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Lst>
  <p:sldSz cy="5143500" cx="9144000"/>
  <p:notesSz cx="6858000" cy="9144000"/>
  <p:embeddedFontLst>
    <p:embeddedFont>
      <p:font typeface="Varela Round"/>
      <p:regular r:id="rId57"/>
    </p:embeddedFont>
    <p:embeddedFont>
      <p:font typeface="Bree Serif"/>
      <p:regular r:id="rId5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 uri="GoogleSlidesCustomDataVersion2">
      <go:slidesCustomData xmlns:go="http://customooxmlschemas.google.com/" r:id="rId59" roundtripDataSignature="AMtx7mhdMssauX4Sh8o85Kr3hyHbg2I45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font" Target="fonts/VarelaRound-regular.fntdata"/><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customschemas.google.com/relationships/presentationmetadata" Target="metadata"/><Relationship Id="rId14" Type="http://schemas.openxmlformats.org/officeDocument/2006/relationships/slide" Target="slides/slide9.xml"/><Relationship Id="rId58" Type="http://schemas.openxmlformats.org/officeDocument/2006/relationships/font" Target="fonts/BreeSerif-regular.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3" name="Google Shape;12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7" name="Google Shape;13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0" name="Google Shape;15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163" name="Google Shape;163;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 name="Google Shape;59;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6" name="Google Shape;196;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1" name="Google Shape;221;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0" name="Google Shape;240;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9" name="Google Shape;249;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6" name="Google Shape;256;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3" name="Google Shape;263;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2: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3: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4" name="Shape 294"/>
        <p:cNvGrpSpPr/>
        <p:nvPr/>
      </p:nvGrpSpPr>
      <p:grpSpPr>
        <a:xfrm>
          <a:off x="0" y="0"/>
          <a:ext cx="0" cy="0"/>
          <a:chOff x="0" y="0"/>
          <a:chExt cx="0" cy="0"/>
        </a:xfrm>
      </p:grpSpPr>
      <p:sp>
        <p:nvSpPr>
          <p:cNvPr id="295" name="Google Shape;295;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6" name="Google Shape;29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03" name="Google Shape;30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9" name="Google Shape;319;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9" name="Google Shape;6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0: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38: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49" name="Google Shape;349;p4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6" name="Google Shape;356;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2" name="Google Shape;362;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9" name="Google Shape;369;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5" name="Google Shape;375;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2" name="Google Shape;382;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89" name="Google Shape;389;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5" name="Google Shape;395;p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 name="Shape 72"/>
        <p:cNvGrpSpPr/>
        <p:nvPr/>
      </p:nvGrpSpPr>
      <p:grpSpPr>
        <a:xfrm>
          <a:off x="0" y="0"/>
          <a:ext cx="0" cy="0"/>
          <a:chOff x="0" y="0"/>
          <a:chExt cx="0" cy="0"/>
        </a:xfrm>
      </p:grpSpPr>
      <p:sp>
        <p:nvSpPr>
          <p:cNvPr id="73" name="Google Shape;73;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 name="Google Shape;74;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p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49: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32cc57612c4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g32cc57612c4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32b4a922ff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0" name="Google Shape;80;g32b4a922ff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6" name="Google Shape;86;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 name="Shape 91"/>
        <p:cNvGrpSpPr/>
        <p:nvPr/>
      </p:nvGrpSpPr>
      <p:grpSpPr>
        <a:xfrm>
          <a:off x="0" y="0"/>
          <a:ext cx="0" cy="0"/>
          <a:chOff x="0" y="0"/>
          <a:chExt cx="0" cy="0"/>
        </a:xfrm>
      </p:grpSpPr>
      <p:sp>
        <p:nvSpPr>
          <p:cNvPr id="92" name="Google Shape;9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3" name="Google Shape;9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52"/>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52"/>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61"/>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6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62"/>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62"/>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6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 name="Shape 13"/>
        <p:cNvGrpSpPr/>
        <p:nvPr/>
      </p:nvGrpSpPr>
      <p:grpSpPr>
        <a:xfrm>
          <a:off x="0" y="0"/>
          <a:ext cx="0" cy="0"/>
          <a:chOff x="0" y="0"/>
          <a:chExt cx="0" cy="0"/>
        </a:xfrm>
      </p:grpSpPr>
      <p:sp>
        <p:nvSpPr>
          <p:cNvPr id="14" name="Google Shape;14;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5" name="Google Shape;15;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16" name="Google Shape;16;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 name="Shape 17"/>
        <p:cNvGrpSpPr/>
        <p:nvPr/>
      </p:nvGrpSpPr>
      <p:grpSpPr>
        <a:xfrm>
          <a:off x="0" y="0"/>
          <a:ext cx="0" cy="0"/>
          <a:chOff x="0" y="0"/>
          <a:chExt cx="0" cy="0"/>
        </a:xfrm>
      </p:grpSpPr>
      <p:sp>
        <p:nvSpPr>
          <p:cNvPr id="18" name="Google Shape;18;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9" name="Shape 19"/>
        <p:cNvGrpSpPr/>
        <p:nvPr/>
      </p:nvGrpSpPr>
      <p:grpSpPr>
        <a:xfrm>
          <a:off x="0" y="0"/>
          <a:ext cx="0" cy="0"/>
          <a:chOff x="0" y="0"/>
          <a:chExt cx="0" cy="0"/>
        </a:xfrm>
      </p:grpSpPr>
      <p:sp>
        <p:nvSpPr>
          <p:cNvPr id="20" name="Google Shape;20;p55"/>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1" name="Google Shape;21;p5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 name="Google Shape;24;p56"/>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5" name="Google Shape;25;p56"/>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6" name="Google Shape;26;p5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7"/>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9" name="Google Shape;29;p5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5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32" name="Google Shape;32;p5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3" name="Shape 33"/>
        <p:cNvGrpSpPr/>
        <p:nvPr/>
      </p:nvGrpSpPr>
      <p:grpSpPr>
        <a:xfrm>
          <a:off x="0" y="0"/>
          <a:ext cx="0" cy="0"/>
          <a:chOff x="0" y="0"/>
          <a:chExt cx="0" cy="0"/>
        </a:xfrm>
      </p:grpSpPr>
      <p:sp>
        <p:nvSpPr>
          <p:cNvPr id="34" name="Google Shape;34;p5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5" name="Google Shape;35;p5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6" name="Google Shape;36;p5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6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60"/>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60"/>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60"/>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6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5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5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it-I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6.jp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jpg"/><Relationship Id="rId4" Type="http://schemas.openxmlformats.org/officeDocument/2006/relationships/image" Target="../media/image1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0.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13.jpg"/><Relationship Id="rId4" Type="http://schemas.openxmlformats.org/officeDocument/2006/relationships/image" Target="../media/image38.png"/><Relationship Id="rId5" Type="http://schemas.openxmlformats.org/officeDocument/2006/relationships/image" Target="../media/image18.png"/><Relationship Id="rId6"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1.png"/><Relationship Id="rId4" Type="http://schemas.openxmlformats.org/officeDocument/2006/relationships/image" Target="../media/image24.png"/><Relationship Id="rId5" Type="http://schemas.openxmlformats.org/officeDocument/2006/relationships/image" Target="../media/image16.png"/><Relationship Id="rId6" Type="http://schemas.openxmlformats.org/officeDocument/2006/relationships/image" Target="../media/image2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6.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hyperlink" Target="http://www.youtube.com/watch?v=KVAPDSZU0Lo" TargetMode="External"/><Relationship Id="rId4" Type="http://schemas.openxmlformats.org/officeDocument/2006/relationships/image" Target="../media/image3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37.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66.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0.jpg"/><Relationship Id="rId4" Type="http://schemas.openxmlformats.org/officeDocument/2006/relationships/image" Target="../media/image56.jpg"/><Relationship Id="rId5" Type="http://schemas.openxmlformats.org/officeDocument/2006/relationships/image" Target="../media/image4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5.jpg"/><Relationship Id="rId4" Type="http://schemas.openxmlformats.org/officeDocument/2006/relationships/image" Target="../media/image33.jpg"/><Relationship Id="rId5" Type="http://schemas.openxmlformats.org/officeDocument/2006/relationships/image" Target="../media/image4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46.jpg"/><Relationship Id="rId4" Type="http://schemas.openxmlformats.org/officeDocument/2006/relationships/image" Target="../media/image35.jpg"/><Relationship Id="rId5"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4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0.xml"/><Relationship Id="rId3"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60.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52.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59.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3.png"/><Relationship Id="rId4" Type="http://schemas.openxmlformats.org/officeDocument/2006/relationships/hyperlink" Target="http://www.youtube.com/watch?v=l0YCXh-_tpQ" TargetMode="External"/><Relationship Id="rId5" Type="http://schemas.openxmlformats.org/officeDocument/2006/relationships/image" Target="../media/image5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50.xml.rels><?xml version="1.0" encoding="UTF-8" standalone="yes"?><Relationships xmlns="http://schemas.openxmlformats.org/package/2006/relationships"><Relationship Id="rId11" Type="http://schemas.openxmlformats.org/officeDocument/2006/relationships/image" Target="../media/image55.jpg"/><Relationship Id="rId10" Type="http://schemas.openxmlformats.org/officeDocument/2006/relationships/hyperlink" Target="http://www.youtube.com/watch?v=iPF8w97Far0" TargetMode="External"/><Relationship Id="rId13" Type="http://schemas.openxmlformats.org/officeDocument/2006/relationships/image" Target="../media/image57.jpg"/><Relationship Id="rId12" Type="http://schemas.openxmlformats.org/officeDocument/2006/relationships/hyperlink" Target="http://www.youtube.com/watch?v=D-G5FIdFT_0" TargetMode="External"/><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3.png"/><Relationship Id="rId4" Type="http://schemas.openxmlformats.org/officeDocument/2006/relationships/hyperlink" Target="https://www.frasicelebri.it/argomento/cercare/" TargetMode="External"/><Relationship Id="rId9" Type="http://schemas.openxmlformats.org/officeDocument/2006/relationships/hyperlink" Target="https://www.frasicelebri.it/argomento/notte/" TargetMode="External"/><Relationship Id="rId5" Type="http://schemas.openxmlformats.org/officeDocument/2006/relationships/hyperlink" Target="https://www.frasicelebri.it/argomento/pensare/" TargetMode="External"/><Relationship Id="rId6" Type="http://schemas.openxmlformats.org/officeDocument/2006/relationships/hyperlink" Target="https://www.frasicelebri.it/argomento/male/" TargetMode="External"/><Relationship Id="rId7" Type="http://schemas.openxmlformats.org/officeDocument/2006/relationships/hyperlink" Target="https://www.frasicelebri.it/argomento/vita/" TargetMode="External"/><Relationship Id="rId8"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65.png"/><Relationship Id="rId4" Type="http://schemas.openxmlformats.org/officeDocument/2006/relationships/image" Target="../media/image6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p:nvPr/>
        </p:nvSpPr>
        <p:spPr>
          <a:xfrm>
            <a:off x="527824" y="325298"/>
            <a:ext cx="8025326" cy="3339736"/>
          </a:xfrm>
          <a:prstGeom prst="flowChartMagneticTape">
            <a:avLst/>
          </a:prstGeom>
          <a:gradFill>
            <a:gsLst>
              <a:gs pos="0">
                <a:srgbClr val="D4E5F5">
                  <a:alpha val="89019"/>
                </a:srgbClr>
              </a:gs>
              <a:gs pos="100000">
                <a:srgbClr val="70A4D5">
                  <a:alpha val="89019"/>
                </a:srgbClr>
              </a:gs>
            </a:gsLst>
            <a:path path="circle">
              <a:fillToRect b="50%" l="50%" r="50%" t="50%"/>
            </a:path>
            <a:tileRect/>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780"/>
              <a:buFont typeface="Arial"/>
              <a:buNone/>
            </a:pPr>
            <a:r>
              <a:t/>
            </a:r>
            <a:endParaRPr b="0" i="0" sz="2780"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2780"/>
              <a:buFont typeface="Arial"/>
              <a:buNone/>
            </a:pPr>
            <a:r>
              <a:rPr b="0" i="0" lang="it-IT" sz="2780" u="none" cap="none" strike="noStrike">
                <a:solidFill>
                  <a:schemeClr val="dk1"/>
                </a:solidFill>
                <a:latin typeface="Bree Serif"/>
                <a:ea typeface="Bree Serif"/>
                <a:cs typeface="Bree Serif"/>
                <a:sym typeface="Bree Serif"/>
              </a:rPr>
              <a:t>Si impara a scrivere leggendo</a:t>
            </a:r>
            <a:endParaRPr b="0" i="0" sz="2780"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5200"/>
              <a:buFont typeface="Arial"/>
              <a:buNone/>
            </a:pPr>
            <a:r>
              <a:rPr b="0" i="0" lang="it-IT" sz="2780" u="none" cap="none" strike="noStrike">
                <a:solidFill>
                  <a:schemeClr val="dk1"/>
                </a:solidFill>
                <a:latin typeface="Bree Serif"/>
                <a:ea typeface="Bree Serif"/>
                <a:cs typeface="Bree Serif"/>
                <a:sym typeface="Bree Serif"/>
              </a:rPr>
              <a:t>Si impara a leggere scrivendo</a:t>
            </a:r>
            <a:endParaRPr b="0" i="0" sz="2780"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2189"/>
              <a:buFont typeface="Arial"/>
              <a:buNone/>
            </a:pPr>
            <a:r>
              <a:t/>
            </a:r>
            <a:endParaRPr b="0" i="0" sz="2189"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chemeClr val="dk1"/>
              </a:buClr>
              <a:buSzPts val="5200"/>
              <a:buFont typeface="Arial"/>
              <a:buNone/>
            </a:pPr>
            <a:r>
              <a:rPr b="0" i="0" lang="it-IT" sz="2189" u="none" cap="none" strike="noStrike">
                <a:solidFill>
                  <a:schemeClr val="dk1"/>
                </a:solidFill>
                <a:latin typeface="Bree Serif"/>
                <a:ea typeface="Bree Serif"/>
                <a:cs typeface="Bree Serif"/>
                <a:sym typeface="Bree Serif"/>
              </a:rPr>
              <a:t>Insegnare l’amore per la lettura e la scrittura con il metodo WRW</a:t>
            </a:r>
            <a:endParaRPr b="0" i="0" sz="2380" u="none" cap="none" strike="noStrike">
              <a:solidFill>
                <a:schemeClr val="dk1"/>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2380"/>
              <a:buFont typeface="Arial"/>
              <a:buNone/>
            </a:pPr>
            <a:r>
              <a:rPr b="0" i="0" lang="it-IT" sz="2380" u="none" cap="none" strike="noStrike">
                <a:solidFill>
                  <a:schemeClr val="dk1"/>
                </a:solidFill>
                <a:latin typeface="Bree Serif"/>
                <a:ea typeface="Bree Serif"/>
                <a:cs typeface="Bree Serif"/>
                <a:sym typeface="Bree Serif"/>
              </a:rPr>
              <a:t>Progetto Summertime - Agosto 2024</a:t>
            </a:r>
            <a:endParaRPr/>
          </a:p>
          <a:p>
            <a:pPr indent="0" lvl="0" marL="0" marR="0" rtl="0" algn="ctr">
              <a:lnSpc>
                <a:spcPct val="100000"/>
              </a:lnSpc>
              <a:spcBef>
                <a:spcPts val="0"/>
              </a:spcBef>
              <a:spcAft>
                <a:spcPts val="0"/>
              </a:spcAft>
              <a:buClr>
                <a:srgbClr val="000000"/>
              </a:buClr>
              <a:buSzPts val="2380"/>
              <a:buFont typeface="Arial"/>
              <a:buNone/>
            </a:pPr>
            <a:r>
              <a:rPr b="0" i="0" lang="it-IT" sz="2380" u="none" cap="none" strike="noStrike">
                <a:solidFill>
                  <a:schemeClr val="dk1"/>
                </a:solidFill>
                <a:latin typeface="Bree Serif"/>
                <a:ea typeface="Bree Serif"/>
                <a:cs typeface="Bree Serif"/>
                <a:sym typeface="Bree Serif"/>
              </a:rPr>
              <a:t>Susanna Durante</a:t>
            </a:r>
            <a:endParaRPr b="0" i="0" sz="2380" u="none" cap="none" strike="noStrike">
              <a:solidFill>
                <a:schemeClr val="dk1"/>
              </a:solidFill>
              <a:latin typeface="Bree Serif"/>
              <a:ea typeface="Bree Serif"/>
              <a:cs typeface="Bree Serif"/>
              <a:sym typeface="Bree Serif"/>
            </a:endParaRPr>
          </a:p>
        </p:txBody>
      </p:sp>
      <p:sp>
        <p:nvSpPr>
          <p:cNvPr id="55" name="Google Shape;55;p1"/>
          <p:cNvSpPr txBox="1"/>
          <p:nvPr/>
        </p:nvSpPr>
        <p:spPr>
          <a:xfrm>
            <a:off x="0" y="4565037"/>
            <a:ext cx="9144000" cy="578463"/>
          </a:xfrm>
          <a:prstGeom prst="rect">
            <a:avLst/>
          </a:prstGeom>
          <a:gradFill>
            <a:gsLst>
              <a:gs pos="0">
                <a:srgbClr val="D4E5F5"/>
              </a:gs>
              <a:gs pos="100000">
                <a:srgbClr val="70A4D5"/>
              </a:gs>
            </a:gsLst>
            <a:path path="circle">
              <a:fillToRect b="50%" l="50%" r="50%" t="50%"/>
            </a:path>
            <a:tileRect/>
          </a:grad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0" i="0" lang="it-IT" sz="1779" u="none" cap="none" strike="noStrike">
                <a:solidFill>
                  <a:schemeClr val="dk1"/>
                </a:solidFill>
                <a:latin typeface="Bree Serif"/>
                <a:ea typeface="Bree Serif"/>
                <a:cs typeface="Bree Serif"/>
                <a:sym typeface="Bree Serif"/>
              </a:rPr>
              <a:t>Piano estate Pnrr - Percorsi educativi e formativi per il potenziamento delle competenze, l’inclusione e la socialità nel periodo di sospensione estiva delle lezioni. </a:t>
            </a:r>
            <a:endParaRPr/>
          </a:p>
        </p:txBody>
      </p:sp>
      <p:sp>
        <p:nvSpPr>
          <p:cNvPr id="56" name="Google Shape;56;p1"/>
          <p:cNvSpPr txBox="1"/>
          <p:nvPr/>
        </p:nvSpPr>
        <p:spPr>
          <a:xfrm>
            <a:off x="6616390" y="3925229"/>
            <a:ext cx="2022088" cy="307777"/>
          </a:xfrm>
          <a:prstGeom prst="rect">
            <a:avLst/>
          </a:prstGeom>
          <a:solidFill>
            <a:srgbClr val="D8E6FC"/>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30 ore media sicurezza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9"/>
          <p:cNvSpPr txBox="1"/>
          <p:nvPr>
            <p:ph type="title"/>
          </p:nvPr>
        </p:nvSpPr>
        <p:spPr>
          <a:xfrm>
            <a:off x="311700" y="204400"/>
            <a:ext cx="8520600" cy="6177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b="1" lang="it-IT">
                <a:latin typeface="Bree Serif"/>
                <a:ea typeface="Bree Serif"/>
                <a:cs typeface="Bree Serif"/>
                <a:sym typeface="Bree Serif"/>
              </a:rPr>
              <a:t>Primo stimolo di scrittura: Racconta come sei oggi</a:t>
            </a:r>
            <a:endParaRPr b="1">
              <a:latin typeface="Bree Serif"/>
              <a:ea typeface="Bree Serif"/>
              <a:cs typeface="Bree Serif"/>
              <a:sym typeface="Bree Serif"/>
            </a:endParaRPr>
          </a:p>
        </p:txBody>
      </p:sp>
      <p:sp>
        <p:nvSpPr>
          <p:cNvPr id="111" name="Google Shape;111;p9"/>
          <p:cNvSpPr txBox="1"/>
          <p:nvPr>
            <p:ph idx="1" type="body"/>
          </p:nvPr>
        </p:nvSpPr>
        <p:spPr>
          <a:xfrm>
            <a:off x="660175" y="911950"/>
            <a:ext cx="2693100" cy="4089600"/>
          </a:xfrm>
          <a:prstGeom prst="rect">
            <a:avLst/>
          </a:prstGeom>
          <a:noFill/>
          <a:ln cap="flat" cmpd="sng" w="38100">
            <a:solidFill>
              <a:schemeClr val="accent1"/>
            </a:solidFill>
            <a:prstDash val="solid"/>
            <a:round/>
            <a:headEnd len="sm" w="sm" type="none"/>
            <a:tailEnd len="sm" w="sm" type="none"/>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SONO</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NON SONO</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MI SENTO</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SONO PER GLI ALTRI</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POSSO</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VORREI</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NON VORREI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rPr b="1" lang="it-IT" sz="1350">
                <a:solidFill>
                  <a:schemeClr val="dk1"/>
                </a:solidFill>
                <a:latin typeface="Bree Serif"/>
                <a:ea typeface="Bree Serif"/>
                <a:cs typeface="Bree Serif"/>
                <a:sym typeface="Bree Serif"/>
              </a:rPr>
              <a:t>IO DESIDERO</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Clr>
                <a:schemeClr val="dk1"/>
              </a:buClr>
              <a:buSzPts val="1100"/>
              <a:buFont typeface="Arial"/>
              <a:buNone/>
            </a:pPr>
            <a:r>
              <a:t/>
            </a:r>
            <a:endParaRPr b="1" sz="1350">
              <a:solidFill>
                <a:schemeClr val="dk1"/>
              </a:solidFill>
              <a:latin typeface="Bree Serif"/>
              <a:ea typeface="Bree Serif"/>
              <a:cs typeface="Bree Serif"/>
              <a:sym typeface="Bree Serif"/>
            </a:endParaRPr>
          </a:p>
          <a:p>
            <a:pPr indent="0" lvl="0" marL="0" rtl="0" algn="l">
              <a:lnSpc>
                <a:spcPct val="115000"/>
              </a:lnSpc>
              <a:spcBef>
                <a:spcPts val="0"/>
              </a:spcBef>
              <a:spcAft>
                <a:spcPts val="1200"/>
              </a:spcAft>
              <a:buSzPts val="1800"/>
              <a:buNone/>
            </a:pPr>
            <a:r>
              <a:t/>
            </a:r>
            <a:endParaRPr b="1" sz="1350"/>
          </a:p>
        </p:txBody>
      </p:sp>
      <p:pic>
        <p:nvPicPr>
          <p:cNvPr id="112" name="Google Shape;112;p9"/>
          <p:cNvPicPr preferRelativeResize="0"/>
          <p:nvPr/>
        </p:nvPicPr>
        <p:blipFill rotWithShape="1">
          <a:blip r:embed="rId3">
            <a:alphaModFix/>
          </a:blip>
          <a:srcRect b="0" l="0" r="0" t="0"/>
          <a:stretch/>
        </p:blipFill>
        <p:spPr>
          <a:xfrm>
            <a:off x="5501200" y="911984"/>
            <a:ext cx="2693101" cy="4089516"/>
          </a:xfrm>
          <a:prstGeom prst="rect">
            <a:avLst/>
          </a:prstGeom>
          <a:noFill/>
          <a:ln cap="flat" cmpd="sng" w="38100">
            <a:solidFill>
              <a:schemeClr val="accent1"/>
            </a:solidFill>
            <a:prstDash val="solid"/>
            <a:round/>
            <a:headEnd len="sm" w="sm" type="none"/>
            <a:tailEnd len="sm" w="sm" type="none"/>
          </a:ln>
        </p:spPr>
      </p:pic>
      <p:pic>
        <p:nvPicPr>
          <p:cNvPr id="113" name="Google Shape;113;p9"/>
          <p:cNvPicPr preferRelativeResize="0"/>
          <p:nvPr/>
        </p:nvPicPr>
        <p:blipFill rotWithShape="1">
          <a:blip r:embed="rId4">
            <a:alphaModFix/>
          </a:blip>
          <a:srcRect b="0" l="0" r="0" t="0"/>
          <a:stretch/>
        </p:blipFill>
        <p:spPr>
          <a:xfrm>
            <a:off x="3194350" y="911950"/>
            <a:ext cx="2306850" cy="408960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D9EAD3"/>
            </a:gs>
            <a:gs pos="100000">
              <a:srgbClr val="B3B3B3"/>
            </a:gs>
          </a:gsLst>
          <a:path path="circle">
            <a:fillToRect b="50%" l="50%" r="50%" t="50%"/>
          </a:path>
          <a:tileRect/>
        </a:gradFill>
      </p:bgPr>
    </p:bg>
    <p:spTree>
      <p:nvGrpSpPr>
        <p:cNvPr id="117" name="Shape 117"/>
        <p:cNvGrpSpPr/>
        <p:nvPr/>
      </p:nvGrpSpPr>
      <p:grpSpPr>
        <a:xfrm>
          <a:off x="0" y="0"/>
          <a:ext cx="0" cy="0"/>
          <a:chOff x="0" y="0"/>
          <a:chExt cx="0" cy="0"/>
        </a:xfrm>
      </p:grpSpPr>
      <p:sp>
        <p:nvSpPr>
          <p:cNvPr id="118" name="Google Shape;118;p1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990"/>
              <a:buFont typeface="Arial"/>
              <a:buNone/>
            </a:pPr>
            <a:r>
              <a:rPr lang="it-IT" sz="2620">
                <a:solidFill>
                  <a:schemeClr val="dk2"/>
                </a:solidFill>
                <a:latin typeface="Bree Serif"/>
                <a:ea typeface="Bree Serif"/>
                <a:cs typeface="Bree Serif"/>
                <a:sym typeface="Bree Serif"/>
              </a:rPr>
              <a:t>Gli attivatori grafici: </a:t>
            </a:r>
            <a:endParaRPr sz="3520">
              <a:latin typeface="Bree Serif"/>
              <a:ea typeface="Bree Serif"/>
              <a:cs typeface="Bree Serif"/>
              <a:sym typeface="Bree Serif"/>
            </a:endParaRPr>
          </a:p>
        </p:txBody>
      </p:sp>
      <p:sp>
        <p:nvSpPr>
          <p:cNvPr id="119" name="Google Shape;119;p10"/>
          <p:cNvSpPr txBox="1"/>
          <p:nvPr>
            <p:ph idx="1" type="body"/>
          </p:nvPr>
        </p:nvSpPr>
        <p:spPr>
          <a:xfrm>
            <a:off x="253625" y="1017725"/>
            <a:ext cx="8520600" cy="3416400"/>
          </a:xfrm>
          <a:prstGeom prst="rect">
            <a:avLst/>
          </a:prstGeom>
          <a:noFill/>
          <a:ln>
            <a:noFill/>
          </a:ln>
        </p:spPr>
        <p:txBody>
          <a:bodyPr anchorCtr="0" anchor="t" bIns="91425" lIns="91425" spcFirstLastPara="1" rIns="91425" wrap="square" tIns="91425">
            <a:normAutofit/>
          </a:bodyPr>
          <a:lstStyle/>
          <a:p>
            <a:pPr indent="0" lvl="0" marL="0" rtl="0" algn="just">
              <a:lnSpc>
                <a:spcPct val="115000"/>
              </a:lnSpc>
              <a:spcBef>
                <a:spcPts val="0"/>
              </a:spcBef>
              <a:spcAft>
                <a:spcPts val="0"/>
              </a:spcAft>
              <a:buSzPts val="1800"/>
              <a:buNone/>
            </a:pPr>
            <a:r>
              <a:rPr b="1" lang="it-IT" sz="2200">
                <a:latin typeface="Bree Serif"/>
                <a:ea typeface="Bree Serif"/>
                <a:cs typeface="Bree Serif"/>
                <a:sym typeface="Bree Serif"/>
              </a:rPr>
              <a:t>Disegni di oggetti che possono essere riempiti di parole: un cuore (tutto ciò che ho nel mio cuore), una mano (tutto ciò che posso toccare), una strada (adatta a raccontare passaggi, percorsi, futuro).</a:t>
            </a:r>
            <a:endParaRPr b="1" sz="2200">
              <a:latin typeface="Bree Serif"/>
              <a:ea typeface="Bree Serif"/>
              <a:cs typeface="Bree Serif"/>
              <a:sym typeface="Bree Serif"/>
            </a:endParaRPr>
          </a:p>
          <a:p>
            <a:pPr indent="0" lvl="0" marL="0" rtl="0" algn="just">
              <a:lnSpc>
                <a:spcPct val="115000"/>
              </a:lnSpc>
              <a:spcBef>
                <a:spcPts val="0"/>
              </a:spcBef>
              <a:spcAft>
                <a:spcPts val="0"/>
              </a:spcAft>
              <a:buClr>
                <a:schemeClr val="dk1"/>
              </a:buClr>
              <a:buSzPts val="1100"/>
              <a:buFont typeface="Arial"/>
              <a:buNone/>
            </a:pPr>
            <a:r>
              <a:rPr b="1" lang="it-IT" sz="2200">
                <a:latin typeface="Bree Serif"/>
                <a:ea typeface="Bree Serif"/>
                <a:cs typeface="Bree Serif"/>
                <a:sym typeface="Bree Serif"/>
              </a:rPr>
              <a:t> Diamo così una forma ai pensieri e alle cose su cui si potrebbe scrivere ( i nostri semi di scrittura)</a:t>
            </a:r>
            <a:endParaRPr b="1" sz="3200">
              <a:solidFill>
                <a:schemeClr val="dk1"/>
              </a:solidFill>
              <a:latin typeface="Bree Serif"/>
              <a:ea typeface="Bree Serif"/>
              <a:cs typeface="Bree Serif"/>
              <a:sym typeface="Bree Serif"/>
            </a:endParaRPr>
          </a:p>
          <a:p>
            <a:pPr indent="0" lvl="0" marL="0" rtl="0" algn="l">
              <a:lnSpc>
                <a:spcPct val="115000"/>
              </a:lnSpc>
              <a:spcBef>
                <a:spcPts val="0"/>
              </a:spcBef>
              <a:spcAft>
                <a:spcPts val="0"/>
              </a:spcAft>
              <a:buSzPts val="1800"/>
              <a:buNone/>
            </a:pPr>
            <a:r>
              <a:t/>
            </a:r>
            <a:endParaRPr b="1"/>
          </a:p>
        </p:txBody>
      </p:sp>
      <p:pic>
        <p:nvPicPr>
          <p:cNvPr id="120" name="Google Shape;120;p10"/>
          <p:cNvPicPr preferRelativeResize="0"/>
          <p:nvPr/>
        </p:nvPicPr>
        <p:blipFill rotWithShape="1">
          <a:blip r:embed="rId3">
            <a:alphaModFix/>
          </a:blip>
          <a:srcRect b="0" l="0" r="0" t="0"/>
          <a:stretch/>
        </p:blipFill>
        <p:spPr>
          <a:xfrm>
            <a:off x="6065150" y="3057700"/>
            <a:ext cx="2616150" cy="19621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19"/>
          </a:srgbClr>
        </a:solidFill>
      </p:bgPr>
    </p:bg>
    <p:spTree>
      <p:nvGrpSpPr>
        <p:cNvPr id="124" name="Shape 124"/>
        <p:cNvGrpSpPr/>
        <p:nvPr/>
      </p:nvGrpSpPr>
      <p:grpSpPr>
        <a:xfrm>
          <a:off x="0" y="0"/>
          <a:ext cx="0" cy="0"/>
          <a:chOff x="0" y="0"/>
          <a:chExt cx="0" cy="0"/>
        </a:xfrm>
      </p:grpSpPr>
      <p:sp>
        <p:nvSpPr>
          <p:cNvPr id="125" name="Google Shape;125;p11"/>
          <p:cNvSpPr txBox="1"/>
          <p:nvPr>
            <p:ph type="title"/>
          </p:nvPr>
        </p:nvSpPr>
        <p:spPr>
          <a:xfrm>
            <a:off x="311700" y="445025"/>
            <a:ext cx="8520600" cy="7812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40000"/>
              <a:buNone/>
            </a:pPr>
            <a:r>
              <a:rPr b="1" lang="it-IT" sz="2000">
                <a:latin typeface="Bree Serif"/>
                <a:ea typeface="Bree Serif"/>
                <a:cs typeface="Bree Serif"/>
                <a:sym typeface="Bree Serif"/>
              </a:rPr>
              <a:t>ESEMPIO DI ATTIVATORE GRAFICO: </a:t>
            </a:r>
            <a:endParaRPr b="1" sz="2000">
              <a:latin typeface="Bree Serif"/>
              <a:ea typeface="Bree Serif"/>
              <a:cs typeface="Bree Serif"/>
              <a:sym typeface="Bree Serif"/>
            </a:endParaRPr>
          </a:p>
          <a:p>
            <a:pPr indent="0" lvl="0" marL="0" rtl="0" algn="l">
              <a:lnSpc>
                <a:spcPct val="100000"/>
              </a:lnSpc>
              <a:spcBef>
                <a:spcPts val="0"/>
              </a:spcBef>
              <a:spcAft>
                <a:spcPts val="0"/>
              </a:spcAft>
              <a:buSzPct val="140000"/>
              <a:buNone/>
            </a:pPr>
            <a:r>
              <a:rPr b="1" lang="it-IT" sz="2000">
                <a:latin typeface="Bree Serif"/>
                <a:ea typeface="Bree Serif"/>
                <a:cs typeface="Bree Serif"/>
                <a:sym typeface="Bree Serif"/>
              </a:rPr>
              <a:t>       LA MAPPA DEL CUORE</a:t>
            </a:r>
            <a:endParaRPr b="1" sz="2000">
              <a:latin typeface="Bree Serif"/>
              <a:ea typeface="Bree Serif"/>
              <a:cs typeface="Bree Serif"/>
              <a:sym typeface="Bree Serif"/>
            </a:endParaRPr>
          </a:p>
        </p:txBody>
      </p:sp>
      <p:sp>
        <p:nvSpPr>
          <p:cNvPr id="126" name="Google Shape;126;p1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b="1" lang="it-IT">
                <a:solidFill>
                  <a:schemeClr val="dk1"/>
                </a:solidFill>
                <a:highlight>
                  <a:srgbClr val="FFFFFF"/>
                </a:highlight>
                <a:latin typeface="Bree Serif"/>
                <a:ea typeface="Bree Serif"/>
                <a:cs typeface="Bree Serif"/>
                <a:sym typeface="Bree Serif"/>
              </a:rPr>
              <a:t>Disegna la mappa </a:t>
            </a:r>
            <a:r>
              <a:rPr lang="it-IT">
                <a:solidFill>
                  <a:schemeClr val="dk1"/>
                </a:solidFill>
                <a:highlight>
                  <a:srgbClr val="FFFFFF"/>
                </a:highlight>
                <a:latin typeface="Bree Serif"/>
                <a:ea typeface="Bree Serif"/>
                <a:cs typeface="Bree Serif"/>
                <a:sym typeface="Bree Serif"/>
              </a:rPr>
              <a:t>delle </a:t>
            </a:r>
            <a:r>
              <a:rPr b="1" lang="it-IT">
                <a:solidFill>
                  <a:schemeClr val="dk1"/>
                </a:solidFill>
                <a:highlight>
                  <a:srgbClr val="FFFFFF"/>
                </a:highlight>
                <a:latin typeface="Bree Serif"/>
                <a:ea typeface="Bree Serif"/>
                <a:cs typeface="Bree Serif"/>
                <a:sym typeface="Bree Serif"/>
              </a:rPr>
              <a:t>persone, dei luoghi, </a:t>
            </a:r>
            <a:endParaRPr b="1">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b="1" lang="it-IT">
                <a:solidFill>
                  <a:schemeClr val="dk1"/>
                </a:solidFill>
                <a:highlight>
                  <a:srgbClr val="FFFFFF"/>
                </a:highlight>
                <a:latin typeface="Bree Serif"/>
                <a:ea typeface="Bree Serif"/>
                <a:cs typeface="Bree Serif"/>
                <a:sym typeface="Bree Serif"/>
              </a:rPr>
              <a:t>delle cose a te più care</a:t>
            </a:r>
            <a:r>
              <a:rPr lang="it-IT">
                <a:solidFill>
                  <a:schemeClr val="dk1"/>
                </a:solidFill>
                <a:highlight>
                  <a:srgbClr val="FFFFFF"/>
                </a:highlight>
                <a:latin typeface="Bree Serif"/>
                <a:ea typeface="Bree Serif"/>
                <a:cs typeface="Bree Serif"/>
                <a:sym typeface="Bree Serif"/>
              </a:rPr>
              <a:t>.</a:t>
            </a:r>
            <a:endParaRPr>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0"/>
              </a:spcAft>
              <a:buSzPts val="1800"/>
              <a:buNone/>
            </a:pPr>
            <a:r>
              <a:t/>
            </a:r>
            <a:endParaRPr>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solidFill>
                  <a:schemeClr val="dk1"/>
                </a:solidFill>
                <a:highlight>
                  <a:srgbClr val="FFFFFF"/>
                </a:highlight>
                <a:latin typeface="Bree Serif"/>
                <a:ea typeface="Bree Serif"/>
                <a:cs typeface="Bree Serif"/>
                <a:sym typeface="Bree Serif"/>
              </a:rPr>
              <a:t>Cose che amo fare nel tempo libero</a:t>
            </a:r>
            <a:endParaRPr>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solidFill>
                  <a:schemeClr val="dk1"/>
                </a:solidFill>
                <a:highlight>
                  <a:srgbClr val="FFFFFF"/>
                </a:highlight>
                <a:latin typeface="Bree Serif"/>
                <a:ea typeface="Bree Serif"/>
                <a:cs typeface="Bree Serif"/>
                <a:sym typeface="Bree Serif"/>
              </a:rPr>
              <a:t>Le persone che amo</a:t>
            </a:r>
            <a:endParaRPr>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solidFill>
                  <a:schemeClr val="dk1"/>
                </a:solidFill>
                <a:highlight>
                  <a:srgbClr val="FFFFFF"/>
                </a:highlight>
                <a:latin typeface="Bree Serif"/>
                <a:ea typeface="Bree Serif"/>
                <a:cs typeface="Bree Serif"/>
                <a:sym typeface="Bree Serif"/>
              </a:rPr>
              <a:t>I luoghi del cuore</a:t>
            </a:r>
            <a:endParaRPr>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1200"/>
              </a:spcAft>
              <a:buSzPts val="1800"/>
              <a:buNone/>
            </a:pPr>
            <a:r>
              <a:rPr lang="it-IT">
                <a:solidFill>
                  <a:schemeClr val="dk1"/>
                </a:solidFill>
                <a:highlight>
                  <a:srgbClr val="FFFFFF"/>
                </a:highlight>
                <a:latin typeface="Bree Serif"/>
                <a:ea typeface="Bree Serif"/>
                <a:cs typeface="Bree Serif"/>
                <a:sym typeface="Bree Serif"/>
              </a:rPr>
              <a:t>I momenti decisivi della mia vita</a:t>
            </a:r>
            <a:endParaRPr>
              <a:solidFill>
                <a:schemeClr val="dk1"/>
              </a:solidFill>
              <a:highlight>
                <a:srgbClr val="FFFFFF"/>
              </a:highlight>
              <a:latin typeface="Bree Serif"/>
              <a:ea typeface="Bree Serif"/>
              <a:cs typeface="Bree Serif"/>
              <a:sym typeface="Bree Serif"/>
            </a:endParaRPr>
          </a:p>
        </p:txBody>
      </p:sp>
      <p:pic>
        <p:nvPicPr>
          <p:cNvPr id="127" name="Google Shape;127;p11"/>
          <p:cNvPicPr preferRelativeResize="0"/>
          <p:nvPr/>
        </p:nvPicPr>
        <p:blipFill rotWithShape="1">
          <a:blip r:embed="rId3">
            <a:alphaModFix/>
          </a:blip>
          <a:srcRect b="0" l="0" r="0" t="0"/>
          <a:stretch/>
        </p:blipFill>
        <p:spPr>
          <a:xfrm>
            <a:off x="5466425" y="0"/>
            <a:ext cx="3677573" cy="51435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19"/>
          </a:srgbClr>
        </a:solidFill>
      </p:bgPr>
    </p:bg>
    <p:spTree>
      <p:nvGrpSpPr>
        <p:cNvPr id="131" name="Shape 131"/>
        <p:cNvGrpSpPr/>
        <p:nvPr/>
      </p:nvGrpSpPr>
      <p:grpSpPr>
        <a:xfrm>
          <a:off x="0" y="0"/>
          <a:ext cx="0" cy="0"/>
          <a:chOff x="0" y="0"/>
          <a:chExt cx="0" cy="0"/>
        </a:xfrm>
      </p:grpSpPr>
      <p:sp>
        <p:nvSpPr>
          <p:cNvPr id="132" name="Google Shape;132;p12"/>
          <p:cNvSpPr txBox="1"/>
          <p:nvPr>
            <p:ph type="title"/>
          </p:nvPr>
        </p:nvSpPr>
        <p:spPr>
          <a:xfrm>
            <a:off x="311700" y="445025"/>
            <a:ext cx="8520600" cy="7812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40000"/>
              <a:buNone/>
            </a:pPr>
            <a:r>
              <a:rPr b="1" lang="it-IT" sz="2000">
                <a:latin typeface="Bree Serif"/>
                <a:ea typeface="Bree Serif"/>
                <a:cs typeface="Bree Serif"/>
                <a:sym typeface="Bree Serif"/>
              </a:rPr>
              <a:t>ESEMPIO DI ATTIVATORE GRAFICO: </a:t>
            </a:r>
            <a:endParaRPr b="1" sz="2000">
              <a:latin typeface="Bree Serif"/>
              <a:ea typeface="Bree Serif"/>
              <a:cs typeface="Bree Serif"/>
              <a:sym typeface="Bree Serif"/>
            </a:endParaRPr>
          </a:p>
          <a:p>
            <a:pPr indent="0" lvl="0" marL="0" rtl="0" algn="ctr">
              <a:lnSpc>
                <a:spcPct val="100000"/>
              </a:lnSpc>
              <a:spcBef>
                <a:spcPts val="0"/>
              </a:spcBef>
              <a:spcAft>
                <a:spcPts val="0"/>
              </a:spcAft>
              <a:buSzPct val="140000"/>
              <a:buNone/>
            </a:pPr>
            <a:r>
              <a:rPr b="1" lang="it-IT" sz="2000">
                <a:latin typeface="Bree Serif"/>
                <a:ea typeface="Bree Serif"/>
                <a:cs typeface="Bree Serif"/>
                <a:sym typeface="Bree Serif"/>
              </a:rPr>
              <a:t>       LA MAPPA DEI LUOGHI IMPORTANTI</a:t>
            </a:r>
            <a:endParaRPr b="1" sz="2000">
              <a:latin typeface="Bree Serif"/>
              <a:ea typeface="Bree Serif"/>
              <a:cs typeface="Bree Serif"/>
              <a:sym typeface="Bree Serif"/>
            </a:endParaRPr>
          </a:p>
        </p:txBody>
      </p:sp>
      <p:sp>
        <p:nvSpPr>
          <p:cNvPr id="133" name="Google Shape;133;p12"/>
          <p:cNvSpPr txBox="1"/>
          <p:nvPr>
            <p:ph idx="1" type="body"/>
          </p:nvPr>
        </p:nvSpPr>
        <p:spPr>
          <a:xfrm>
            <a:off x="311700" y="1152475"/>
            <a:ext cx="3806817"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it-IT">
                <a:solidFill>
                  <a:schemeClr val="dk1"/>
                </a:solidFill>
                <a:highlight>
                  <a:srgbClr val="FFFFFF"/>
                </a:highlight>
                <a:latin typeface="Bree Serif"/>
                <a:ea typeface="Bree Serif"/>
                <a:cs typeface="Bree Serif"/>
                <a:sym typeface="Bree Serif"/>
              </a:rPr>
              <a:t>Disegna la mappa  dei luoghi IMPORTANTI</a:t>
            </a:r>
            <a:r>
              <a:rPr lang="it-IT">
                <a:solidFill>
                  <a:schemeClr val="dk1"/>
                </a:solidFill>
                <a:highlight>
                  <a:srgbClr val="FFFFFF"/>
                </a:highlight>
                <a:latin typeface="Bree Serif"/>
                <a:ea typeface="Bree Serif"/>
                <a:cs typeface="Bree Serif"/>
                <a:sym typeface="Bree Serif"/>
              </a:rPr>
              <a:t>.</a:t>
            </a:r>
            <a:endParaRPr>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0"/>
              </a:spcAft>
              <a:buSzPts val="1800"/>
              <a:buNone/>
            </a:pPr>
            <a:r>
              <a:t/>
            </a:r>
            <a:endParaRPr>
              <a:solidFill>
                <a:schemeClr val="dk1"/>
              </a:solidFill>
              <a:highlight>
                <a:srgbClr val="FFFFFF"/>
              </a:highlight>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solidFill>
                  <a:schemeClr val="dk1"/>
                </a:solidFill>
                <a:highlight>
                  <a:srgbClr val="FFFFFF"/>
                </a:highlight>
                <a:latin typeface="Bree Serif"/>
                <a:ea typeface="Bree Serif"/>
                <a:cs typeface="Bree Serif"/>
                <a:sym typeface="Bree Serif"/>
              </a:rPr>
              <a:t>Segnalare con didascalia il nome del luogo ma anche un episodio significativo che vi è avvenuto</a:t>
            </a:r>
            <a:endParaRPr>
              <a:solidFill>
                <a:schemeClr val="dk1"/>
              </a:solidFill>
              <a:highlight>
                <a:srgbClr val="FFFFFF"/>
              </a:highlight>
              <a:latin typeface="Bree Serif"/>
              <a:ea typeface="Bree Serif"/>
              <a:cs typeface="Bree Serif"/>
              <a:sym typeface="Bree Serif"/>
            </a:endParaRPr>
          </a:p>
        </p:txBody>
      </p:sp>
      <p:pic>
        <p:nvPicPr>
          <p:cNvPr id="134" name="Google Shape;134;p12"/>
          <p:cNvPicPr preferRelativeResize="0"/>
          <p:nvPr/>
        </p:nvPicPr>
        <p:blipFill rotWithShape="1">
          <a:blip r:embed="rId3">
            <a:alphaModFix/>
          </a:blip>
          <a:srcRect b="0" l="0" r="0" t="0"/>
          <a:stretch/>
        </p:blipFill>
        <p:spPr>
          <a:xfrm>
            <a:off x="4682502" y="1360650"/>
            <a:ext cx="4276667" cy="30000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19"/>
          </a:srgbClr>
        </a:solidFill>
      </p:bgPr>
    </p:bg>
    <p:spTree>
      <p:nvGrpSpPr>
        <p:cNvPr id="138" name="Shape 138"/>
        <p:cNvGrpSpPr/>
        <p:nvPr/>
      </p:nvGrpSpPr>
      <p:grpSpPr>
        <a:xfrm>
          <a:off x="0" y="0"/>
          <a:ext cx="0" cy="0"/>
          <a:chOff x="0" y="0"/>
          <a:chExt cx="0" cy="0"/>
        </a:xfrm>
      </p:grpSpPr>
      <p:sp>
        <p:nvSpPr>
          <p:cNvPr id="139" name="Google Shape;139;p13"/>
          <p:cNvSpPr txBox="1"/>
          <p:nvPr>
            <p:ph type="title"/>
          </p:nvPr>
        </p:nvSpPr>
        <p:spPr>
          <a:xfrm>
            <a:off x="311700" y="164637"/>
            <a:ext cx="8520600" cy="819485"/>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2800"/>
              <a:buNone/>
            </a:pPr>
            <a:r>
              <a:rPr b="1" lang="it-IT" sz="2000">
                <a:latin typeface="Bree Serif"/>
                <a:ea typeface="Bree Serif"/>
                <a:cs typeface="Bree Serif"/>
                <a:sym typeface="Bree Serif"/>
              </a:rPr>
              <a:t>ESEMPIO DI ATTIVATORE GRAFICO: </a:t>
            </a:r>
            <a:endParaRPr b="1" sz="2000">
              <a:latin typeface="Bree Serif"/>
              <a:ea typeface="Bree Serif"/>
              <a:cs typeface="Bree Serif"/>
              <a:sym typeface="Bree Serif"/>
            </a:endParaRPr>
          </a:p>
          <a:p>
            <a:pPr indent="0" lvl="0" marL="0" rtl="0" algn="ctr">
              <a:lnSpc>
                <a:spcPct val="100000"/>
              </a:lnSpc>
              <a:spcBef>
                <a:spcPts val="0"/>
              </a:spcBef>
              <a:spcAft>
                <a:spcPts val="0"/>
              </a:spcAft>
              <a:buSzPts val="2800"/>
              <a:buNone/>
            </a:pPr>
            <a:r>
              <a:rPr b="1" lang="it-IT" sz="2000">
                <a:latin typeface="Bree Serif"/>
                <a:ea typeface="Bree Serif"/>
                <a:cs typeface="Bree Serif"/>
                <a:sym typeface="Bree Serif"/>
              </a:rPr>
              <a:t>       LA MANO</a:t>
            </a:r>
            <a:endParaRPr b="1" sz="2000">
              <a:latin typeface="Bree Serif"/>
              <a:ea typeface="Bree Serif"/>
              <a:cs typeface="Bree Serif"/>
              <a:sym typeface="Bree Serif"/>
            </a:endParaRPr>
          </a:p>
        </p:txBody>
      </p:sp>
      <p:sp>
        <p:nvSpPr>
          <p:cNvPr id="140" name="Google Shape;140;p13"/>
          <p:cNvSpPr txBox="1"/>
          <p:nvPr>
            <p:ph idx="1" type="body"/>
          </p:nvPr>
        </p:nvSpPr>
        <p:spPr>
          <a:xfrm>
            <a:off x="311700" y="1152475"/>
            <a:ext cx="4408581" cy="3416400"/>
          </a:xfrm>
          <a:prstGeom prst="rect">
            <a:avLst/>
          </a:prstGeom>
          <a:noFill/>
          <a:ln>
            <a:noFill/>
          </a:ln>
        </p:spPr>
        <p:txBody>
          <a:bodyPr anchorCtr="0" anchor="t" bIns="91425" lIns="91425" spcFirstLastPara="1" rIns="91425" wrap="square" tIns="91425">
            <a:normAutofit/>
          </a:bodyPr>
          <a:lstStyle/>
          <a:p>
            <a:pPr indent="0" lvl="0" marL="0" rtl="0" algn="ctr">
              <a:lnSpc>
                <a:spcPct val="115000"/>
              </a:lnSpc>
              <a:spcBef>
                <a:spcPts val="1200"/>
              </a:spcBef>
              <a:spcAft>
                <a:spcPts val="0"/>
              </a:spcAft>
              <a:buSzPts val="1800"/>
              <a:buNone/>
            </a:pPr>
            <a:r>
              <a:rPr b="1" lang="it-IT" sz="2400">
                <a:solidFill>
                  <a:schemeClr val="dk1"/>
                </a:solidFill>
                <a:highlight>
                  <a:srgbClr val="FFFFFF"/>
                </a:highlight>
                <a:latin typeface="Bree Serif"/>
                <a:ea typeface="Bree Serif"/>
                <a:cs typeface="Bree Serif"/>
                <a:sym typeface="Bree Serif"/>
              </a:rPr>
              <a:t>Disegna il contorno della tua mano e inserisci al suo interno annotazioni su ciò che le loro mani hanno fatto nel tempo, hanno toccato, etc. e tutte le sensazioni legate al tatto</a:t>
            </a:r>
            <a:endParaRPr/>
          </a:p>
        </p:txBody>
      </p:sp>
      <p:pic>
        <p:nvPicPr>
          <p:cNvPr id="141" name="Google Shape;141;p13"/>
          <p:cNvPicPr preferRelativeResize="0"/>
          <p:nvPr/>
        </p:nvPicPr>
        <p:blipFill rotWithShape="1">
          <a:blip r:embed="rId3">
            <a:alphaModFix/>
          </a:blip>
          <a:srcRect b="0" l="0" r="0" t="0"/>
          <a:stretch/>
        </p:blipFill>
        <p:spPr>
          <a:xfrm>
            <a:off x="5544861" y="574380"/>
            <a:ext cx="3599139" cy="456912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5" name="Shape 145"/>
        <p:cNvGrpSpPr/>
        <p:nvPr/>
      </p:nvGrpSpPr>
      <p:grpSpPr>
        <a:xfrm>
          <a:off x="0" y="0"/>
          <a:ext cx="0" cy="0"/>
          <a:chOff x="0" y="0"/>
          <a:chExt cx="0" cy="0"/>
        </a:xfrm>
      </p:grpSpPr>
      <p:sp>
        <p:nvSpPr>
          <p:cNvPr id="146" name="Google Shape;146;p14"/>
          <p:cNvSpPr txBox="1"/>
          <p:nvPr>
            <p:ph type="title"/>
          </p:nvPr>
        </p:nvSpPr>
        <p:spPr>
          <a:xfrm>
            <a:off x="311700" y="209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SzPct val="45454"/>
              <a:buNone/>
            </a:pPr>
            <a:r>
              <a:rPr lang="it-IT" sz="2420">
                <a:solidFill>
                  <a:schemeClr val="dk2"/>
                </a:solidFill>
                <a:latin typeface="Bree Serif"/>
                <a:ea typeface="Bree Serif"/>
                <a:cs typeface="Bree Serif"/>
                <a:sym typeface="Bree Serif"/>
              </a:rPr>
              <a:t>Le liste: </a:t>
            </a:r>
            <a:endParaRPr sz="3320">
              <a:latin typeface="Bree Serif"/>
              <a:ea typeface="Bree Serif"/>
              <a:cs typeface="Bree Serif"/>
              <a:sym typeface="Bree Serif"/>
            </a:endParaRPr>
          </a:p>
        </p:txBody>
      </p:sp>
      <p:sp>
        <p:nvSpPr>
          <p:cNvPr id="147" name="Google Shape;147;p14"/>
          <p:cNvSpPr txBox="1"/>
          <p:nvPr>
            <p:ph idx="1" type="body"/>
          </p:nvPr>
        </p:nvSpPr>
        <p:spPr>
          <a:xfrm>
            <a:off x="311700" y="2006950"/>
            <a:ext cx="8520600" cy="887700"/>
          </a:xfrm>
          <a:prstGeom prst="rect">
            <a:avLst/>
          </a:prstGeom>
          <a:solidFill>
            <a:schemeClr val="lt1"/>
          </a:solid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688"/>
              <a:buFont typeface="Arial"/>
              <a:buNone/>
            </a:pPr>
            <a:r>
              <a:rPr b="1" lang="it-IT" sz="1387">
                <a:latin typeface="Bree Serif"/>
                <a:ea typeface="Bree Serif"/>
                <a:cs typeface="Bree Serif"/>
                <a:sym typeface="Bree Serif"/>
              </a:rPr>
              <a:t>Un modo efficace per dare forma e mettere ordine nel pensiero. Aiuta a trovare cose che si nascondevano da qualche parte dentro la nostra testa. Come suggerisce Umberto Eco, le liste hanno un grande potere nel creare pensiero</a:t>
            </a:r>
            <a:endParaRPr b="1" sz="1387">
              <a:latin typeface="Bree Serif"/>
              <a:ea typeface="Bree Serif"/>
              <a:cs typeface="Bree Serif"/>
              <a:sym typeface="Bree Serif"/>
            </a:endParaRPr>
          </a:p>
          <a:p>
            <a:pPr indent="0" lvl="0" marL="0" rtl="0" algn="ctr">
              <a:lnSpc>
                <a:spcPct val="115000"/>
              </a:lnSpc>
              <a:spcBef>
                <a:spcPts val="0"/>
              </a:spcBef>
              <a:spcAft>
                <a:spcPts val="0"/>
              </a:spcAft>
              <a:buSzPts val="688"/>
              <a:buNone/>
            </a:pPr>
            <a:r>
              <a:t/>
            </a:r>
            <a:endParaRPr sz="1325"/>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151" name="Shape 151"/>
        <p:cNvGrpSpPr/>
        <p:nvPr/>
      </p:nvGrpSpPr>
      <p:grpSpPr>
        <a:xfrm>
          <a:off x="0" y="0"/>
          <a:ext cx="0" cy="0"/>
          <a:chOff x="0" y="0"/>
          <a:chExt cx="0" cy="0"/>
        </a:xfrm>
      </p:grpSpPr>
      <p:sp>
        <p:nvSpPr>
          <p:cNvPr id="152" name="Google Shape;152;p15"/>
          <p:cNvSpPr txBox="1"/>
          <p:nvPr>
            <p:ph type="title"/>
          </p:nvPr>
        </p:nvSpPr>
        <p:spPr>
          <a:xfrm>
            <a:off x="356625" y="4674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it-IT">
                <a:latin typeface="Bree Serif"/>
                <a:ea typeface="Bree Serif"/>
                <a:cs typeface="Bree Serif"/>
                <a:sym typeface="Bree Serif"/>
              </a:rPr>
              <a:t>ESEMPI DI LISTE SEMPLICI</a:t>
            </a:r>
            <a:endParaRPr>
              <a:latin typeface="Bree Serif"/>
              <a:ea typeface="Bree Serif"/>
              <a:cs typeface="Bree Serif"/>
              <a:sym typeface="Bree Serif"/>
            </a:endParaRPr>
          </a:p>
        </p:txBody>
      </p:sp>
      <p:sp>
        <p:nvSpPr>
          <p:cNvPr id="153" name="Google Shape;153;p15"/>
          <p:cNvSpPr txBox="1"/>
          <p:nvPr>
            <p:ph idx="1" type="body"/>
          </p:nvPr>
        </p:nvSpPr>
        <p:spPr>
          <a:xfrm>
            <a:off x="356625" y="1141250"/>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b="1" lang="it-IT">
                <a:latin typeface="Bree Serif"/>
                <a:ea typeface="Bree Serif"/>
                <a:cs typeface="Bree Serif"/>
                <a:sym typeface="Bree Serif"/>
              </a:rPr>
              <a:t>Liste semplici</a:t>
            </a:r>
            <a:endParaRPr b="1">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Le tre parole più belle che abbia mai sentito</a:t>
            </a:r>
            <a:endParaRPr>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Le dieci volte che mi sono arrabbiato tantissimo</a:t>
            </a:r>
            <a:endParaRPr>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I cinque oggetti che ricordo della mia infanzia</a:t>
            </a:r>
            <a:endParaRPr>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I cinque momenti più belli della mia vita</a:t>
            </a:r>
            <a:endParaRPr>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Le cinque città che vorrei visitare</a:t>
            </a:r>
            <a:endParaRPr>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Le tre persone che mi hanno fatto diventare grande</a:t>
            </a:r>
            <a:endParaRPr>
              <a:latin typeface="Bree Serif"/>
              <a:ea typeface="Bree Serif"/>
              <a:cs typeface="Bree Serif"/>
              <a:sym typeface="Bree Serif"/>
            </a:endParaRPr>
          </a:p>
          <a:p>
            <a:pPr indent="0" lvl="0" marL="0" rtl="0" algn="l">
              <a:lnSpc>
                <a:spcPct val="115000"/>
              </a:lnSpc>
              <a:spcBef>
                <a:spcPts val="1200"/>
              </a:spcBef>
              <a:spcAft>
                <a:spcPts val="1200"/>
              </a:spcAft>
              <a:buSzPts val="1800"/>
              <a:buNone/>
            </a:pPr>
            <a:r>
              <a:t/>
            </a:r>
            <a:endParaRPr>
              <a:latin typeface="Bree Serif"/>
              <a:ea typeface="Bree Serif"/>
              <a:cs typeface="Bree Serif"/>
              <a:sym typeface="Bree Serif"/>
            </a:endParaRPr>
          </a:p>
        </p:txBody>
      </p:sp>
      <p:pic>
        <p:nvPicPr>
          <p:cNvPr id="154" name="Google Shape;154;p15"/>
          <p:cNvPicPr preferRelativeResize="0"/>
          <p:nvPr/>
        </p:nvPicPr>
        <p:blipFill rotWithShape="1">
          <a:blip r:embed="rId3">
            <a:alphaModFix/>
          </a:blip>
          <a:srcRect b="0" l="0" r="0" t="0"/>
          <a:stretch/>
        </p:blipFill>
        <p:spPr>
          <a:xfrm>
            <a:off x="5963325" y="1548076"/>
            <a:ext cx="2756675" cy="2047327"/>
          </a:xfrm>
          <a:prstGeom prst="rect">
            <a:avLst/>
          </a:prstGeom>
          <a:noFill/>
          <a:ln cap="flat" cmpd="sng" w="19050">
            <a:solidFill>
              <a:schemeClr val="accent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8" name="Shape 158"/>
        <p:cNvGrpSpPr/>
        <p:nvPr/>
      </p:nvGrpSpPr>
      <p:grpSpPr>
        <a:xfrm>
          <a:off x="0" y="0"/>
          <a:ext cx="0" cy="0"/>
          <a:chOff x="0" y="0"/>
          <a:chExt cx="0" cy="0"/>
        </a:xfrm>
      </p:grpSpPr>
      <p:sp>
        <p:nvSpPr>
          <p:cNvPr id="159" name="Google Shape;159;p16"/>
          <p:cNvSpPr txBox="1"/>
          <p:nvPr>
            <p:ph type="title"/>
          </p:nvPr>
        </p:nvSpPr>
        <p:spPr>
          <a:xfrm>
            <a:off x="416400" y="445025"/>
            <a:ext cx="6867000" cy="660900"/>
          </a:xfrm>
          <a:prstGeom prst="rect">
            <a:avLst/>
          </a:prstGeom>
          <a:solidFill>
            <a:schemeClr val="lt2"/>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chemeClr val="dk1"/>
              </a:buClr>
              <a:buSzPts val="1800"/>
              <a:buFont typeface="Arial"/>
              <a:buNone/>
            </a:pPr>
            <a:r>
              <a:rPr b="1" lang="it-IT" sz="2244">
                <a:solidFill>
                  <a:schemeClr val="dk2"/>
                </a:solidFill>
                <a:latin typeface="Bree Serif"/>
                <a:ea typeface="Bree Serif"/>
                <a:cs typeface="Bree Serif"/>
                <a:sym typeface="Bree Serif"/>
              </a:rPr>
              <a:t>Liste sulla letteratura, il cinema, la musica</a:t>
            </a:r>
            <a:endParaRPr sz="2244">
              <a:solidFill>
                <a:schemeClr val="dk2"/>
              </a:solidFill>
              <a:latin typeface="Bree Serif"/>
              <a:ea typeface="Bree Serif"/>
              <a:cs typeface="Bree Serif"/>
              <a:sym typeface="Bree Serif"/>
            </a:endParaRPr>
          </a:p>
          <a:p>
            <a:pPr indent="0" lvl="0" marL="0" rtl="0" algn="l">
              <a:lnSpc>
                <a:spcPct val="100000"/>
              </a:lnSpc>
              <a:spcBef>
                <a:spcPts val="0"/>
              </a:spcBef>
              <a:spcAft>
                <a:spcPts val="0"/>
              </a:spcAft>
              <a:buSzPts val="3111"/>
              <a:buNone/>
            </a:pPr>
            <a:r>
              <a:t/>
            </a:r>
            <a:endParaRPr b="1" sz="1800">
              <a:solidFill>
                <a:schemeClr val="dk2"/>
              </a:solidFill>
            </a:endParaRPr>
          </a:p>
        </p:txBody>
      </p:sp>
      <p:sp>
        <p:nvSpPr>
          <p:cNvPr id="160" name="Google Shape;160;p16"/>
          <p:cNvSpPr txBox="1"/>
          <p:nvPr>
            <p:ph idx="1" type="body"/>
          </p:nvPr>
        </p:nvSpPr>
        <p:spPr>
          <a:xfrm>
            <a:off x="416250" y="1106025"/>
            <a:ext cx="6867000" cy="3333600"/>
          </a:xfrm>
          <a:prstGeom prst="rect">
            <a:avLst/>
          </a:prstGeom>
          <a:solidFill>
            <a:schemeClr val="lt2"/>
          </a:solidFill>
          <a:ln>
            <a:noFill/>
          </a:ln>
        </p:spPr>
        <p:txBody>
          <a:bodyPr anchorCtr="0" anchor="t" bIns="91425" lIns="91425" spcFirstLastPara="1" rIns="91425" wrap="square" tIns="91425">
            <a:normAutofit/>
          </a:bodyPr>
          <a:lstStyle/>
          <a:p>
            <a:pPr indent="0" lvl="0" marL="0" rtl="0" algn="l">
              <a:lnSpc>
                <a:spcPct val="115000"/>
              </a:lnSpc>
              <a:spcBef>
                <a:spcPts val="0"/>
              </a:spcBef>
              <a:spcAft>
                <a:spcPts val="0"/>
              </a:spcAft>
              <a:buSzPts val="1800"/>
              <a:buNone/>
            </a:pPr>
            <a:r>
              <a:rPr lang="it-IT">
                <a:latin typeface="Bree Serif"/>
                <a:ea typeface="Bree Serif"/>
                <a:cs typeface="Bree Serif"/>
                <a:sym typeface="Bree Serif"/>
              </a:rPr>
              <a:t>I cinque libri del cuore</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a:latin typeface="Bree Serif"/>
                <a:ea typeface="Bree Serif"/>
                <a:cs typeface="Bree Serif"/>
                <a:sym typeface="Bree Serif"/>
              </a:rPr>
              <a:t>Le cinque canzoni del cuore</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a:latin typeface="Bree Serif"/>
                <a:ea typeface="Bree Serif"/>
                <a:cs typeface="Bree Serif"/>
                <a:sym typeface="Bree Serif"/>
              </a:rPr>
              <a:t>I cinque film del cuore – le cinque serie tv del cuore</a:t>
            </a:r>
            <a:endParaRPr>
              <a:latin typeface="Bree Serif"/>
              <a:ea typeface="Bree Serif"/>
              <a:cs typeface="Bree Serif"/>
              <a:sym typeface="Bree Serif"/>
            </a:endParaRPr>
          </a:p>
          <a:p>
            <a:pPr indent="0" lvl="0" marL="0" rtl="0" algn="ctr">
              <a:lnSpc>
                <a:spcPct val="115000"/>
              </a:lnSpc>
              <a:spcBef>
                <a:spcPts val="1200"/>
              </a:spcBef>
              <a:spcAft>
                <a:spcPts val="0"/>
              </a:spcAft>
              <a:buSzPts val="1800"/>
              <a:buNone/>
            </a:pPr>
            <a:r>
              <a:rPr b="1" lang="it-IT" sz="2100">
                <a:latin typeface="Bree Serif"/>
                <a:ea typeface="Bree Serif"/>
                <a:cs typeface="Bree Serif"/>
                <a:sym typeface="Bree Serif"/>
              </a:rPr>
              <a:t>Liste disegnate</a:t>
            </a:r>
            <a:endParaRPr sz="2100">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Disegna 5 oggetti che ti rappresentano</a:t>
            </a:r>
            <a:endParaRPr>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Disegna tre oggetti della tua infanzia</a:t>
            </a:r>
            <a:endParaRPr>
              <a:latin typeface="Bree Serif"/>
              <a:ea typeface="Bree Serif"/>
              <a:cs typeface="Bree Serif"/>
              <a:sym typeface="Bree Serif"/>
            </a:endParaRPr>
          </a:p>
          <a:p>
            <a:pPr indent="0" lvl="0" marL="0" rtl="0" algn="l">
              <a:lnSpc>
                <a:spcPct val="115000"/>
              </a:lnSpc>
              <a:spcBef>
                <a:spcPts val="1200"/>
              </a:spcBef>
              <a:spcAft>
                <a:spcPts val="0"/>
              </a:spcAft>
              <a:buSzPts val="1800"/>
              <a:buNone/>
            </a:pPr>
            <a:r>
              <a:rPr lang="it-IT">
                <a:latin typeface="Bree Serif"/>
                <a:ea typeface="Bree Serif"/>
                <a:cs typeface="Bree Serif"/>
                <a:sym typeface="Bree Serif"/>
              </a:rPr>
              <a:t>Disegna tre oggetti delle tua adolescenza</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20"/>
          </a:srgbClr>
        </a:solidFill>
      </p:bgPr>
    </p:bg>
    <p:spTree>
      <p:nvGrpSpPr>
        <p:cNvPr id="164" name="Shape 164"/>
        <p:cNvGrpSpPr/>
        <p:nvPr/>
      </p:nvGrpSpPr>
      <p:grpSpPr>
        <a:xfrm>
          <a:off x="0" y="0"/>
          <a:ext cx="0" cy="0"/>
          <a:chOff x="0" y="0"/>
          <a:chExt cx="0" cy="0"/>
        </a:xfrm>
      </p:grpSpPr>
      <p:sp>
        <p:nvSpPr>
          <p:cNvPr id="165" name="Google Shape;165;p17"/>
          <p:cNvSpPr txBox="1"/>
          <p:nvPr>
            <p:ph type="title"/>
          </p:nvPr>
        </p:nvSpPr>
        <p:spPr>
          <a:xfrm>
            <a:off x="-349725" y="0"/>
            <a:ext cx="8520600" cy="643800"/>
          </a:xfrm>
          <a:prstGeom prst="rect">
            <a:avLst/>
          </a:prstGeom>
          <a:noFill/>
          <a:ln>
            <a:noFill/>
          </a:ln>
        </p:spPr>
        <p:txBody>
          <a:bodyPr anchorCtr="0" anchor="t" bIns="91425" lIns="91425" spcFirstLastPara="1" rIns="91425" wrap="square" tIns="91425">
            <a:normAutofit/>
          </a:bodyPr>
          <a:lstStyle/>
          <a:p>
            <a:pPr indent="0" lvl="0" marL="0" rtl="0" algn="ctr">
              <a:lnSpc>
                <a:spcPct val="100000"/>
              </a:lnSpc>
              <a:spcBef>
                <a:spcPts val="0"/>
              </a:spcBef>
              <a:spcAft>
                <a:spcPts val="0"/>
              </a:spcAft>
              <a:buSzPts val="3111"/>
              <a:buNone/>
            </a:pPr>
            <a:r>
              <a:rPr b="1" lang="it-IT">
                <a:latin typeface="Bree Serif"/>
                <a:ea typeface="Bree Serif"/>
                <a:cs typeface="Bree Serif"/>
                <a:sym typeface="Bree Serif"/>
              </a:rPr>
              <a:t>IL RICALCO</a:t>
            </a:r>
            <a:endParaRPr b="1">
              <a:latin typeface="Bree Serif"/>
              <a:ea typeface="Bree Serif"/>
              <a:cs typeface="Bree Serif"/>
              <a:sym typeface="Bree Serif"/>
            </a:endParaRPr>
          </a:p>
        </p:txBody>
      </p:sp>
      <p:sp>
        <p:nvSpPr>
          <p:cNvPr id="166" name="Google Shape;166;p17"/>
          <p:cNvSpPr txBox="1"/>
          <p:nvPr>
            <p:ph idx="1" type="body"/>
          </p:nvPr>
        </p:nvSpPr>
        <p:spPr>
          <a:xfrm>
            <a:off x="137524" y="527625"/>
            <a:ext cx="8198756" cy="3251895"/>
          </a:xfrm>
          <a:prstGeom prst="rect">
            <a:avLst/>
          </a:prstGeom>
          <a:solidFill>
            <a:schemeClr val="lt1"/>
          </a:solidFill>
          <a:ln>
            <a:noFill/>
          </a:ln>
        </p:spPr>
        <p:txBody>
          <a:bodyPr anchorCtr="0" anchor="t" bIns="91425" lIns="91425" spcFirstLastPara="1" rIns="91425" wrap="square" tIns="91425">
            <a:normAutofit lnSpcReduction="10000"/>
          </a:bodyPr>
          <a:lstStyle/>
          <a:p>
            <a:pPr indent="0" lvl="0" marL="457200" rtl="0" algn="just">
              <a:lnSpc>
                <a:spcPct val="115000"/>
              </a:lnSpc>
              <a:spcBef>
                <a:spcPts val="0"/>
              </a:spcBef>
              <a:spcAft>
                <a:spcPts val="0"/>
              </a:spcAft>
              <a:buSzPts val="1946"/>
              <a:buNone/>
            </a:pPr>
            <a:r>
              <a:rPr b="1" i="0" lang="it-IT">
                <a:solidFill>
                  <a:srgbClr val="111111"/>
                </a:solidFill>
                <a:latin typeface="Bree Serif"/>
                <a:ea typeface="Bree Serif"/>
                <a:cs typeface="Bree Serif"/>
                <a:sym typeface="Bree Serif"/>
              </a:rPr>
              <a:t>É una pratica didattica che consiste nello smontare un testo</a:t>
            </a:r>
            <a:r>
              <a:rPr b="1" lang="it-IT">
                <a:solidFill>
                  <a:srgbClr val="111111"/>
                </a:solidFill>
                <a:latin typeface="Bree Serif"/>
                <a:ea typeface="Bree Serif"/>
                <a:cs typeface="Bree Serif"/>
                <a:sym typeface="Bree Serif"/>
              </a:rPr>
              <a:t> </a:t>
            </a:r>
            <a:r>
              <a:rPr b="1" i="0" lang="it-IT">
                <a:solidFill>
                  <a:srgbClr val="111111"/>
                </a:solidFill>
                <a:latin typeface="Bree Serif"/>
                <a:ea typeface="Bree Serif"/>
                <a:cs typeface="Bree Serif"/>
                <a:sym typeface="Bree Serif"/>
              </a:rPr>
              <a:t>( poesia o brano in prosa, breve) conoscerne la struttura e quindi rimodellare questa struttura sul nostro pensiero o sul nostro sentire</a:t>
            </a:r>
            <a:r>
              <a:rPr i="0" lang="it-IT">
                <a:solidFill>
                  <a:srgbClr val="111111"/>
                </a:solidFill>
                <a:latin typeface="Bree Serif"/>
                <a:ea typeface="Bree Serif"/>
                <a:cs typeface="Bree Serif"/>
                <a:sym typeface="Bree Serif"/>
              </a:rPr>
              <a:t>.</a:t>
            </a:r>
            <a:endParaRPr>
              <a:latin typeface="Bree Serif"/>
              <a:ea typeface="Bree Serif"/>
              <a:cs typeface="Bree Serif"/>
              <a:sym typeface="Bree Serif"/>
            </a:endParaRPr>
          </a:p>
          <a:p>
            <a:pPr indent="0" lvl="0" marL="457200" rtl="0" algn="just">
              <a:lnSpc>
                <a:spcPct val="115000"/>
              </a:lnSpc>
              <a:spcBef>
                <a:spcPts val="0"/>
              </a:spcBef>
              <a:spcAft>
                <a:spcPts val="0"/>
              </a:spcAft>
              <a:buSzPts val="1946"/>
              <a:buNone/>
            </a:pPr>
            <a:r>
              <a:rPr b="1" i="0" lang="it-IT">
                <a:solidFill>
                  <a:srgbClr val="111111"/>
                </a:solidFill>
                <a:latin typeface="Bree Serif"/>
                <a:ea typeface="Bree Serif"/>
                <a:cs typeface="Bree Serif"/>
                <a:sym typeface="Bree Serif"/>
              </a:rPr>
              <a:t>le parole sono per tutti</a:t>
            </a:r>
            <a:r>
              <a:rPr i="0" lang="it-IT">
                <a:solidFill>
                  <a:srgbClr val="111111"/>
                </a:solidFill>
                <a:latin typeface="Bree Serif"/>
                <a:ea typeface="Bree Serif"/>
                <a:cs typeface="Bree Serif"/>
                <a:sym typeface="Bree Serif"/>
              </a:rPr>
              <a:t>, </a:t>
            </a:r>
            <a:r>
              <a:rPr b="1" i="0" lang="it-IT">
                <a:solidFill>
                  <a:srgbClr val="111111"/>
                </a:solidFill>
                <a:latin typeface="Bree Serif"/>
                <a:ea typeface="Bree Serif"/>
                <a:cs typeface="Bree Serif"/>
                <a:sym typeface="Bree Serif"/>
              </a:rPr>
              <a:t>anche per chi pensa di non averne o di non conoscerne abbastanza.</a:t>
            </a:r>
            <a:endParaRPr b="1">
              <a:latin typeface="Bree Serif"/>
              <a:ea typeface="Bree Serif"/>
              <a:cs typeface="Bree Serif"/>
              <a:sym typeface="Bree Serif"/>
            </a:endParaRPr>
          </a:p>
          <a:p>
            <a:pPr indent="0" lvl="0" marL="457200" rtl="0" algn="just">
              <a:lnSpc>
                <a:spcPct val="115000"/>
              </a:lnSpc>
              <a:spcBef>
                <a:spcPts val="0"/>
              </a:spcBef>
              <a:spcAft>
                <a:spcPts val="0"/>
              </a:spcAft>
              <a:buSzPts val="2162"/>
              <a:buNone/>
            </a:pPr>
            <a:r>
              <a:rPr b="1" i="0" lang="it-IT" sz="2000" u="sng">
                <a:solidFill>
                  <a:srgbClr val="111111"/>
                </a:solidFill>
                <a:latin typeface="Bree Serif"/>
                <a:ea typeface="Bree Serif"/>
                <a:cs typeface="Bree Serif"/>
                <a:sym typeface="Bree Serif"/>
              </a:rPr>
              <a:t>Come in una bottega artigiana si impara dai modelli alti</a:t>
            </a:r>
            <a:r>
              <a:rPr b="1" i="0" lang="it-IT">
                <a:solidFill>
                  <a:srgbClr val="111111"/>
                </a:solidFill>
                <a:latin typeface="Bree Serif"/>
                <a:ea typeface="Bree Serif"/>
                <a:cs typeface="Bree Serif"/>
                <a:sym typeface="Bree Serif"/>
              </a:rPr>
              <a:t>, imitando e riproducendo. Anche una pratica spesso ritenuta inaccettabile a scuola, riceve così  una nuova dignità didattica. Tutti abbiamo imparato copiando, imitando il meglio di altri, guardando a chi fa e fa con autorevolezza e competenza.</a:t>
            </a:r>
            <a:endParaRPr/>
          </a:p>
        </p:txBody>
      </p:sp>
      <p:pic>
        <p:nvPicPr>
          <p:cNvPr id="167" name="Google Shape;167;p17"/>
          <p:cNvPicPr preferRelativeResize="0"/>
          <p:nvPr/>
        </p:nvPicPr>
        <p:blipFill rotWithShape="1">
          <a:blip r:embed="rId3">
            <a:alphaModFix/>
          </a:blip>
          <a:srcRect b="0" l="0" r="0" t="0"/>
          <a:stretch/>
        </p:blipFill>
        <p:spPr>
          <a:xfrm>
            <a:off x="7117079" y="3451860"/>
            <a:ext cx="1973215" cy="1585103"/>
          </a:xfrm>
          <a:prstGeom prst="rect">
            <a:avLst/>
          </a:prstGeom>
          <a:noFill/>
          <a:ln>
            <a:noFill/>
          </a:ln>
        </p:spPr>
      </p:pic>
      <p:sp>
        <p:nvSpPr>
          <p:cNvPr id="168" name="Google Shape;168;p17"/>
          <p:cNvSpPr txBox="1"/>
          <p:nvPr/>
        </p:nvSpPr>
        <p:spPr>
          <a:xfrm>
            <a:off x="758190" y="4001489"/>
            <a:ext cx="5379600" cy="754200"/>
          </a:xfrm>
          <a:prstGeom prst="rect">
            <a:avLst/>
          </a:prstGeom>
          <a:noFill/>
          <a:ln>
            <a:noFill/>
          </a:ln>
        </p:spPr>
        <p:txBody>
          <a:bodyPr anchorCtr="0" anchor="t" bIns="45700" lIns="91425" spcFirstLastPara="1" rIns="91425" wrap="square" tIns="45700">
            <a:spAutoFit/>
          </a:bodyPr>
          <a:lstStyle/>
          <a:p>
            <a:pPr indent="0" lvl="0" marL="457200" marR="0" rtl="0" algn="ctr">
              <a:lnSpc>
                <a:spcPct val="115000"/>
              </a:lnSpc>
              <a:spcBef>
                <a:spcPts val="0"/>
              </a:spcBef>
              <a:spcAft>
                <a:spcPts val="0"/>
              </a:spcAft>
              <a:buClr>
                <a:srgbClr val="000000"/>
              </a:buClr>
              <a:buSzPts val="2162"/>
              <a:buFont typeface="Arial"/>
              <a:buNone/>
            </a:pPr>
            <a:r>
              <a:rPr b="0" i="0" lang="it-IT" sz="2000" u="none" cap="none" strike="noStrike">
                <a:solidFill>
                  <a:srgbClr val="111111"/>
                </a:solidFill>
                <a:latin typeface="Bree Serif"/>
                <a:ea typeface="Bree Serif"/>
                <a:cs typeface="Bree Serif"/>
                <a:sym typeface="Bree Serif"/>
              </a:rPr>
              <a:t> </a:t>
            </a:r>
            <a:r>
              <a:rPr b="1" i="0" lang="it-IT" sz="2000" u="none" cap="none" strike="noStrike">
                <a:solidFill>
                  <a:srgbClr val="111111"/>
                </a:solidFill>
                <a:latin typeface="Bree Serif"/>
                <a:ea typeface="Bree Serif"/>
                <a:cs typeface="Bree Serif"/>
                <a:sym typeface="Bree Serif"/>
              </a:rPr>
              <a:t> I buoni artisti copiano, i grandi rubano.</a:t>
            </a:r>
            <a:endParaRPr b="1" i="0" sz="2000" u="none" cap="none" strike="noStrike">
              <a:solidFill>
                <a:srgbClr val="111111"/>
              </a:solidFill>
              <a:latin typeface="Bree Serif"/>
              <a:ea typeface="Bree Serif"/>
              <a:cs typeface="Bree Serif"/>
              <a:sym typeface="Bree Serif"/>
            </a:endParaRPr>
          </a:p>
          <a:p>
            <a:pPr indent="0" lvl="0" marL="457200" marR="0" rtl="0" algn="ctr">
              <a:lnSpc>
                <a:spcPct val="115000"/>
              </a:lnSpc>
              <a:spcBef>
                <a:spcPts val="0"/>
              </a:spcBef>
              <a:spcAft>
                <a:spcPts val="0"/>
              </a:spcAft>
              <a:buClr>
                <a:srgbClr val="000000"/>
              </a:buClr>
              <a:buSzPts val="2162"/>
              <a:buFont typeface="Arial"/>
              <a:buNone/>
            </a:pPr>
            <a:r>
              <a:rPr b="1" i="0" lang="it-IT" sz="2000" u="none" cap="none" strike="noStrike">
                <a:solidFill>
                  <a:srgbClr val="111111"/>
                </a:solidFill>
                <a:latin typeface="Bree Serif"/>
                <a:ea typeface="Bree Serif"/>
                <a:cs typeface="Bree Serif"/>
                <a:sym typeface="Bree Serif"/>
              </a:rPr>
              <a:t>Pablo Picasso </a:t>
            </a:r>
            <a:endParaRPr b="1" i="0" sz="2000" u="none" cap="none" strike="noStrike">
              <a:solidFill>
                <a:srgbClr val="000000"/>
              </a:solidFill>
              <a:latin typeface="Bree Serif"/>
              <a:ea typeface="Bree Serif"/>
              <a:cs typeface="Bree Serif"/>
              <a:sym typeface="Bree Serif"/>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2" name="Shape 172"/>
        <p:cNvGrpSpPr/>
        <p:nvPr/>
      </p:nvGrpSpPr>
      <p:grpSpPr>
        <a:xfrm>
          <a:off x="0" y="0"/>
          <a:ext cx="0" cy="0"/>
          <a:chOff x="0" y="0"/>
          <a:chExt cx="0" cy="0"/>
        </a:xfrm>
      </p:grpSpPr>
      <p:sp>
        <p:nvSpPr>
          <p:cNvPr id="173" name="Google Shape;173;p18"/>
          <p:cNvSpPr txBox="1"/>
          <p:nvPr>
            <p:ph type="title"/>
          </p:nvPr>
        </p:nvSpPr>
        <p:spPr>
          <a:xfrm>
            <a:off x="369800" y="27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it-IT">
                <a:latin typeface="Bree Serif"/>
                <a:ea typeface="Bree Serif"/>
                <a:cs typeface="Bree Serif"/>
                <a:sym typeface="Bree Serif"/>
              </a:rPr>
              <a:t>Considero valore Erri De Luca</a:t>
            </a:r>
            <a:endParaRPr>
              <a:latin typeface="Bree Serif"/>
              <a:ea typeface="Bree Serif"/>
              <a:cs typeface="Bree Serif"/>
              <a:sym typeface="Bree Serif"/>
            </a:endParaRPr>
          </a:p>
        </p:txBody>
      </p:sp>
      <p:sp>
        <p:nvSpPr>
          <p:cNvPr id="174" name="Google Shape;174;p18"/>
          <p:cNvSpPr txBox="1"/>
          <p:nvPr>
            <p:ph idx="1" type="body"/>
          </p:nvPr>
        </p:nvSpPr>
        <p:spPr>
          <a:xfrm>
            <a:off x="311700" y="792975"/>
            <a:ext cx="3614400" cy="4016918"/>
          </a:xfrm>
          <a:prstGeom prst="rect">
            <a:avLst/>
          </a:prstGeom>
          <a:solidFill>
            <a:schemeClr val="lt2"/>
          </a:solidFill>
          <a:ln>
            <a:noFill/>
          </a:ln>
        </p:spPr>
        <p:txBody>
          <a:bodyPr anchorCtr="0" anchor="t" bIns="91425" lIns="91425" spcFirstLastPara="1" rIns="91425" wrap="square" tIns="91425">
            <a:normAutofit fontScale="55000" lnSpcReduction="20000"/>
          </a:bodyPr>
          <a:lstStyle/>
          <a:p>
            <a:pPr indent="0" lvl="0" marL="0" rtl="0" algn="l">
              <a:lnSpc>
                <a:spcPct val="121410"/>
              </a:lnSpc>
              <a:spcBef>
                <a:spcPts val="0"/>
              </a:spcBef>
              <a:spcAft>
                <a:spcPts val="0"/>
              </a:spcAft>
              <a:buClr>
                <a:schemeClr val="dk1"/>
              </a:buClr>
              <a:buSzPct val="30554"/>
              <a:buFont typeface="Arial"/>
              <a:buNone/>
            </a:pPr>
            <a:r>
              <a:rPr b="1" lang="it-IT" sz="3600">
                <a:solidFill>
                  <a:srgbClr val="1B1B1B"/>
                </a:solidFill>
                <a:latin typeface="Bree Serif"/>
                <a:ea typeface="Bree Serif"/>
                <a:cs typeface="Bree Serif"/>
                <a:sym typeface="Bree Serif"/>
              </a:rPr>
              <a:t>Considero valore</a:t>
            </a:r>
            <a:endParaRPr b="1" sz="3700">
              <a:solidFill>
                <a:srgbClr val="416ED2"/>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ogni forma di vita, la neve, la fragola, la mosca.</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il regno minerale, l’assemblea delle stelle.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il vino finché dura il pasto, un sorriso involontario,</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la stanchezza di chi non si è risparmiato, due vecchi che si amano.</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quello che domani non varrà più niente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e quello che oggi vale ancora poco.</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tutte le ferite.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risparmiare acqua, riparare un paio di scarpe,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tacere in tempo, accorrere a un grido, chiedere permesso prima di sedersi,</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provare gratitudine senza ricordare di che.</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sapere in una stanza dov’è il nord,</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qual è il nome del vento che sta asciugando il bucato.</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il viaggio del vagabondo, la clausura della monaca,</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la pazienza del condannato, qualunque colpa sia.</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l’uso del verbo amare e l’ipotesi che esista un creatore.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Molti di questi valori non ho conosciuto.</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i="1" lang="it-IT" sz="1450">
                <a:solidFill>
                  <a:srgbClr val="1B1B1B"/>
                </a:solidFill>
                <a:latin typeface="Bree Serif"/>
                <a:ea typeface="Bree Serif"/>
                <a:cs typeface="Bree Serif"/>
                <a:sym typeface="Bree Serif"/>
              </a:rPr>
              <a:t>Erri De Luca</a:t>
            </a:r>
            <a:endParaRPr i="1"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i="1" lang="it-IT" sz="1450">
                <a:solidFill>
                  <a:srgbClr val="1B1B1B"/>
                </a:solidFill>
                <a:latin typeface="Bree Serif"/>
                <a:ea typeface="Bree Serif"/>
                <a:cs typeface="Bree Serif"/>
                <a:sym typeface="Bree Serif"/>
              </a:rPr>
              <a:t>Opera sull’acqua e altre poesie</a:t>
            </a:r>
            <a:r>
              <a:rPr lang="it-IT" sz="1450">
                <a:solidFill>
                  <a:srgbClr val="1B1B1B"/>
                </a:solidFill>
                <a:latin typeface="Bree Serif"/>
                <a:ea typeface="Bree Serif"/>
                <a:cs typeface="Bree Serif"/>
                <a:sym typeface="Bree Serif"/>
              </a:rPr>
              <a:t> (Einaudi, 2002)</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100000"/>
              <a:buFont typeface="Arial"/>
              <a:buNone/>
            </a:pPr>
            <a:r>
              <a:t/>
            </a:r>
            <a:endParaRPr sz="1100">
              <a:solidFill>
                <a:schemeClr val="dk1"/>
              </a:solidFill>
            </a:endParaRPr>
          </a:p>
          <a:p>
            <a:pPr indent="0" lvl="0" marL="0" rtl="0" algn="l">
              <a:lnSpc>
                <a:spcPct val="115000"/>
              </a:lnSpc>
              <a:spcBef>
                <a:spcPts val="0"/>
              </a:spcBef>
              <a:spcAft>
                <a:spcPts val="0"/>
              </a:spcAft>
              <a:buSzPct val="210525"/>
              <a:buNone/>
            </a:pPr>
            <a:r>
              <a:t/>
            </a:r>
            <a:endParaRPr/>
          </a:p>
        </p:txBody>
      </p:sp>
      <p:pic>
        <p:nvPicPr>
          <p:cNvPr id="175" name="Google Shape;175;p18"/>
          <p:cNvPicPr preferRelativeResize="0"/>
          <p:nvPr/>
        </p:nvPicPr>
        <p:blipFill rotWithShape="1">
          <a:blip r:embed="rId4">
            <a:alphaModFix/>
          </a:blip>
          <a:srcRect b="0" l="0" r="0" t="0"/>
          <a:stretch/>
        </p:blipFill>
        <p:spPr>
          <a:xfrm>
            <a:off x="4412875" y="792975"/>
            <a:ext cx="4477525" cy="335814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5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0" name="Shape 60"/>
        <p:cNvGrpSpPr/>
        <p:nvPr/>
      </p:nvGrpSpPr>
      <p:grpSpPr>
        <a:xfrm>
          <a:off x="0" y="0"/>
          <a:ext cx="0" cy="0"/>
          <a:chOff x="0" y="0"/>
          <a:chExt cx="0" cy="0"/>
        </a:xfrm>
      </p:grpSpPr>
      <p:sp>
        <p:nvSpPr>
          <p:cNvPr id="61" name="Google Shape;61;p2"/>
          <p:cNvSpPr txBox="1"/>
          <p:nvPr/>
        </p:nvSpPr>
        <p:spPr>
          <a:xfrm>
            <a:off x="951571" y="854928"/>
            <a:ext cx="7040100" cy="1939500"/>
          </a:xfrm>
          <a:prstGeom prst="rect">
            <a:avLst/>
          </a:prstGeom>
          <a:solidFill>
            <a:srgbClr val="D8E6F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it-IT" sz="2400" u="none" cap="none" strike="noStrike">
                <a:solidFill>
                  <a:srgbClr val="000000"/>
                </a:solidFill>
                <a:latin typeface="Bree Serif"/>
                <a:ea typeface="Bree Serif"/>
                <a:cs typeface="Bree Serif"/>
                <a:sym typeface="Bree Serif"/>
              </a:rPr>
              <a:t>Il Reading and Writing Workshop è una metodologia americana, sviluppata a partire dagli anni Settanta del XX secolo e che ha tra i suoi capisaldi </a:t>
            </a:r>
            <a:r>
              <a:rPr b="1" i="0" lang="it-IT" sz="2400" u="none" cap="none" strike="noStrike">
                <a:solidFill>
                  <a:srgbClr val="000000"/>
                </a:solidFill>
                <a:latin typeface="Bree Serif"/>
                <a:ea typeface="Bree Serif"/>
                <a:cs typeface="Bree Serif"/>
                <a:sym typeface="Bree Serif"/>
              </a:rPr>
              <a:t>l'insegnamento della lettura e della scrittura come processo e non come prodotto</a:t>
            </a:r>
            <a:r>
              <a:rPr i="0" lang="it-IT" sz="2400" u="none" cap="none" strike="noStrike">
                <a:solidFill>
                  <a:srgbClr val="000000"/>
                </a:solidFill>
                <a:latin typeface="Bree Serif"/>
                <a:ea typeface="Bree Serif"/>
                <a:cs typeface="Bree Serif"/>
                <a:sym typeface="Bree Serif"/>
              </a:rPr>
              <a:t>.</a:t>
            </a:r>
            <a:endParaRPr>
              <a:latin typeface="Bree Serif"/>
              <a:ea typeface="Bree Serif"/>
              <a:cs typeface="Bree Serif"/>
              <a:sym typeface="Bree Serif"/>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9" name="Shape 179"/>
        <p:cNvGrpSpPr/>
        <p:nvPr/>
      </p:nvGrpSpPr>
      <p:grpSpPr>
        <a:xfrm>
          <a:off x="0" y="0"/>
          <a:ext cx="0" cy="0"/>
          <a:chOff x="0" y="0"/>
          <a:chExt cx="0" cy="0"/>
        </a:xfrm>
      </p:grpSpPr>
      <p:sp>
        <p:nvSpPr>
          <p:cNvPr id="180" name="Google Shape;180;p19"/>
          <p:cNvSpPr txBox="1"/>
          <p:nvPr>
            <p:ph type="title"/>
          </p:nvPr>
        </p:nvSpPr>
        <p:spPr>
          <a:xfrm>
            <a:off x="369800" y="272200"/>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it-IT">
                <a:latin typeface="Bree Serif"/>
                <a:ea typeface="Bree Serif"/>
                <a:cs typeface="Bree Serif"/>
                <a:sym typeface="Bree Serif"/>
              </a:rPr>
              <a:t>Considero valore Erri De Luca</a:t>
            </a:r>
            <a:endParaRPr>
              <a:latin typeface="Bree Serif"/>
              <a:ea typeface="Bree Serif"/>
              <a:cs typeface="Bree Serif"/>
              <a:sym typeface="Bree Serif"/>
            </a:endParaRPr>
          </a:p>
        </p:txBody>
      </p:sp>
      <p:sp>
        <p:nvSpPr>
          <p:cNvPr id="181" name="Google Shape;181;p19"/>
          <p:cNvSpPr txBox="1"/>
          <p:nvPr>
            <p:ph idx="1" type="body"/>
          </p:nvPr>
        </p:nvSpPr>
        <p:spPr>
          <a:xfrm>
            <a:off x="311700" y="792975"/>
            <a:ext cx="3614400" cy="3786000"/>
          </a:xfrm>
          <a:prstGeom prst="rect">
            <a:avLst/>
          </a:prstGeom>
          <a:solidFill>
            <a:schemeClr val="lt2"/>
          </a:solidFill>
          <a:ln>
            <a:noFill/>
          </a:ln>
        </p:spPr>
        <p:txBody>
          <a:bodyPr anchorCtr="0" anchor="t" bIns="91425" lIns="91425" spcFirstLastPara="1" rIns="91425" wrap="square" tIns="91425">
            <a:normAutofit fontScale="55000" lnSpcReduction="20000"/>
          </a:bodyPr>
          <a:lstStyle/>
          <a:p>
            <a:pPr indent="0" lvl="0" marL="0" rtl="0" algn="l">
              <a:lnSpc>
                <a:spcPct val="121410"/>
              </a:lnSpc>
              <a:spcBef>
                <a:spcPts val="0"/>
              </a:spcBef>
              <a:spcAft>
                <a:spcPts val="0"/>
              </a:spcAft>
              <a:buClr>
                <a:schemeClr val="dk1"/>
              </a:buClr>
              <a:buSzPct val="30554"/>
              <a:buFont typeface="Arial"/>
              <a:buNone/>
            </a:pPr>
            <a:r>
              <a:rPr b="1" lang="it-IT" sz="3600">
                <a:solidFill>
                  <a:srgbClr val="1B1B1B"/>
                </a:solidFill>
                <a:latin typeface="Bree Serif"/>
                <a:ea typeface="Bree Serif"/>
                <a:cs typeface="Bree Serif"/>
                <a:sym typeface="Bree Serif"/>
              </a:rPr>
              <a:t>Considero valore</a:t>
            </a:r>
            <a:endParaRPr b="1" sz="3700">
              <a:solidFill>
                <a:srgbClr val="416ED2"/>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ogni forma di vita, la neve, la fragola, la mosca.</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il regno minerale, l’assemblea delle stelle.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il vino finché dura il pasto, un sorriso involontario,</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la stanchezza di chi non si è risparmiato, due vecchi che si amano.</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quello che domani non varrà più niente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e quello che oggi vale ancora poco.</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tutte le ferite.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risparmiare acqua, riparare un paio di scarpe,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tacere in tempo, accorrere a un grido, chiedere permesso prima di sedersi,</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provare gratitudine senza ricordare di che.</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sapere in una stanza dov’è il nord,</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qual è il nome del vento che sta asciugando il bucato.</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Considero valore il viaggio del vagabondo, la clausura della monaca,</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la pazienza del condannato, qualunque colpa sia.</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lang="it-IT" sz="1450">
                <a:solidFill>
                  <a:srgbClr val="1B1B1B"/>
                </a:solidFill>
                <a:latin typeface="Bree Serif"/>
                <a:ea typeface="Bree Serif"/>
                <a:cs typeface="Bree Serif"/>
                <a:sym typeface="Bree Serif"/>
              </a:rPr>
              <a:t>Considero valore l’uso del verbo amare e l’ipotesi che esista un creatore.</a:t>
            </a:r>
            <a:br>
              <a:rPr lang="it-IT" sz="1450">
                <a:solidFill>
                  <a:srgbClr val="1B1B1B"/>
                </a:solidFill>
                <a:latin typeface="Bree Serif"/>
                <a:ea typeface="Bree Serif"/>
                <a:cs typeface="Bree Serif"/>
                <a:sym typeface="Bree Serif"/>
              </a:rPr>
            </a:br>
            <a:r>
              <a:rPr lang="it-IT" sz="1450">
                <a:solidFill>
                  <a:srgbClr val="1B1B1B"/>
                </a:solidFill>
                <a:latin typeface="Bree Serif"/>
                <a:ea typeface="Bree Serif"/>
                <a:cs typeface="Bree Serif"/>
                <a:sym typeface="Bree Serif"/>
              </a:rPr>
              <a:t>Molti di questi valori non ho conosciuto.</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i="1" lang="it-IT" sz="1450">
                <a:solidFill>
                  <a:srgbClr val="1B1B1B"/>
                </a:solidFill>
                <a:latin typeface="Bree Serif"/>
                <a:ea typeface="Bree Serif"/>
                <a:cs typeface="Bree Serif"/>
                <a:sym typeface="Bree Serif"/>
              </a:rPr>
              <a:t>Erri De Luca</a:t>
            </a:r>
            <a:endParaRPr i="1"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75862"/>
              <a:buFont typeface="Arial"/>
              <a:buNone/>
            </a:pPr>
            <a:r>
              <a:rPr i="1" lang="it-IT" sz="1450">
                <a:solidFill>
                  <a:srgbClr val="1B1B1B"/>
                </a:solidFill>
                <a:latin typeface="Bree Serif"/>
                <a:ea typeface="Bree Serif"/>
                <a:cs typeface="Bree Serif"/>
                <a:sym typeface="Bree Serif"/>
              </a:rPr>
              <a:t>Opera sull’acqua e altre poesie</a:t>
            </a:r>
            <a:r>
              <a:rPr lang="it-IT" sz="1450">
                <a:solidFill>
                  <a:srgbClr val="1B1B1B"/>
                </a:solidFill>
                <a:latin typeface="Bree Serif"/>
                <a:ea typeface="Bree Serif"/>
                <a:cs typeface="Bree Serif"/>
                <a:sym typeface="Bree Serif"/>
              </a:rPr>
              <a:t> (Einaudi, 2002)</a:t>
            </a:r>
            <a:endParaRPr sz="1450">
              <a:solidFill>
                <a:srgbClr val="1B1B1B"/>
              </a:solidFill>
              <a:latin typeface="Bree Serif"/>
              <a:ea typeface="Bree Serif"/>
              <a:cs typeface="Bree Serif"/>
              <a:sym typeface="Bree Serif"/>
            </a:endParaRPr>
          </a:p>
          <a:p>
            <a:pPr indent="0" lvl="0" marL="0" rtl="0" algn="l">
              <a:lnSpc>
                <a:spcPct val="115000"/>
              </a:lnSpc>
              <a:spcBef>
                <a:spcPts val="1200"/>
              </a:spcBef>
              <a:spcAft>
                <a:spcPts val="0"/>
              </a:spcAft>
              <a:buClr>
                <a:schemeClr val="dk1"/>
              </a:buClr>
              <a:buSzPct val="100000"/>
              <a:buFont typeface="Arial"/>
              <a:buNone/>
            </a:pPr>
            <a:r>
              <a:t/>
            </a:r>
            <a:endParaRPr sz="1100">
              <a:solidFill>
                <a:schemeClr val="dk1"/>
              </a:solidFill>
            </a:endParaRPr>
          </a:p>
          <a:p>
            <a:pPr indent="0" lvl="0" marL="0" rtl="0" algn="l">
              <a:lnSpc>
                <a:spcPct val="115000"/>
              </a:lnSpc>
              <a:spcBef>
                <a:spcPts val="0"/>
              </a:spcBef>
              <a:spcAft>
                <a:spcPts val="0"/>
              </a:spcAft>
              <a:buSzPct val="210525"/>
              <a:buNone/>
            </a:pPr>
            <a:r>
              <a:t/>
            </a:r>
            <a:endParaRPr/>
          </a:p>
        </p:txBody>
      </p:sp>
      <p:pic>
        <p:nvPicPr>
          <p:cNvPr id="182" name="Google Shape;182;p19"/>
          <p:cNvPicPr preferRelativeResize="0"/>
          <p:nvPr/>
        </p:nvPicPr>
        <p:blipFill rotWithShape="1">
          <a:blip r:embed="rId4">
            <a:alphaModFix/>
          </a:blip>
          <a:srcRect b="0" l="0" r="0" t="0"/>
          <a:stretch/>
        </p:blipFill>
        <p:spPr>
          <a:xfrm>
            <a:off x="5633700" y="844900"/>
            <a:ext cx="2382874" cy="37861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p2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b="1" lang="it-IT">
                <a:latin typeface="Arial"/>
                <a:ea typeface="Arial"/>
                <a:cs typeface="Arial"/>
                <a:sym typeface="Arial"/>
              </a:rPr>
              <a:t>IL TESTO AUTOBIOGRAFICO E IL MEMOIR</a:t>
            </a:r>
            <a:endParaRPr b="1">
              <a:latin typeface="Arial"/>
              <a:ea typeface="Arial"/>
              <a:cs typeface="Arial"/>
              <a:sym typeface="Arial"/>
            </a:endParaRPr>
          </a:p>
        </p:txBody>
      </p:sp>
      <p:sp>
        <p:nvSpPr>
          <p:cNvPr id="188" name="Google Shape;188;p20"/>
          <p:cNvSpPr txBox="1"/>
          <p:nvPr>
            <p:ph idx="1" type="body"/>
          </p:nvPr>
        </p:nvSpPr>
        <p:spPr>
          <a:xfrm>
            <a:off x="311700" y="1152475"/>
            <a:ext cx="8520600" cy="3416400"/>
          </a:xfrm>
          <a:prstGeom prst="rect">
            <a:avLst/>
          </a:prstGeom>
          <a:solidFill>
            <a:srgbClr val="CDD8FB"/>
          </a:solidFill>
          <a:ln>
            <a:noFill/>
          </a:ln>
        </p:spPr>
        <p:txBody>
          <a:bodyPr anchorCtr="0" anchor="t" bIns="91425" lIns="91425" spcFirstLastPara="1" rIns="91425" wrap="square" tIns="91425">
            <a:normAutofit lnSpcReduction="10000"/>
          </a:bodyPr>
          <a:lstStyle/>
          <a:p>
            <a:pPr indent="0" lvl="0" marL="0" rtl="0" algn="just">
              <a:lnSpc>
                <a:spcPct val="115000"/>
              </a:lnSpc>
              <a:spcBef>
                <a:spcPts val="0"/>
              </a:spcBef>
              <a:spcAft>
                <a:spcPts val="1200"/>
              </a:spcAft>
              <a:buSzPts val="1800"/>
              <a:buNone/>
            </a:pPr>
            <a:r>
              <a:rPr lang="it-IT" sz="2200">
                <a:solidFill>
                  <a:srgbClr val="111111"/>
                </a:solidFill>
                <a:latin typeface="Arial"/>
                <a:ea typeface="Arial"/>
                <a:cs typeface="Arial"/>
                <a:sym typeface="Arial"/>
              </a:rPr>
              <a:t>Anche se spesso si tende a confondere e avvicinare i due generi, in realtà non coincidono del tutto, né nella forma, né nei contenuti. In generale, possiamo dire che l’autobiografia differisce dal memoir nel senso che </a:t>
            </a:r>
            <a:r>
              <a:rPr b="1" lang="it-IT" sz="2200">
                <a:solidFill>
                  <a:srgbClr val="111111"/>
                </a:solidFill>
                <a:latin typeface="Arial"/>
                <a:ea typeface="Arial"/>
                <a:cs typeface="Arial"/>
                <a:sym typeface="Arial"/>
              </a:rPr>
              <a:t>un’autobiografia</a:t>
            </a:r>
            <a:r>
              <a:rPr lang="it-IT" sz="2200">
                <a:solidFill>
                  <a:srgbClr val="111111"/>
                </a:solidFill>
                <a:latin typeface="Arial"/>
                <a:ea typeface="Arial"/>
                <a:cs typeface="Arial"/>
                <a:sym typeface="Arial"/>
              </a:rPr>
              <a:t> </a:t>
            </a:r>
            <a:r>
              <a:rPr b="1" lang="it-IT" sz="2200">
                <a:solidFill>
                  <a:srgbClr val="111111"/>
                </a:solidFill>
                <a:latin typeface="Arial"/>
                <a:ea typeface="Arial"/>
                <a:cs typeface="Arial"/>
                <a:sym typeface="Arial"/>
              </a:rPr>
              <a:t>copre tutti gli eventi della vita del narratore in ordine cronologico, con rigore</a:t>
            </a:r>
            <a:r>
              <a:rPr lang="it-IT" sz="2200">
                <a:solidFill>
                  <a:srgbClr val="111111"/>
                </a:solidFill>
                <a:latin typeface="Arial"/>
                <a:ea typeface="Arial"/>
                <a:cs typeface="Arial"/>
                <a:sym typeface="Arial"/>
              </a:rPr>
              <a:t>, mentre un </a:t>
            </a:r>
            <a:r>
              <a:rPr b="1" lang="it-IT" sz="2200">
                <a:solidFill>
                  <a:srgbClr val="111111"/>
                </a:solidFill>
                <a:latin typeface="Arial"/>
                <a:ea typeface="Arial"/>
                <a:cs typeface="Arial"/>
                <a:sym typeface="Arial"/>
              </a:rPr>
              <a:t>memoir</a:t>
            </a:r>
            <a:r>
              <a:rPr lang="it-IT" sz="2200">
                <a:solidFill>
                  <a:srgbClr val="111111"/>
                </a:solidFill>
                <a:latin typeface="Arial"/>
                <a:ea typeface="Arial"/>
                <a:cs typeface="Arial"/>
                <a:sym typeface="Arial"/>
              </a:rPr>
              <a:t> – termine legato al ricordo – </a:t>
            </a:r>
            <a:r>
              <a:rPr b="1" lang="it-IT" sz="2200">
                <a:solidFill>
                  <a:srgbClr val="111111"/>
                </a:solidFill>
                <a:latin typeface="Arial"/>
                <a:ea typeface="Arial"/>
                <a:cs typeface="Arial"/>
                <a:sym typeface="Arial"/>
              </a:rPr>
              <a:t>parla di un’esperienza di vita reale dell’autore, che ha una lezione o un messaggio da condividere con i lettori</a:t>
            </a:r>
            <a:r>
              <a:rPr lang="it-IT" sz="2200">
                <a:solidFill>
                  <a:srgbClr val="111111"/>
                </a:solidFill>
                <a:latin typeface="Arial"/>
                <a:ea typeface="Arial"/>
                <a:cs typeface="Arial"/>
                <a:sym typeface="Arial"/>
              </a:rPr>
              <a:t>.</a:t>
            </a:r>
            <a:endParaRPr sz="2700">
              <a:solidFill>
                <a:schemeClr val="lt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 name="Shape 192"/>
        <p:cNvGrpSpPr/>
        <p:nvPr/>
      </p:nvGrpSpPr>
      <p:grpSpPr>
        <a:xfrm>
          <a:off x="0" y="0"/>
          <a:ext cx="0" cy="0"/>
          <a:chOff x="0" y="0"/>
          <a:chExt cx="0" cy="0"/>
        </a:xfrm>
      </p:grpSpPr>
      <p:pic>
        <p:nvPicPr>
          <p:cNvPr descr="Immagine che contiene testo, schermata, Carattere, numero&#10;&#10;Descrizione generata automaticamente" id="193" name="Google Shape;193;p21"/>
          <p:cNvPicPr preferRelativeResize="0"/>
          <p:nvPr/>
        </p:nvPicPr>
        <p:blipFill rotWithShape="1">
          <a:blip r:embed="rId3">
            <a:alphaModFix/>
          </a:blip>
          <a:srcRect b="0" l="0" r="0" t="0"/>
          <a:stretch/>
        </p:blipFill>
        <p:spPr>
          <a:xfrm>
            <a:off x="1143535" y="0"/>
            <a:ext cx="6856930"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19"/>
          </a:srgbClr>
        </a:solidFill>
      </p:bgPr>
    </p:bg>
    <p:spTree>
      <p:nvGrpSpPr>
        <p:cNvPr id="197" name="Shape 197"/>
        <p:cNvGrpSpPr/>
        <p:nvPr/>
      </p:nvGrpSpPr>
      <p:grpSpPr>
        <a:xfrm>
          <a:off x="0" y="0"/>
          <a:ext cx="0" cy="0"/>
          <a:chOff x="0" y="0"/>
          <a:chExt cx="0" cy="0"/>
        </a:xfrm>
      </p:grpSpPr>
      <p:sp>
        <p:nvSpPr>
          <p:cNvPr id="198" name="Google Shape;198;p22"/>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90000"/>
              </a:lnSpc>
              <a:spcBef>
                <a:spcPts val="0"/>
              </a:spcBef>
              <a:spcAft>
                <a:spcPts val="0"/>
              </a:spcAft>
              <a:buSzPct val="205128"/>
              <a:buNone/>
            </a:pPr>
            <a:r>
              <a:rPr lang="it-IT" sz="2600">
                <a:latin typeface="Arial"/>
                <a:ea typeface="Arial"/>
                <a:cs typeface="Arial"/>
                <a:sym typeface="Arial"/>
              </a:rPr>
              <a:t>NEL VIVO DEL TESTO AUTOBIOGRAFICO:</a:t>
            </a:r>
            <a:br>
              <a:rPr lang="it-IT" sz="2600">
                <a:latin typeface="Arial"/>
                <a:ea typeface="Arial"/>
                <a:cs typeface="Arial"/>
                <a:sym typeface="Arial"/>
              </a:rPr>
            </a:br>
            <a:r>
              <a:rPr lang="it-IT" sz="2600">
                <a:latin typeface="Arial"/>
                <a:ea typeface="Arial"/>
                <a:cs typeface="Arial"/>
                <a:sym typeface="Arial"/>
              </a:rPr>
              <a:t>I TESTI MENTORE</a:t>
            </a:r>
            <a:endParaRPr>
              <a:latin typeface="Arial"/>
              <a:ea typeface="Arial"/>
              <a:cs typeface="Arial"/>
              <a:sym typeface="Arial"/>
            </a:endParaRPr>
          </a:p>
        </p:txBody>
      </p:sp>
      <p:sp>
        <p:nvSpPr>
          <p:cNvPr id="199" name="Google Shape;199;p22"/>
          <p:cNvSpPr txBox="1"/>
          <p:nvPr/>
        </p:nvSpPr>
        <p:spPr>
          <a:xfrm>
            <a:off x="1045425" y="1187150"/>
            <a:ext cx="7225200" cy="94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Bree Serif"/>
              <a:ea typeface="Bree Serif"/>
              <a:cs typeface="Bree Serif"/>
              <a:sym typeface="Bree Serif"/>
            </a:endParaRPr>
          </a:p>
        </p:txBody>
      </p:sp>
      <p:pic>
        <p:nvPicPr>
          <p:cNvPr descr="Esperimento di verità - Paul Auster" id="200" name="Google Shape;200;p22"/>
          <p:cNvPicPr preferRelativeResize="0"/>
          <p:nvPr/>
        </p:nvPicPr>
        <p:blipFill rotWithShape="1">
          <a:blip r:embed="rId3">
            <a:alphaModFix/>
          </a:blip>
          <a:srcRect b="0" l="0" r="0" t="0"/>
          <a:stretch/>
        </p:blipFill>
        <p:spPr>
          <a:xfrm>
            <a:off x="4434687" y="1399801"/>
            <a:ext cx="1860222" cy="2938625"/>
          </a:xfrm>
          <a:prstGeom prst="rect">
            <a:avLst/>
          </a:prstGeom>
          <a:noFill/>
          <a:ln>
            <a:noFill/>
          </a:ln>
        </p:spPr>
      </p:pic>
      <p:pic>
        <p:nvPicPr>
          <p:cNvPr id="201" name="Google Shape;201;p22"/>
          <p:cNvPicPr preferRelativeResize="0"/>
          <p:nvPr/>
        </p:nvPicPr>
        <p:blipFill rotWithShape="1">
          <a:blip r:embed="rId4">
            <a:alphaModFix/>
          </a:blip>
          <a:srcRect b="0" l="0" r="0" t="0"/>
          <a:stretch/>
        </p:blipFill>
        <p:spPr>
          <a:xfrm>
            <a:off x="311700" y="1387024"/>
            <a:ext cx="1818030" cy="2938625"/>
          </a:xfrm>
          <a:prstGeom prst="rect">
            <a:avLst/>
          </a:prstGeom>
          <a:noFill/>
          <a:ln>
            <a:noFill/>
          </a:ln>
        </p:spPr>
      </p:pic>
      <p:pic>
        <p:nvPicPr>
          <p:cNvPr id="202" name="Google Shape;202;p22"/>
          <p:cNvPicPr preferRelativeResize="0"/>
          <p:nvPr/>
        </p:nvPicPr>
        <p:blipFill rotWithShape="1">
          <a:blip r:embed="rId5">
            <a:alphaModFix/>
          </a:blip>
          <a:srcRect b="0" l="0" r="0" t="0"/>
          <a:stretch/>
        </p:blipFill>
        <p:spPr>
          <a:xfrm>
            <a:off x="2286000" y="1387024"/>
            <a:ext cx="1917043" cy="2938625"/>
          </a:xfrm>
          <a:prstGeom prst="rect">
            <a:avLst/>
          </a:prstGeom>
          <a:noFill/>
          <a:ln>
            <a:noFill/>
          </a:ln>
        </p:spPr>
      </p:pic>
      <p:pic>
        <p:nvPicPr>
          <p:cNvPr id="203" name="Google Shape;203;p22"/>
          <p:cNvPicPr preferRelativeResize="0"/>
          <p:nvPr/>
        </p:nvPicPr>
        <p:blipFill rotWithShape="1">
          <a:blip r:embed="rId6">
            <a:alphaModFix/>
          </a:blip>
          <a:srcRect b="0" l="0" r="0" t="0"/>
          <a:stretch/>
        </p:blipFill>
        <p:spPr>
          <a:xfrm>
            <a:off x="6575592" y="1387024"/>
            <a:ext cx="1818029" cy="2964178"/>
          </a:xfrm>
          <a:prstGeom prst="rect">
            <a:avLst/>
          </a:prstGeom>
          <a:noFill/>
          <a:ln>
            <a:noFill/>
          </a:ln>
        </p:spPr>
      </p:pic>
      <p:sp>
        <p:nvSpPr>
          <p:cNvPr id="204" name="Google Shape;204;p22"/>
          <p:cNvSpPr txBox="1"/>
          <p:nvPr/>
        </p:nvSpPr>
        <p:spPr>
          <a:xfrm>
            <a:off x="925770" y="4543460"/>
            <a:ext cx="7017834" cy="36933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Arial"/>
              <a:buNone/>
            </a:pPr>
            <a:r>
              <a:rPr b="1" i="0" lang="it-IT" sz="1800" u="none" cap="none" strike="noStrike">
                <a:solidFill>
                  <a:schemeClr val="dk1"/>
                </a:solidFill>
              </a:rPr>
              <a:t>Avvicinare gli studenti a testi letterari d’eccezione</a:t>
            </a:r>
            <a:endParaRPr b="1"/>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3"/>
          <p:cNvSpPr/>
          <p:nvPr/>
        </p:nvSpPr>
        <p:spPr>
          <a:xfrm>
            <a:off x="306350" y="237825"/>
            <a:ext cx="8542800" cy="4668000"/>
          </a:xfrm>
          <a:prstGeom prst="rect">
            <a:avLst/>
          </a:prstGeom>
          <a:noFill/>
          <a:ln cap="flat" cmpd="sng" w="28575">
            <a:solidFill>
              <a:srgbClr val="EA3A6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3"/>
          <p:cNvSpPr txBox="1"/>
          <p:nvPr>
            <p:ph type="title"/>
          </p:nvPr>
        </p:nvSpPr>
        <p:spPr>
          <a:xfrm>
            <a:off x="1070775" y="701100"/>
            <a:ext cx="7088100" cy="4215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3111"/>
              <a:buNone/>
            </a:pPr>
            <a:r>
              <a:rPr b="1" lang="it-IT" sz="3600">
                <a:solidFill>
                  <a:schemeClr val="dk1"/>
                </a:solidFill>
                <a:latin typeface="Arial"/>
                <a:ea typeface="Arial"/>
                <a:cs typeface="Arial"/>
                <a:sym typeface="Arial"/>
              </a:rPr>
              <a:t>Mentor text: </a:t>
            </a:r>
            <a:endParaRPr b="1" sz="3600">
              <a:solidFill>
                <a:schemeClr val="dk1"/>
              </a:solidFill>
              <a:latin typeface="Arial"/>
              <a:ea typeface="Arial"/>
              <a:cs typeface="Arial"/>
              <a:sym typeface="Arial"/>
            </a:endParaRPr>
          </a:p>
        </p:txBody>
      </p:sp>
      <p:sp>
        <p:nvSpPr>
          <p:cNvPr id="211" name="Google Shape;211;p23"/>
          <p:cNvSpPr txBox="1"/>
          <p:nvPr/>
        </p:nvSpPr>
        <p:spPr>
          <a:xfrm>
            <a:off x="1101075" y="1380244"/>
            <a:ext cx="3185700" cy="1393800"/>
          </a:xfrm>
          <a:prstGeom prst="rect">
            <a:avLst/>
          </a:prstGeom>
          <a:noFill/>
          <a:ln>
            <a:noFill/>
          </a:ln>
        </p:spPr>
        <p:txBody>
          <a:bodyPr anchorCtr="0" anchor="t" bIns="91425" lIns="91425" spcFirstLastPara="1" rIns="91425" wrap="square" tIns="91425">
            <a:noAutofit/>
          </a:bodyPr>
          <a:lstStyle/>
          <a:p>
            <a:pPr indent="-317500" lvl="0" marL="457200" marR="0" rtl="0" algn="l">
              <a:lnSpc>
                <a:spcPct val="100000"/>
              </a:lnSpc>
              <a:spcBef>
                <a:spcPts val="600"/>
              </a:spcBef>
              <a:spcAft>
                <a:spcPts val="0"/>
              </a:spcAft>
              <a:buClr>
                <a:srgbClr val="01ABCF"/>
              </a:buClr>
              <a:buSzPts val="1400"/>
              <a:buFont typeface="Varela Round"/>
              <a:buAutoNum type="arabicPeriod"/>
            </a:pPr>
            <a:r>
              <a:rPr b="1" i="0" lang="it-IT" sz="1400" u="none" cap="none" strike="noStrike">
                <a:solidFill>
                  <a:srgbClr val="01ABCF"/>
                </a:solidFill>
                <a:latin typeface="Arial"/>
                <a:ea typeface="Arial"/>
                <a:cs typeface="Arial"/>
                <a:sym typeface="Arial"/>
              </a:rPr>
              <a:t>COSA SONO</a:t>
            </a:r>
            <a:endParaRPr b="0" i="0" sz="1400" u="none" cap="none" strike="noStrike">
              <a:solidFill>
                <a:srgbClr val="01ABCF"/>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Testi modello: pezzi esemplari da leggere e studiare durante il WW</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Libri - racconti - poesie - articoli di giornale …</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t/>
            </a:r>
            <a:endParaRPr b="0" i="0" sz="1400" u="none" cap="none" strike="noStrike">
              <a:solidFill>
                <a:srgbClr val="505670"/>
              </a:solidFill>
              <a:latin typeface="Bree Serif"/>
              <a:ea typeface="Bree Serif"/>
              <a:cs typeface="Bree Serif"/>
              <a:sym typeface="Bree Serif"/>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505670"/>
              </a:solidFill>
              <a:latin typeface="Bree Serif"/>
              <a:ea typeface="Bree Serif"/>
              <a:cs typeface="Bree Serif"/>
              <a:sym typeface="Bree Serif"/>
            </a:endParaRPr>
          </a:p>
        </p:txBody>
      </p:sp>
      <p:sp>
        <p:nvSpPr>
          <p:cNvPr id="212" name="Google Shape;212;p23"/>
          <p:cNvSpPr txBox="1"/>
          <p:nvPr/>
        </p:nvSpPr>
        <p:spPr>
          <a:xfrm>
            <a:off x="4711275" y="1323094"/>
            <a:ext cx="3324900" cy="16242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400"/>
              <a:buFont typeface="Arial"/>
              <a:buNone/>
            </a:pPr>
            <a:r>
              <a:rPr b="1" i="0" lang="it-IT" sz="1400" u="none" cap="none" strike="noStrike">
                <a:solidFill>
                  <a:srgbClr val="01ABCF"/>
                </a:solidFill>
                <a:latin typeface="Varela Round"/>
                <a:ea typeface="Varela Round"/>
                <a:cs typeface="Varela Round"/>
                <a:sym typeface="Varela Round"/>
              </a:rPr>
              <a:t>3. </a:t>
            </a:r>
            <a:r>
              <a:rPr b="1" i="0" lang="it-IT" sz="1400" u="none" cap="none" strike="noStrike">
                <a:solidFill>
                  <a:srgbClr val="01ABCF"/>
                </a:solidFill>
                <a:latin typeface="Arial"/>
                <a:ea typeface="Arial"/>
                <a:cs typeface="Arial"/>
                <a:sym typeface="Arial"/>
              </a:rPr>
              <a:t>COME SI UTILIZZANO </a:t>
            </a:r>
            <a:endParaRPr b="0" i="0" sz="1400" u="none" cap="none" strike="noStrike">
              <a:solidFill>
                <a:srgbClr val="01ABCF"/>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0" i="0" lang="it-IT" sz="1400" u="none" cap="none" strike="noStrike">
                <a:solidFill>
                  <a:srgbClr val="505670"/>
                </a:solidFill>
                <a:latin typeface="Arial"/>
                <a:ea typeface="Arial"/>
                <a:cs typeface="Arial"/>
                <a:sym typeface="Arial"/>
              </a:rPr>
              <a:t>. Possono essere letti integralmente</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0" i="0" lang="it-IT" sz="1400" u="none" cap="none" strike="noStrike">
                <a:solidFill>
                  <a:srgbClr val="505670"/>
                </a:solidFill>
                <a:latin typeface="Arial"/>
                <a:ea typeface="Arial"/>
                <a:cs typeface="Arial"/>
                <a:sym typeface="Arial"/>
              </a:rPr>
              <a:t>. Se ne può estrapolare una parte</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0" i="0" lang="it-IT" sz="1400" u="none" cap="none" strike="noStrike">
                <a:solidFill>
                  <a:srgbClr val="505670"/>
                </a:solidFill>
                <a:latin typeface="Arial"/>
                <a:ea typeface="Arial"/>
                <a:cs typeface="Arial"/>
                <a:sym typeface="Arial"/>
              </a:rPr>
              <a:t>. Possono essere letti a più riprese</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0" i="0" lang="it-IT" sz="1400" u="none" cap="none" strike="noStrike">
                <a:solidFill>
                  <a:srgbClr val="505670"/>
                </a:solidFill>
                <a:latin typeface="Arial"/>
                <a:ea typeface="Arial"/>
                <a:cs typeface="Arial"/>
                <a:sym typeface="Arial"/>
              </a:rPr>
              <a:t>. Possono essere riletti e studiati secondo intenti/sguardi differenti</a:t>
            </a:r>
            <a:endParaRPr b="0" i="0" sz="1400" u="none" cap="none" strike="noStrike">
              <a:solidFill>
                <a:srgbClr val="505670"/>
              </a:solidFill>
              <a:latin typeface="Arial"/>
              <a:ea typeface="Arial"/>
              <a:cs typeface="Arial"/>
              <a:sym typeface="Arial"/>
            </a:endParaRPr>
          </a:p>
        </p:txBody>
      </p:sp>
      <p:sp>
        <p:nvSpPr>
          <p:cNvPr id="213" name="Google Shape;213;p23"/>
          <p:cNvSpPr/>
          <p:nvPr/>
        </p:nvSpPr>
        <p:spPr>
          <a:xfrm rot="-1024521">
            <a:off x="996982" y="678345"/>
            <a:ext cx="356781" cy="360851"/>
          </a:xfrm>
          <a:custGeom>
            <a:rect b="b" l="l" r="r" t="t"/>
            <a:pathLst>
              <a:path extrusionOk="0" h="20878" w="16863">
                <a:moveTo>
                  <a:pt x="974" y="1801"/>
                </a:moveTo>
                <a:lnTo>
                  <a:pt x="1144" y="1825"/>
                </a:lnTo>
                <a:lnTo>
                  <a:pt x="1314" y="1874"/>
                </a:lnTo>
                <a:lnTo>
                  <a:pt x="1436" y="1874"/>
                </a:lnTo>
                <a:lnTo>
                  <a:pt x="1460" y="2093"/>
                </a:lnTo>
                <a:lnTo>
                  <a:pt x="1485" y="2774"/>
                </a:lnTo>
                <a:lnTo>
                  <a:pt x="1387" y="2750"/>
                </a:lnTo>
                <a:lnTo>
                  <a:pt x="1314" y="2774"/>
                </a:lnTo>
                <a:lnTo>
                  <a:pt x="1241" y="2798"/>
                </a:lnTo>
                <a:lnTo>
                  <a:pt x="901" y="3042"/>
                </a:lnTo>
                <a:lnTo>
                  <a:pt x="560" y="3309"/>
                </a:lnTo>
                <a:lnTo>
                  <a:pt x="511" y="3358"/>
                </a:lnTo>
                <a:lnTo>
                  <a:pt x="511" y="2847"/>
                </a:lnTo>
                <a:lnTo>
                  <a:pt x="536" y="2823"/>
                </a:lnTo>
                <a:lnTo>
                  <a:pt x="706" y="2725"/>
                </a:lnTo>
                <a:lnTo>
                  <a:pt x="852" y="2604"/>
                </a:lnTo>
                <a:lnTo>
                  <a:pt x="1193" y="2409"/>
                </a:lnTo>
                <a:lnTo>
                  <a:pt x="1290" y="2360"/>
                </a:lnTo>
                <a:lnTo>
                  <a:pt x="1339" y="2287"/>
                </a:lnTo>
                <a:lnTo>
                  <a:pt x="1436" y="2117"/>
                </a:lnTo>
                <a:lnTo>
                  <a:pt x="1460" y="2093"/>
                </a:lnTo>
                <a:lnTo>
                  <a:pt x="1436" y="2044"/>
                </a:lnTo>
                <a:lnTo>
                  <a:pt x="1412" y="2020"/>
                </a:lnTo>
                <a:lnTo>
                  <a:pt x="1290" y="1995"/>
                </a:lnTo>
                <a:lnTo>
                  <a:pt x="1168" y="1995"/>
                </a:lnTo>
                <a:lnTo>
                  <a:pt x="998" y="2068"/>
                </a:lnTo>
                <a:lnTo>
                  <a:pt x="828" y="2166"/>
                </a:lnTo>
                <a:lnTo>
                  <a:pt x="657" y="2287"/>
                </a:lnTo>
                <a:lnTo>
                  <a:pt x="487" y="2409"/>
                </a:lnTo>
                <a:lnTo>
                  <a:pt x="487" y="2093"/>
                </a:lnTo>
                <a:lnTo>
                  <a:pt x="438" y="1801"/>
                </a:lnTo>
                <a:lnTo>
                  <a:pt x="609" y="1825"/>
                </a:lnTo>
                <a:lnTo>
                  <a:pt x="974" y="1801"/>
                </a:lnTo>
                <a:close/>
                <a:moveTo>
                  <a:pt x="13237" y="803"/>
                </a:moveTo>
                <a:lnTo>
                  <a:pt x="13383" y="949"/>
                </a:lnTo>
                <a:lnTo>
                  <a:pt x="13651" y="1192"/>
                </a:lnTo>
                <a:lnTo>
                  <a:pt x="13943" y="1436"/>
                </a:lnTo>
                <a:lnTo>
                  <a:pt x="14210" y="1655"/>
                </a:lnTo>
                <a:lnTo>
                  <a:pt x="14454" y="1922"/>
                </a:lnTo>
                <a:lnTo>
                  <a:pt x="14697" y="2214"/>
                </a:lnTo>
                <a:lnTo>
                  <a:pt x="14965" y="2482"/>
                </a:lnTo>
                <a:lnTo>
                  <a:pt x="15500" y="3017"/>
                </a:lnTo>
                <a:lnTo>
                  <a:pt x="15646" y="3188"/>
                </a:lnTo>
                <a:lnTo>
                  <a:pt x="15792" y="3382"/>
                </a:lnTo>
                <a:lnTo>
                  <a:pt x="15938" y="3577"/>
                </a:lnTo>
                <a:lnTo>
                  <a:pt x="16084" y="3772"/>
                </a:lnTo>
                <a:lnTo>
                  <a:pt x="15743" y="3796"/>
                </a:lnTo>
                <a:lnTo>
                  <a:pt x="15403" y="3820"/>
                </a:lnTo>
                <a:lnTo>
                  <a:pt x="14697" y="3820"/>
                </a:lnTo>
                <a:lnTo>
                  <a:pt x="14016" y="3796"/>
                </a:lnTo>
                <a:lnTo>
                  <a:pt x="13651" y="3772"/>
                </a:lnTo>
                <a:lnTo>
                  <a:pt x="13310" y="3820"/>
                </a:lnTo>
                <a:lnTo>
                  <a:pt x="13261" y="3042"/>
                </a:lnTo>
                <a:lnTo>
                  <a:pt x="13188" y="2239"/>
                </a:lnTo>
                <a:lnTo>
                  <a:pt x="13188" y="1874"/>
                </a:lnTo>
                <a:lnTo>
                  <a:pt x="13188" y="1533"/>
                </a:lnTo>
                <a:lnTo>
                  <a:pt x="13237" y="803"/>
                </a:lnTo>
                <a:close/>
                <a:moveTo>
                  <a:pt x="1509" y="3163"/>
                </a:moveTo>
                <a:lnTo>
                  <a:pt x="1533" y="3455"/>
                </a:lnTo>
                <a:lnTo>
                  <a:pt x="1363" y="3553"/>
                </a:lnTo>
                <a:lnTo>
                  <a:pt x="1193" y="3650"/>
                </a:lnTo>
                <a:lnTo>
                  <a:pt x="901" y="3918"/>
                </a:lnTo>
                <a:lnTo>
                  <a:pt x="706" y="4064"/>
                </a:lnTo>
                <a:lnTo>
                  <a:pt x="511" y="4210"/>
                </a:lnTo>
                <a:lnTo>
                  <a:pt x="511" y="3845"/>
                </a:lnTo>
                <a:lnTo>
                  <a:pt x="511" y="3747"/>
                </a:lnTo>
                <a:lnTo>
                  <a:pt x="657" y="3699"/>
                </a:lnTo>
                <a:lnTo>
                  <a:pt x="803" y="3626"/>
                </a:lnTo>
                <a:lnTo>
                  <a:pt x="1047" y="3455"/>
                </a:lnTo>
                <a:lnTo>
                  <a:pt x="1387" y="3236"/>
                </a:lnTo>
                <a:lnTo>
                  <a:pt x="1509" y="3163"/>
                </a:lnTo>
                <a:close/>
                <a:moveTo>
                  <a:pt x="1533" y="3942"/>
                </a:moveTo>
                <a:lnTo>
                  <a:pt x="1533" y="4404"/>
                </a:lnTo>
                <a:lnTo>
                  <a:pt x="1533" y="4526"/>
                </a:lnTo>
                <a:lnTo>
                  <a:pt x="1168" y="4745"/>
                </a:lnTo>
                <a:lnTo>
                  <a:pt x="828" y="4988"/>
                </a:lnTo>
                <a:lnTo>
                  <a:pt x="657" y="5086"/>
                </a:lnTo>
                <a:lnTo>
                  <a:pt x="511" y="5232"/>
                </a:lnTo>
                <a:lnTo>
                  <a:pt x="511" y="4648"/>
                </a:lnTo>
                <a:lnTo>
                  <a:pt x="657" y="4575"/>
                </a:lnTo>
                <a:lnTo>
                  <a:pt x="803" y="4477"/>
                </a:lnTo>
                <a:lnTo>
                  <a:pt x="1095" y="4258"/>
                </a:lnTo>
                <a:lnTo>
                  <a:pt x="1533" y="3942"/>
                </a:lnTo>
                <a:close/>
                <a:moveTo>
                  <a:pt x="1509" y="4964"/>
                </a:moveTo>
                <a:lnTo>
                  <a:pt x="1485" y="5378"/>
                </a:lnTo>
                <a:lnTo>
                  <a:pt x="1363" y="5451"/>
                </a:lnTo>
                <a:lnTo>
                  <a:pt x="1217" y="5548"/>
                </a:lnTo>
                <a:lnTo>
                  <a:pt x="998" y="5767"/>
                </a:lnTo>
                <a:lnTo>
                  <a:pt x="730" y="5986"/>
                </a:lnTo>
                <a:lnTo>
                  <a:pt x="609" y="6108"/>
                </a:lnTo>
                <a:lnTo>
                  <a:pt x="487" y="6254"/>
                </a:lnTo>
                <a:lnTo>
                  <a:pt x="487" y="5499"/>
                </a:lnTo>
                <a:lnTo>
                  <a:pt x="633" y="5475"/>
                </a:lnTo>
                <a:lnTo>
                  <a:pt x="755" y="5426"/>
                </a:lnTo>
                <a:lnTo>
                  <a:pt x="998" y="5256"/>
                </a:lnTo>
                <a:lnTo>
                  <a:pt x="1509" y="4964"/>
                </a:lnTo>
                <a:close/>
                <a:moveTo>
                  <a:pt x="1460" y="5889"/>
                </a:moveTo>
                <a:lnTo>
                  <a:pt x="1436" y="6473"/>
                </a:lnTo>
                <a:lnTo>
                  <a:pt x="1363" y="6448"/>
                </a:lnTo>
                <a:lnTo>
                  <a:pt x="1266" y="6448"/>
                </a:lnTo>
                <a:lnTo>
                  <a:pt x="1168" y="6473"/>
                </a:lnTo>
                <a:lnTo>
                  <a:pt x="998" y="6594"/>
                </a:lnTo>
                <a:lnTo>
                  <a:pt x="852" y="6716"/>
                </a:lnTo>
                <a:lnTo>
                  <a:pt x="730" y="6862"/>
                </a:lnTo>
                <a:lnTo>
                  <a:pt x="511" y="7105"/>
                </a:lnTo>
                <a:lnTo>
                  <a:pt x="487" y="6448"/>
                </a:lnTo>
                <a:lnTo>
                  <a:pt x="511" y="6448"/>
                </a:lnTo>
                <a:lnTo>
                  <a:pt x="682" y="6424"/>
                </a:lnTo>
                <a:lnTo>
                  <a:pt x="828" y="6351"/>
                </a:lnTo>
                <a:lnTo>
                  <a:pt x="974" y="6254"/>
                </a:lnTo>
                <a:lnTo>
                  <a:pt x="1095" y="6156"/>
                </a:lnTo>
                <a:lnTo>
                  <a:pt x="1460" y="5889"/>
                </a:lnTo>
                <a:close/>
                <a:moveTo>
                  <a:pt x="6984" y="6205"/>
                </a:moveTo>
                <a:lnTo>
                  <a:pt x="6935" y="6229"/>
                </a:lnTo>
                <a:lnTo>
                  <a:pt x="6862" y="6278"/>
                </a:lnTo>
                <a:lnTo>
                  <a:pt x="6716" y="6424"/>
                </a:lnTo>
                <a:lnTo>
                  <a:pt x="6546" y="6594"/>
                </a:lnTo>
                <a:lnTo>
                  <a:pt x="6327" y="6740"/>
                </a:lnTo>
                <a:lnTo>
                  <a:pt x="6108" y="6862"/>
                </a:lnTo>
                <a:lnTo>
                  <a:pt x="5986" y="6911"/>
                </a:lnTo>
                <a:lnTo>
                  <a:pt x="5889" y="6935"/>
                </a:lnTo>
                <a:lnTo>
                  <a:pt x="5767" y="6935"/>
                </a:lnTo>
                <a:lnTo>
                  <a:pt x="5670" y="6911"/>
                </a:lnTo>
                <a:lnTo>
                  <a:pt x="5572" y="6886"/>
                </a:lnTo>
                <a:lnTo>
                  <a:pt x="5499" y="6838"/>
                </a:lnTo>
                <a:lnTo>
                  <a:pt x="5426" y="6740"/>
                </a:lnTo>
                <a:lnTo>
                  <a:pt x="5353" y="6619"/>
                </a:lnTo>
                <a:lnTo>
                  <a:pt x="5305" y="6546"/>
                </a:lnTo>
                <a:lnTo>
                  <a:pt x="5232" y="6521"/>
                </a:lnTo>
                <a:lnTo>
                  <a:pt x="5134" y="6521"/>
                </a:lnTo>
                <a:lnTo>
                  <a:pt x="5061" y="6546"/>
                </a:lnTo>
                <a:lnTo>
                  <a:pt x="4794" y="6716"/>
                </a:lnTo>
                <a:lnTo>
                  <a:pt x="4599" y="6813"/>
                </a:lnTo>
                <a:lnTo>
                  <a:pt x="4429" y="6911"/>
                </a:lnTo>
                <a:lnTo>
                  <a:pt x="4283" y="6959"/>
                </a:lnTo>
                <a:lnTo>
                  <a:pt x="4210" y="6959"/>
                </a:lnTo>
                <a:lnTo>
                  <a:pt x="4137" y="6935"/>
                </a:lnTo>
                <a:lnTo>
                  <a:pt x="4088" y="6911"/>
                </a:lnTo>
                <a:lnTo>
                  <a:pt x="4064" y="6838"/>
                </a:lnTo>
                <a:lnTo>
                  <a:pt x="4039" y="6765"/>
                </a:lnTo>
                <a:lnTo>
                  <a:pt x="4039" y="6667"/>
                </a:lnTo>
                <a:lnTo>
                  <a:pt x="4039" y="6619"/>
                </a:lnTo>
                <a:lnTo>
                  <a:pt x="4015" y="6594"/>
                </a:lnTo>
                <a:lnTo>
                  <a:pt x="3966" y="6570"/>
                </a:lnTo>
                <a:lnTo>
                  <a:pt x="3893" y="6570"/>
                </a:lnTo>
                <a:lnTo>
                  <a:pt x="3845" y="6643"/>
                </a:lnTo>
                <a:lnTo>
                  <a:pt x="3796" y="6862"/>
                </a:lnTo>
                <a:lnTo>
                  <a:pt x="3772" y="6959"/>
                </a:lnTo>
                <a:lnTo>
                  <a:pt x="3772" y="7057"/>
                </a:lnTo>
                <a:lnTo>
                  <a:pt x="3796" y="7154"/>
                </a:lnTo>
                <a:lnTo>
                  <a:pt x="3845" y="7251"/>
                </a:lnTo>
                <a:lnTo>
                  <a:pt x="3942" y="7300"/>
                </a:lnTo>
                <a:lnTo>
                  <a:pt x="4064" y="7349"/>
                </a:lnTo>
                <a:lnTo>
                  <a:pt x="4331" y="7349"/>
                </a:lnTo>
                <a:lnTo>
                  <a:pt x="4453" y="7324"/>
                </a:lnTo>
                <a:lnTo>
                  <a:pt x="4599" y="7276"/>
                </a:lnTo>
                <a:lnTo>
                  <a:pt x="4842" y="7154"/>
                </a:lnTo>
                <a:lnTo>
                  <a:pt x="5086" y="7008"/>
                </a:lnTo>
                <a:lnTo>
                  <a:pt x="5183" y="7130"/>
                </a:lnTo>
                <a:lnTo>
                  <a:pt x="5280" y="7203"/>
                </a:lnTo>
                <a:lnTo>
                  <a:pt x="5378" y="7276"/>
                </a:lnTo>
                <a:lnTo>
                  <a:pt x="5499" y="7324"/>
                </a:lnTo>
                <a:lnTo>
                  <a:pt x="5597" y="7349"/>
                </a:lnTo>
                <a:lnTo>
                  <a:pt x="5718" y="7349"/>
                </a:lnTo>
                <a:lnTo>
                  <a:pt x="5962" y="7324"/>
                </a:lnTo>
                <a:lnTo>
                  <a:pt x="6229" y="7251"/>
                </a:lnTo>
                <a:lnTo>
                  <a:pt x="6473" y="7130"/>
                </a:lnTo>
                <a:lnTo>
                  <a:pt x="6716" y="6984"/>
                </a:lnTo>
                <a:lnTo>
                  <a:pt x="6935" y="6813"/>
                </a:lnTo>
                <a:lnTo>
                  <a:pt x="7057" y="6959"/>
                </a:lnTo>
                <a:lnTo>
                  <a:pt x="7203" y="7081"/>
                </a:lnTo>
                <a:lnTo>
                  <a:pt x="7373" y="7154"/>
                </a:lnTo>
                <a:lnTo>
                  <a:pt x="7568" y="7203"/>
                </a:lnTo>
                <a:lnTo>
                  <a:pt x="7714" y="7227"/>
                </a:lnTo>
                <a:lnTo>
                  <a:pt x="7981" y="7227"/>
                </a:lnTo>
                <a:lnTo>
                  <a:pt x="8103" y="7178"/>
                </a:lnTo>
                <a:lnTo>
                  <a:pt x="8225" y="7130"/>
                </a:lnTo>
                <a:lnTo>
                  <a:pt x="8322" y="7057"/>
                </a:lnTo>
                <a:lnTo>
                  <a:pt x="8541" y="6911"/>
                </a:lnTo>
                <a:lnTo>
                  <a:pt x="8663" y="7057"/>
                </a:lnTo>
                <a:lnTo>
                  <a:pt x="8833" y="7154"/>
                </a:lnTo>
                <a:lnTo>
                  <a:pt x="9028" y="7203"/>
                </a:lnTo>
                <a:lnTo>
                  <a:pt x="9222" y="7227"/>
                </a:lnTo>
                <a:lnTo>
                  <a:pt x="9441" y="7203"/>
                </a:lnTo>
                <a:lnTo>
                  <a:pt x="9636" y="7154"/>
                </a:lnTo>
                <a:lnTo>
                  <a:pt x="9830" y="7057"/>
                </a:lnTo>
                <a:lnTo>
                  <a:pt x="10001" y="6935"/>
                </a:lnTo>
                <a:lnTo>
                  <a:pt x="10171" y="7057"/>
                </a:lnTo>
                <a:lnTo>
                  <a:pt x="10341" y="7154"/>
                </a:lnTo>
                <a:lnTo>
                  <a:pt x="10512" y="7227"/>
                </a:lnTo>
                <a:lnTo>
                  <a:pt x="10706" y="7276"/>
                </a:lnTo>
                <a:lnTo>
                  <a:pt x="10877" y="7276"/>
                </a:lnTo>
                <a:lnTo>
                  <a:pt x="11047" y="7251"/>
                </a:lnTo>
                <a:lnTo>
                  <a:pt x="11193" y="7203"/>
                </a:lnTo>
                <a:lnTo>
                  <a:pt x="11339" y="7105"/>
                </a:lnTo>
                <a:lnTo>
                  <a:pt x="11436" y="7203"/>
                </a:lnTo>
                <a:lnTo>
                  <a:pt x="11534" y="7276"/>
                </a:lnTo>
                <a:lnTo>
                  <a:pt x="11655" y="7349"/>
                </a:lnTo>
                <a:lnTo>
                  <a:pt x="11777" y="7397"/>
                </a:lnTo>
                <a:lnTo>
                  <a:pt x="11899" y="7422"/>
                </a:lnTo>
                <a:lnTo>
                  <a:pt x="12020" y="7422"/>
                </a:lnTo>
                <a:lnTo>
                  <a:pt x="12142" y="7397"/>
                </a:lnTo>
                <a:lnTo>
                  <a:pt x="12239" y="7349"/>
                </a:lnTo>
                <a:lnTo>
                  <a:pt x="12337" y="7300"/>
                </a:lnTo>
                <a:lnTo>
                  <a:pt x="12434" y="7203"/>
                </a:lnTo>
                <a:lnTo>
                  <a:pt x="12604" y="7032"/>
                </a:lnTo>
                <a:lnTo>
                  <a:pt x="12848" y="7178"/>
                </a:lnTo>
                <a:lnTo>
                  <a:pt x="12969" y="7251"/>
                </a:lnTo>
                <a:lnTo>
                  <a:pt x="13091" y="7300"/>
                </a:lnTo>
                <a:lnTo>
                  <a:pt x="13213" y="7324"/>
                </a:lnTo>
                <a:lnTo>
                  <a:pt x="13334" y="7324"/>
                </a:lnTo>
                <a:lnTo>
                  <a:pt x="13432" y="7300"/>
                </a:lnTo>
                <a:lnTo>
                  <a:pt x="13529" y="7227"/>
                </a:lnTo>
                <a:lnTo>
                  <a:pt x="13651" y="7324"/>
                </a:lnTo>
                <a:lnTo>
                  <a:pt x="13797" y="7373"/>
                </a:lnTo>
                <a:lnTo>
                  <a:pt x="13967" y="7397"/>
                </a:lnTo>
                <a:lnTo>
                  <a:pt x="14113" y="7373"/>
                </a:lnTo>
                <a:lnTo>
                  <a:pt x="14259" y="7349"/>
                </a:lnTo>
                <a:lnTo>
                  <a:pt x="14405" y="7251"/>
                </a:lnTo>
                <a:lnTo>
                  <a:pt x="14502" y="7154"/>
                </a:lnTo>
                <a:lnTo>
                  <a:pt x="14575" y="7008"/>
                </a:lnTo>
                <a:lnTo>
                  <a:pt x="14575" y="6959"/>
                </a:lnTo>
                <a:lnTo>
                  <a:pt x="14575" y="6935"/>
                </a:lnTo>
                <a:lnTo>
                  <a:pt x="14527" y="6911"/>
                </a:lnTo>
                <a:lnTo>
                  <a:pt x="14502" y="6911"/>
                </a:lnTo>
                <a:lnTo>
                  <a:pt x="14283" y="6959"/>
                </a:lnTo>
                <a:lnTo>
                  <a:pt x="14016" y="7032"/>
                </a:lnTo>
                <a:lnTo>
                  <a:pt x="13894" y="7032"/>
                </a:lnTo>
                <a:lnTo>
                  <a:pt x="13772" y="7008"/>
                </a:lnTo>
                <a:lnTo>
                  <a:pt x="13699" y="6959"/>
                </a:lnTo>
                <a:lnTo>
                  <a:pt x="13651" y="6911"/>
                </a:lnTo>
                <a:lnTo>
                  <a:pt x="13651" y="6862"/>
                </a:lnTo>
                <a:lnTo>
                  <a:pt x="13626" y="6789"/>
                </a:lnTo>
                <a:lnTo>
                  <a:pt x="13578" y="6740"/>
                </a:lnTo>
                <a:lnTo>
                  <a:pt x="13529" y="6692"/>
                </a:lnTo>
                <a:lnTo>
                  <a:pt x="13407" y="6692"/>
                </a:lnTo>
                <a:lnTo>
                  <a:pt x="13359" y="6716"/>
                </a:lnTo>
                <a:lnTo>
                  <a:pt x="13334" y="6789"/>
                </a:lnTo>
                <a:lnTo>
                  <a:pt x="13310" y="6862"/>
                </a:lnTo>
                <a:lnTo>
                  <a:pt x="13286" y="6911"/>
                </a:lnTo>
                <a:lnTo>
                  <a:pt x="13286" y="6959"/>
                </a:lnTo>
                <a:lnTo>
                  <a:pt x="13261" y="6984"/>
                </a:lnTo>
                <a:lnTo>
                  <a:pt x="13115" y="6984"/>
                </a:lnTo>
                <a:lnTo>
                  <a:pt x="13018" y="6935"/>
                </a:lnTo>
                <a:lnTo>
                  <a:pt x="12823" y="6789"/>
                </a:lnTo>
                <a:lnTo>
                  <a:pt x="12677" y="6667"/>
                </a:lnTo>
                <a:lnTo>
                  <a:pt x="12629" y="6643"/>
                </a:lnTo>
                <a:lnTo>
                  <a:pt x="12580" y="6619"/>
                </a:lnTo>
                <a:lnTo>
                  <a:pt x="12507" y="6619"/>
                </a:lnTo>
                <a:lnTo>
                  <a:pt x="12458" y="6667"/>
                </a:lnTo>
                <a:lnTo>
                  <a:pt x="12264" y="6886"/>
                </a:lnTo>
                <a:lnTo>
                  <a:pt x="12166" y="6959"/>
                </a:lnTo>
                <a:lnTo>
                  <a:pt x="12045" y="7032"/>
                </a:lnTo>
                <a:lnTo>
                  <a:pt x="11947" y="7057"/>
                </a:lnTo>
                <a:lnTo>
                  <a:pt x="11850" y="7032"/>
                </a:lnTo>
                <a:lnTo>
                  <a:pt x="11777" y="7008"/>
                </a:lnTo>
                <a:lnTo>
                  <a:pt x="11704" y="6911"/>
                </a:lnTo>
                <a:lnTo>
                  <a:pt x="11631" y="6813"/>
                </a:lnTo>
                <a:lnTo>
                  <a:pt x="11582" y="6667"/>
                </a:lnTo>
                <a:lnTo>
                  <a:pt x="11582" y="6594"/>
                </a:lnTo>
                <a:lnTo>
                  <a:pt x="11534" y="6521"/>
                </a:lnTo>
                <a:lnTo>
                  <a:pt x="11485" y="6497"/>
                </a:lnTo>
                <a:lnTo>
                  <a:pt x="11436" y="6473"/>
                </a:lnTo>
                <a:lnTo>
                  <a:pt x="11363" y="6473"/>
                </a:lnTo>
                <a:lnTo>
                  <a:pt x="11315" y="6497"/>
                </a:lnTo>
                <a:lnTo>
                  <a:pt x="11266" y="6546"/>
                </a:lnTo>
                <a:lnTo>
                  <a:pt x="11217" y="6619"/>
                </a:lnTo>
                <a:lnTo>
                  <a:pt x="11193" y="6716"/>
                </a:lnTo>
                <a:lnTo>
                  <a:pt x="11144" y="6789"/>
                </a:lnTo>
                <a:lnTo>
                  <a:pt x="11071" y="6838"/>
                </a:lnTo>
                <a:lnTo>
                  <a:pt x="11023" y="6886"/>
                </a:lnTo>
                <a:lnTo>
                  <a:pt x="10950" y="6911"/>
                </a:lnTo>
                <a:lnTo>
                  <a:pt x="10877" y="6911"/>
                </a:lnTo>
                <a:lnTo>
                  <a:pt x="10706" y="6886"/>
                </a:lnTo>
                <a:lnTo>
                  <a:pt x="10560" y="6838"/>
                </a:lnTo>
                <a:lnTo>
                  <a:pt x="10390" y="6740"/>
                </a:lnTo>
                <a:lnTo>
                  <a:pt x="10268" y="6643"/>
                </a:lnTo>
                <a:lnTo>
                  <a:pt x="10147" y="6521"/>
                </a:lnTo>
                <a:lnTo>
                  <a:pt x="10074" y="6473"/>
                </a:lnTo>
                <a:lnTo>
                  <a:pt x="10001" y="6448"/>
                </a:lnTo>
                <a:lnTo>
                  <a:pt x="9928" y="6473"/>
                </a:lnTo>
                <a:lnTo>
                  <a:pt x="9855" y="6521"/>
                </a:lnTo>
                <a:lnTo>
                  <a:pt x="9757" y="6619"/>
                </a:lnTo>
                <a:lnTo>
                  <a:pt x="9611" y="6716"/>
                </a:lnTo>
                <a:lnTo>
                  <a:pt x="9441" y="6789"/>
                </a:lnTo>
                <a:lnTo>
                  <a:pt x="9271" y="6838"/>
                </a:lnTo>
                <a:lnTo>
                  <a:pt x="9101" y="6838"/>
                </a:lnTo>
                <a:lnTo>
                  <a:pt x="9028" y="6813"/>
                </a:lnTo>
                <a:lnTo>
                  <a:pt x="8979" y="6789"/>
                </a:lnTo>
                <a:lnTo>
                  <a:pt x="8906" y="6740"/>
                </a:lnTo>
                <a:lnTo>
                  <a:pt x="8882" y="6667"/>
                </a:lnTo>
                <a:lnTo>
                  <a:pt x="8833" y="6594"/>
                </a:lnTo>
                <a:lnTo>
                  <a:pt x="8833" y="6497"/>
                </a:lnTo>
                <a:lnTo>
                  <a:pt x="8809" y="6424"/>
                </a:lnTo>
                <a:lnTo>
                  <a:pt x="8784" y="6375"/>
                </a:lnTo>
                <a:lnTo>
                  <a:pt x="8736" y="6327"/>
                </a:lnTo>
                <a:lnTo>
                  <a:pt x="8687" y="6302"/>
                </a:lnTo>
                <a:lnTo>
                  <a:pt x="8638" y="6278"/>
                </a:lnTo>
                <a:lnTo>
                  <a:pt x="8565" y="6278"/>
                </a:lnTo>
                <a:lnTo>
                  <a:pt x="8517" y="6302"/>
                </a:lnTo>
                <a:lnTo>
                  <a:pt x="8468" y="6351"/>
                </a:lnTo>
                <a:lnTo>
                  <a:pt x="8298" y="6546"/>
                </a:lnTo>
                <a:lnTo>
                  <a:pt x="8200" y="6643"/>
                </a:lnTo>
                <a:lnTo>
                  <a:pt x="8103" y="6740"/>
                </a:lnTo>
                <a:lnTo>
                  <a:pt x="7981" y="6789"/>
                </a:lnTo>
                <a:lnTo>
                  <a:pt x="7860" y="6813"/>
                </a:lnTo>
                <a:lnTo>
                  <a:pt x="7714" y="6813"/>
                </a:lnTo>
                <a:lnTo>
                  <a:pt x="7592" y="6789"/>
                </a:lnTo>
                <a:lnTo>
                  <a:pt x="7446" y="6740"/>
                </a:lnTo>
                <a:lnTo>
                  <a:pt x="7349" y="6667"/>
                </a:lnTo>
                <a:lnTo>
                  <a:pt x="7276" y="6546"/>
                </a:lnTo>
                <a:lnTo>
                  <a:pt x="7227" y="6424"/>
                </a:lnTo>
                <a:lnTo>
                  <a:pt x="7227" y="6375"/>
                </a:lnTo>
                <a:lnTo>
                  <a:pt x="7178" y="6302"/>
                </a:lnTo>
                <a:lnTo>
                  <a:pt x="7154" y="6278"/>
                </a:lnTo>
                <a:lnTo>
                  <a:pt x="7105" y="6229"/>
                </a:lnTo>
                <a:lnTo>
                  <a:pt x="7032" y="6205"/>
                </a:lnTo>
                <a:close/>
                <a:moveTo>
                  <a:pt x="1412" y="6813"/>
                </a:moveTo>
                <a:lnTo>
                  <a:pt x="1387" y="7397"/>
                </a:lnTo>
                <a:lnTo>
                  <a:pt x="1144" y="7616"/>
                </a:lnTo>
                <a:lnTo>
                  <a:pt x="925" y="7835"/>
                </a:lnTo>
                <a:lnTo>
                  <a:pt x="755" y="8006"/>
                </a:lnTo>
                <a:lnTo>
                  <a:pt x="584" y="8176"/>
                </a:lnTo>
                <a:lnTo>
                  <a:pt x="536" y="7543"/>
                </a:lnTo>
                <a:lnTo>
                  <a:pt x="657" y="7446"/>
                </a:lnTo>
                <a:lnTo>
                  <a:pt x="755" y="7349"/>
                </a:lnTo>
                <a:lnTo>
                  <a:pt x="949" y="7154"/>
                </a:lnTo>
                <a:lnTo>
                  <a:pt x="1095" y="7032"/>
                </a:lnTo>
                <a:lnTo>
                  <a:pt x="1241" y="6911"/>
                </a:lnTo>
                <a:lnTo>
                  <a:pt x="1412" y="6813"/>
                </a:lnTo>
                <a:close/>
                <a:moveTo>
                  <a:pt x="1363" y="7981"/>
                </a:moveTo>
                <a:lnTo>
                  <a:pt x="1339" y="8468"/>
                </a:lnTo>
                <a:lnTo>
                  <a:pt x="1241" y="8541"/>
                </a:lnTo>
                <a:lnTo>
                  <a:pt x="1168" y="8614"/>
                </a:lnTo>
                <a:lnTo>
                  <a:pt x="1022" y="8736"/>
                </a:lnTo>
                <a:lnTo>
                  <a:pt x="901" y="8882"/>
                </a:lnTo>
                <a:lnTo>
                  <a:pt x="779" y="9052"/>
                </a:lnTo>
                <a:lnTo>
                  <a:pt x="633" y="9222"/>
                </a:lnTo>
                <a:lnTo>
                  <a:pt x="584" y="8492"/>
                </a:lnTo>
                <a:lnTo>
                  <a:pt x="730" y="8444"/>
                </a:lnTo>
                <a:lnTo>
                  <a:pt x="852" y="8395"/>
                </a:lnTo>
                <a:lnTo>
                  <a:pt x="1095" y="8200"/>
                </a:lnTo>
                <a:lnTo>
                  <a:pt x="1363" y="7981"/>
                </a:lnTo>
                <a:close/>
                <a:moveTo>
                  <a:pt x="10901" y="8638"/>
                </a:moveTo>
                <a:lnTo>
                  <a:pt x="10828" y="8687"/>
                </a:lnTo>
                <a:lnTo>
                  <a:pt x="10779" y="8736"/>
                </a:lnTo>
                <a:lnTo>
                  <a:pt x="10706" y="8857"/>
                </a:lnTo>
                <a:lnTo>
                  <a:pt x="10682" y="8979"/>
                </a:lnTo>
                <a:lnTo>
                  <a:pt x="10560" y="9076"/>
                </a:lnTo>
                <a:lnTo>
                  <a:pt x="10414" y="9149"/>
                </a:lnTo>
                <a:lnTo>
                  <a:pt x="10293" y="9173"/>
                </a:lnTo>
                <a:lnTo>
                  <a:pt x="10122" y="9173"/>
                </a:lnTo>
                <a:lnTo>
                  <a:pt x="10025" y="9149"/>
                </a:lnTo>
                <a:lnTo>
                  <a:pt x="9976" y="9125"/>
                </a:lnTo>
                <a:lnTo>
                  <a:pt x="9928" y="9076"/>
                </a:lnTo>
                <a:lnTo>
                  <a:pt x="9903" y="9028"/>
                </a:lnTo>
                <a:lnTo>
                  <a:pt x="9903" y="8930"/>
                </a:lnTo>
                <a:lnTo>
                  <a:pt x="9879" y="8857"/>
                </a:lnTo>
                <a:lnTo>
                  <a:pt x="9830" y="8809"/>
                </a:lnTo>
                <a:lnTo>
                  <a:pt x="9757" y="8760"/>
                </a:lnTo>
                <a:lnTo>
                  <a:pt x="9684" y="8760"/>
                </a:lnTo>
                <a:lnTo>
                  <a:pt x="9611" y="8784"/>
                </a:lnTo>
                <a:lnTo>
                  <a:pt x="9563" y="8833"/>
                </a:lnTo>
                <a:lnTo>
                  <a:pt x="9514" y="8906"/>
                </a:lnTo>
                <a:lnTo>
                  <a:pt x="9490" y="8955"/>
                </a:lnTo>
                <a:lnTo>
                  <a:pt x="9441" y="9003"/>
                </a:lnTo>
                <a:lnTo>
                  <a:pt x="9320" y="9052"/>
                </a:lnTo>
                <a:lnTo>
                  <a:pt x="9149" y="9101"/>
                </a:lnTo>
                <a:lnTo>
                  <a:pt x="8979" y="9125"/>
                </a:lnTo>
                <a:lnTo>
                  <a:pt x="8809" y="9101"/>
                </a:lnTo>
                <a:lnTo>
                  <a:pt x="8663" y="9076"/>
                </a:lnTo>
                <a:lnTo>
                  <a:pt x="8541" y="9003"/>
                </a:lnTo>
                <a:lnTo>
                  <a:pt x="8517" y="8955"/>
                </a:lnTo>
                <a:lnTo>
                  <a:pt x="8492" y="8906"/>
                </a:lnTo>
                <a:lnTo>
                  <a:pt x="8492" y="8833"/>
                </a:lnTo>
                <a:lnTo>
                  <a:pt x="8444" y="8784"/>
                </a:lnTo>
                <a:lnTo>
                  <a:pt x="8419" y="8736"/>
                </a:lnTo>
                <a:lnTo>
                  <a:pt x="8371" y="8711"/>
                </a:lnTo>
                <a:lnTo>
                  <a:pt x="8298" y="8687"/>
                </a:lnTo>
                <a:lnTo>
                  <a:pt x="8249" y="8687"/>
                </a:lnTo>
                <a:lnTo>
                  <a:pt x="8200" y="8711"/>
                </a:lnTo>
                <a:lnTo>
                  <a:pt x="8127" y="8736"/>
                </a:lnTo>
                <a:lnTo>
                  <a:pt x="8006" y="8906"/>
                </a:lnTo>
                <a:lnTo>
                  <a:pt x="7860" y="9052"/>
                </a:lnTo>
                <a:lnTo>
                  <a:pt x="7787" y="9125"/>
                </a:lnTo>
                <a:lnTo>
                  <a:pt x="7689" y="9173"/>
                </a:lnTo>
                <a:lnTo>
                  <a:pt x="7568" y="9222"/>
                </a:lnTo>
                <a:lnTo>
                  <a:pt x="7446" y="9246"/>
                </a:lnTo>
                <a:lnTo>
                  <a:pt x="7324" y="9246"/>
                </a:lnTo>
                <a:lnTo>
                  <a:pt x="7276" y="9222"/>
                </a:lnTo>
                <a:lnTo>
                  <a:pt x="7227" y="9198"/>
                </a:lnTo>
                <a:lnTo>
                  <a:pt x="7203" y="9149"/>
                </a:lnTo>
                <a:lnTo>
                  <a:pt x="7178" y="9076"/>
                </a:lnTo>
                <a:lnTo>
                  <a:pt x="7178" y="9003"/>
                </a:lnTo>
                <a:lnTo>
                  <a:pt x="7203" y="8930"/>
                </a:lnTo>
                <a:lnTo>
                  <a:pt x="7203" y="8833"/>
                </a:lnTo>
                <a:lnTo>
                  <a:pt x="7154" y="8760"/>
                </a:lnTo>
                <a:lnTo>
                  <a:pt x="7105" y="8687"/>
                </a:lnTo>
                <a:lnTo>
                  <a:pt x="7032" y="8663"/>
                </a:lnTo>
                <a:lnTo>
                  <a:pt x="6886" y="8663"/>
                </a:lnTo>
                <a:lnTo>
                  <a:pt x="6813" y="8711"/>
                </a:lnTo>
                <a:lnTo>
                  <a:pt x="6789" y="8809"/>
                </a:lnTo>
                <a:lnTo>
                  <a:pt x="6740" y="8906"/>
                </a:lnTo>
                <a:lnTo>
                  <a:pt x="6692" y="8979"/>
                </a:lnTo>
                <a:lnTo>
                  <a:pt x="6619" y="9076"/>
                </a:lnTo>
                <a:lnTo>
                  <a:pt x="6521" y="9125"/>
                </a:lnTo>
                <a:lnTo>
                  <a:pt x="6424" y="9173"/>
                </a:lnTo>
                <a:lnTo>
                  <a:pt x="6327" y="9222"/>
                </a:lnTo>
                <a:lnTo>
                  <a:pt x="6083" y="9271"/>
                </a:lnTo>
                <a:lnTo>
                  <a:pt x="5864" y="9246"/>
                </a:lnTo>
                <a:lnTo>
                  <a:pt x="5743" y="9222"/>
                </a:lnTo>
                <a:lnTo>
                  <a:pt x="5645" y="9198"/>
                </a:lnTo>
                <a:lnTo>
                  <a:pt x="5572" y="9125"/>
                </a:lnTo>
                <a:lnTo>
                  <a:pt x="5499" y="9052"/>
                </a:lnTo>
                <a:lnTo>
                  <a:pt x="5451" y="8979"/>
                </a:lnTo>
                <a:lnTo>
                  <a:pt x="5402" y="8882"/>
                </a:lnTo>
                <a:lnTo>
                  <a:pt x="5402" y="8833"/>
                </a:lnTo>
                <a:lnTo>
                  <a:pt x="5378" y="8784"/>
                </a:lnTo>
                <a:lnTo>
                  <a:pt x="5280" y="8736"/>
                </a:lnTo>
                <a:lnTo>
                  <a:pt x="5183" y="8711"/>
                </a:lnTo>
                <a:lnTo>
                  <a:pt x="5086" y="8736"/>
                </a:lnTo>
                <a:lnTo>
                  <a:pt x="4842" y="8906"/>
                </a:lnTo>
                <a:lnTo>
                  <a:pt x="4648" y="9028"/>
                </a:lnTo>
                <a:lnTo>
                  <a:pt x="4453" y="9149"/>
                </a:lnTo>
                <a:lnTo>
                  <a:pt x="4258" y="9222"/>
                </a:lnTo>
                <a:lnTo>
                  <a:pt x="4112" y="9222"/>
                </a:lnTo>
                <a:lnTo>
                  <a:pt x="4064" y="9198"/>
                </a:lnTo>
                <a:lnTo>
                  <a:pt x="4015" y="9149"/>
                </a:lnTo>
                <a:lnTo>
                  <a:pt x="3991" y="9076"/>
                </a:lnTo>
                <a:lnTo>
                  <a:pt x="4015" y="8955"/>
                </a:lnTo>
                <a:lnTo>
                  <a:pt x="4015" y="8906"/>
                </a:lnTo>
                <a:lnTo>
                  <a:pt x="3991" y="8857"/>
                </a:lnTo>
                <a:lnTo>
                  <a:pt x="3966" y="8833"/>
                </a:lnTo>
                <a:lnTo>
                  <a:pt x="3918" y="8809"/>
                </a:lnTo>
                <a:lnTo>
                  <a:pt x="3893" y="8784"/>
                </a:lnTo>
                <a:lnTo>
                  <a:pt x="3845" y="8809"/>
                </a:lnTo>
                <a:lnTo>
                  <a:pt x="3796" y="8809"/>
                </a:lnTo>
                <a:lnTo>
                  <a:pt x="3747" y="8857"/>
                </a:lnTo>
                <a:lnTo>
                  <a:pt x="3699" y="8979"/>
                </a:lnTo>
                <a:lnTo>
                  <a:pt x="3674" y="9101"/>
                </a:lnTo>
                <a:lnTo>
                  <a:pt x="3674" y="9222"/>
                </a:lnTo>
                <a:lnTo>
                  <a:pt x="3699" y="9319"/>
                </a:lnTo>
                <a:lnTo>
                  <a:pt x="3772" y="9417"/>
                </a:lnTo>
                <a:lnTo>
                  <a:pt x="3845" y="9514"/>
                </a:lnTo>
                <a:lnTo>
                  <a:pt x="3966" y="9587"/>
                </a:lnTo>
                <a:lnTo>
                  <a:pt x="4088" y="9636"/>
                </a:lnTo>
                <a:lnTo>
                  <a:pt x="4210" y="9660"/>
                </a:lnTo>
                <a:lnTo>
                  <a:pt x="4356" y="9636"/>
                </a:lnTo>
                <a:lnTo>
                  <a:pt x="4477" y="9611"/>
                </a:lnTo>
                <a:lnTo>
                  <a:pt x="4599" y="9563"/>
                </a:lnTo>
                <a:lnTo>
                  <a:pt x="4842" y="9417"/>
                </a:lnTo>
                <a:lnTo>
                  <a:pt x="5086" y="9246"/>
                </a:lnTo>
                <a:lnTo>
                  <a:pt x="5159" y="9344"/>
                </a:lnTo>
                <a:lnTo>
                  <a:pt x="5232" y="9441"/>
                </a:lnTo>
                <a:lnTo>
                  <a:pt x="5329" y="9514"/>
                </a:lnTo>
                <a:lnTo>
                  <a:pt x="5426" y="9563"/>
                </a:lnTo>
                <a:lnTo>
                  <a:pt x="5670" y="9660"/>
                </a:lnTo>
                <a:lnTo>
                  <a:pt x="5913" y="9684"/>
                </a:lnTo>
                <a:lnTo>
                  <a:pt x="6181" y="9684"/>
                </a:lnTo>
                <a:lnTo>
                  <a:pt x="6424" y="9636"/>
                </a:lnTo>
                <a:lnTo>
                  <a:pt x="6667" y="9538"/>
                </a:lnTo>
                <a:lnTo>
                  <a:pt x="6886" y="9392"/>
                </a:lnTo>
                <a:lnTo>
                  <a:pt x="6984" y="9490"/>
                </a:lnTo>
                <a:lnTo>
                  <a:pt x="7081" y="9563"/>
                </a:lnTo>
                <a:lnTo>
                  <a:pt x="7227" y="9636"/>
                </a:lnTo>
                <a:lnTo>
                  <a:pt x="7373" y="9684"/>
                </a:lnTo>
                <a:lnTo>
                  <a:pt x="7519" y="9709"/>
                </a:lnTo>
                <a:lnTo>
                  <a:pt x="7641" y="9684"/>
                </a:lnTo>
                <a:lnTo>
                  <a:pt x="7762" y="9660"/>
                </a:lnTo>
                <a:lnTo>
                  <a:pt x="7884" y="9611"/>
                </a:lnTo>
                <a:lnTo>
                  <a:pt x="7981" y="9538"/>
                </a:lnTo>
                <a:lnTo>
                  <a:pt x="8079" y="9465"/>
                </a:lnTo>
                <a:lnTo>
                  <a:pt x="8249" y="9271"/>
                </a:lnTo>
                <a:lnTo>
                  <a:pt x="8371" y="9368"/>
                </a:lnTo>
                <a:lnTo>
                  <a:pt x="8541" y="9465"/>
                </a:lnTo>
                <a:lnTo>
                  <a:pt x="8711" y="9514"/>
                </a:lnTo>
                <a:lnTo>
                  <a:pt x="8906" y="9538"/>
                </a:lnTo>
                <a:lnTo>
                  <a:pt x="9101" y="9538"/>
                </a:lnTo>
                <a:lnTo>
                  <a:pt x="9271" y="9514"/>
                </a:lnTo>
                <a:lnTo>
                  <a:pt x="9466" y="9441"/>
                </a:lnTo>
                <a:lnTo>
                  <a:pt x="9611" y="9368"/>
                </a:lnTo>
                <a:lnTo>
                  <a:pt x="9733" y="9465"/>
                </a:lnTo>
                <a:lnTo>
                  <a:pt x="9855" y="9514"/>
                </a:lnTo>
                <a:lnTo>
                  <a:pt x="10025" y="9563"/>
                </a:lnTo>
                <a:lnTo>
                  <a:pt x="10195" y="9563"/>
                </a:lnTo>
                <a:lnTo>
                  <a:pt x="10366" y="9538"/>
                </a:lnTo>
                <a:lnTo>
                  <a:pt x="10560" y="9490"/>
                </a:lnTo>
                <a:lnTo>
                  <a:pt x="10706" y="9417"/>
                </a:lnTo>
                <a:lnTo>
                  <a:pt x="10852" y="9319"/>
                </a:lnTo>
                <a:lnTo>
                  <a:pt x="10974" y="9392"/>
                </a:lnTo>
                <a:lnTo>
                  <a:pt x="11096" y="9441"/>
                </a:lnTo>
                <a:lnTo>
                  <a:pt x="11242" y="9465"/>
                </a:lnTo>
                <a:lnTo>
                  <a:pt x="11363" y="9490"/>
                </a:lnTo>
                <a:lnTo>
                  <a:pt x="11509" y="9490"/>
                </a:lnTo>
                <a:lnTo>
                  <a:pt x="11655" y="9465"/>
                </a:lnTo>
                <a:lnTo>
                  <a:pt x="11801" y="9417"/>
                </a:lnTo>
                <a:lnTo>
                  <a:pt x="11923" y="9344"/>
                </a:lnTo>
                <a:lnTo>
                  <a:pt x="12020" y="9441"/>
                </a:lnTo>
                <a:lnTo>
                  <a:pt x="12142" y="9490"/>
                </a:lnTo>
                <a:lnTo>
                  <a:pt x="12434" y="9490"/>
                </a:lnTo>
                <a:lnTo>
                  <a:pt x="12580" y="9441"/>
                </a:lnTo>
                <a:lnTo>
                  <a:pt x="12750" y="9392"/>
                </a:lnTo>
                <a:lnTo>
                  <a:pt x="12896" y="9319"/>
                </a:lnTo>
                <a:lnTo>
                  <a:pt x="13042" y="9222"/>
                </a:lnTo>
                <a:lnTo>
                  <a:pt x="13091" y="9295"/>
                </a:lnTo>
                <a:lnTo>
                  <a:pt x="13164" y="9344"/>
                </a:lnTo>
                <a:lnTo>
                  <a:pt x="13310" y="9417"/>
                </a:lnTo>
                <a:lnTo>
                  <a:pt x="13480" y="9441"/>
                </a:lnTo>
                <a:lnTo>
                  <a:pt x="13675" y="9441"/>
                </a:lnTo>
                <a:lnTo>
                  <a:pt x="13870" y="9392"/>
                </a:lnTo>
                <a:lnTo>
                  <a:pt x="14064" y="9319"/>
                </a:lnTo>
                <a:lnTo>
                  <a:pt x="14259" y="9246"/>
                </a:lnTo>
                <a:lnTo>
                  <a:pt x="14405" y="9149"/>
                </a:lnTo>
                <a:lnTo>
                  <a:pt x="14478" y="9101"/>
                </a:lnTo>
                <a:lnTo>
                  <a:pt x="14502" y="9028"/>
                </a:lnTo>
                <a:lnTo>
                  <a:pt x="14478" y="8955"/>
                </a:lnTo>
                <a:lnTo>
                  <a:pt x="14454" y="8882"/>
                </a:lnTo>
                <a:lnTo>
                  <a:pt x="14429" y="8833"/>
                </a:lnTo>
                <a:lnTo>
                  <a:pt x="14356" y="8809"/>
                </a:lnTo>
                <a:lnTo>
                  <a:pt x="14308" y="8809"/>
                </a:lnTo>
                <a:lnTo>
                  <a:pt x="14235" y="8833"/>
                </a:lnTo>
                <a:lnTo>
                  <a:pt x="14016" y="8955"/>
                </a:lnTo>
                <a:lnTo>
                  <a:pt x="13845" y="9028"/>
                </a:lnTo>
                <a:lnTo>
                  <a:pt x="13675" y="9076"/>
                </a:lnTo>
                <a:lnTo>
                  <a:pt x="13529" y="9101"/>
                </a:lnTo>
                <a:lnTo>
                  <a:pt x="13407" y="9101"/>
                </a:lnTo>
                <a:lnTo>
                  <a:pt x="13359" y="9076"/>
                </a:lnTo>
                <a:lnTo>
                  <a:pt x="13334" y="9028"/>
                </a:lnTo>
                <a:lnTo>
                  <a:pt x="13310" y="8979"/>
                </a:lnTo>
                <a:lnTo>
                  <a:pt x="13310" y="8906"/>
                </a:lnTo>
                <a:lnTo>
                  <a:pt x="13310" y="8857"/>
                </a:lnTo>
                <a:lnTo>
                  <a:pt x="13286" y="8784"/>
                </a:lnTo>
                <a:lnTo>
                  <a:pt x="13261" y="8736"/>
                </a:lnTo>
                <a:lnTo>
                  <a:pt x="13213" y="8711"/>
                </a:lnTo>
                <a:lnTo>
                  <a:pt x="13091" y="8711"/>
                </a:lnTo>
                <a:lnTo>
                  <a:pt x="13042" y="8736"/>
                </a:lnTo>
                <a:lnTo>
                  <a:pt x="13018" y="8784"/>
                </a:lnTo>
                <a:lnTo>
                  <a:pt x="12945" y="8882"/>
                </a:lnTo>
                <a:lnTo>
                  <a:pt x="12823" y="8979"/>
                </a:lnTo>
                <a:lnTo>
                  <a:pt x="12653" y="9076"/>
                </a:lnTo>
                <a:lnTo>
                  <a:pt x="12507" y="9149"/>
                </a:lnTo>
                <a:lnTo>
                  <a:pt x="12361" y="9198"/>
                </a:lnTo>
                <a:lnTo>
                  <a:pt x="12312" y="9198"/>
                </a:lnTo>
                <a:lnTo>
                  <a:pt x="12264" y="9173"/>
                </a:lnTo>
                <a:lnTo>
                  <a:pt x="12215" y="9149"/>
                </a:lnTo>
                <a:lnTo>
                  <a:pt x="12191" y="9101"/>
                </a:lnTo>
                <a:lnTo>
                  <a:pt x="12191" y="9028"/>
                </a:lnTo>
                <a:lnTo>
                  <a:pt x="12215" y="8930"/>
                </a:lnTo>
                <a:lnTo>
                  <a:pt x="12215" y="8857"/>
                </a:lnTo>
                <a:lnTo>
                  <a:pt x="12191" y="8809"/>
                </a:lnTo>
                <a:lnTo>
                  <a:pt x="12142" y="8760"/>
                </a:lnTo>
                <a:lnTo>
                  <a:pt x="12093" y="8736"/>
                </a:lnTo>
                <a:lnTo>
                  <a:pt x="12045" y="8736"/>
                </a:lnTo>
                <a:lnTo>
                  <a:pt x="11972" y="8760"/>
                </a:lnTo>
                <a:lnTo>
                  <a:pt x="11923" y="8784"/>
                </a:lnTo>
                <a:lnTo>
                  <a:pt x="11899" y="8857"/>
                </a:lnTo>
                <a:lnTo>
                  <a:pt x="11801" y="8979"/>
                </a:lnTo>
                <a:lnTo>
                  <a:pt x="11704" y="9076"/>
                </a:lnTo>
                <a:lnTo>
                  <a:pt x="11582" y="9125"/>
                </a:lnTo>
                <a:lnTo>
                  <a:pt x="11266" y="9125"/>
                </a:lnTo>
                <a:lnTo>
                  <a:pt x="11169" y="9076"/>
                </a:lnTo>
                <a:lnTo>
                  <a:pt x="11096" y="9028"/>
                </a:lnTo>
                <a:lnTo>
                  <a:pt x="11144" y="8882"/>
                </a:lnTo>
                <a:lnTo>
                  <a:pt x="11144" y="8809"/>
                </a:lnTo>
                <a:lnTo>
                  <a:pt x="11120" y="8736"/>
                </a:lnTo>
                <a:lnTo>
                  <a:pt x="11071" y="8687"/>
                </a:lnTo>
                <a:lnTo>
                  <a:pt x="11023" y="8663"/>
                </a:lnTo>
                <a:lnTo>
                  <a:pt x="10950" y="8638"/>
                </a:lnTo>
                <a:close/>
                <a:moveTo>
                  <a:pt x="1314" y="9003"/>
                </a:moveTo>
                <a:lnTo>
                  <a:pt x="1290" y="9611"/>
                </a:lnTo>
                <a:lnTo>
                  <a:pt x="1168" y="9660"/>
                </a:lnTo>
                <a:lnTo>
                  <a:pt x="1071" y="9733"/>
                </a:lnTo>
                <a:lnTo>
                  <a:pt x="852" y="9903"/>
                </a:lnTo>
                <a:lnTo>
                  <a:pt x="706" y="10049"/>
                </a:lnTo>
                <a:lnTo>
                  <a:pt x="657" y="9368"/>
                </a:lnTo>
                <a:lnTo>
                  <a:pt x="925" y="9271"/>
                </a:lnTo>
                <a:lnTo>
                  <a:pt x="1168" y="9101"/>
                </a:lnTo>
                <a:lnTo>
                  <a:pt x="1314" y="9003"/>
                </a:lnTo>
                <a:close/>
                <a:moveTo>
                  <a:pt x="1266" y="10122"/>
                </a:moveTo>
                <a:lnTo>
                  <a:pt x="1266" y="10877"/>
                </a:lnTo>
                <a:lnTo>
                  <a:pt x="1120" y="10998"/>
                </a:lnTo>
                <a:lnTo>
                  <a:pt x="779" y="11242"/>
                </a:lnTo>
                <a:lnTo>
                  <a:pt x="730" y="10439"/>
                </a:lnTo>
                <a:lnTo>
                  <a:pt x="876" y="10366"/>
                </a:lnTo>
                <a:lnTo>
                  <a:pt x="1022" y="10293"/>
                </a:lnTo>
                <a:lnTo>
                  <a:pt x="1266" y="10122"/>
                </a:lnTo>
                <a:close/>
                <a:moveTo>
                  <a:pt x="11485" y="10633"/>
                </a:moveTo>
                <a:lnTo>
                  <a:pt x="11412" y="10658"/>
                </a:lnTo>
                <a:lnTo>
                  <a:pt x="11339" y="10731"/>
                </a:lnTo>
                <a:lnTo>
                  <a:pt x="11169" y="11023"/>
                </a:lnTo>
                <a:lnTo>
                  <a:pt x="11071" y="11144"/>
                </a:lnTo>
                <a:lnTo>
                  <a:pt x="10950" y="11242"/>
                </a:lnTo>
                <a:lnTo>
                  <a:pt x="10877" y="11290"/>
                </a:lnTo>
                <a:lnTo>
                  <a:pt x="10779" y="11315"/>
                </a:lnTo>
                <a:lnTo>
                  <a:pt x="10560" y="11315"/>
                </a:lnTo>
                <a:lnTo>
                  <a:pt x="10463" y="11290"/>
                </a:lnTo>
                <a:lnTo>
                  <a:pt x="10390" y="11242"/>
                </a:lnTo>
                <a:lnTo>
                  <a:pt x="10317" y="11169"/>
                </a:lnTo>
                <a:lnTo>
                  <a:pt x="10293" y="11096"/>
                </a:lnTo>
                <a:lnTo>
                  <a:pt x="10366" y="10901"/>
                </a:lnTo>
                <a:lnTo>
                  <a:pt x="10366" y="10828"/>
                </a:lnTo>
                <a:lnTo>
                  <a:pt x="10341" y="10755"/>
                </a:lnTo>
                <a:lnTo>
                  <a:pt x="10293" y="10706"/>
                </a:lnTo>
                <a:lnTo>
                  <a:pt x="10244" y="10658"/>
                </a:lnTo>
                <a:lnTo>
                  <a:pt x="10098" y="10658"/>
                </a:lnTo>
                <a:lnTo>
                  <a:pt x="10049" y="10682"/>
                </a:lnTo>
                <a:lnTo>
                  <a:pt x="10001" y="10755"/>
                </a:lnTo>
                <a:lnTo>
                  <a:pt x="9928" y="10877"/>
                </a:lnTo>
                <a:lnTo>
                  <a:pt x="9903" y="10998"/>
                </a:lnTo>
                <a:lnTo>
                  <a:pt x="9806" y="11120"/>
                </a:lnTo>
                <a:lnTo>
                  <a:pt x="9636" y="11217"/>
                </a:lnTo>
                <a:lnTo>
                  <a:pt x="9539" y="11242"/>
                </a:lnTo>
                <a:lnTo>
                  <a:pt x="9393" y="11266"/>
                </a:lnTo>
                <a:lnTo>
                  <a:pt x="9344" y="11242"/>
                </a:lnTo>
                <a:lnTo>
                  <a:pt x="9295" y="11217"/>
                </a:lnTo>
                <a:lnTo>
                  <a:pt x="9295" y="11169"/>
                </a:lnTo>
                <a:lnTo>
                  <a:pt x="9295" y="11096"/>
                </a:lnTo>
                <a:lnTo>
                  <a:pt x="9320" y="11023"/>
                </a:lnTo>
                <a:lnTo>
                  <a:pt x="9320" y="10950"/>
                </a:lnTo>
                <a:lnTo>
                  <a:pt x="9295" y="10901"/>
                </a:lnTo>
                <a:lnTo>
                  <a:pt x="9247" y="10852"/>
                </a:lnTo>
                <a:lnTo>
                  <a:pt x="9198" y="10828"/>
                </a:lnTo>
                <a:lnTo>
                  <a:pt x="9125" y="10804"/>
                </a:lnTo>
                <a:lnTo>
                  <a:pt x="9052" y="10828"/>
                </a:lnTo>
                <a:lnTo>
                  <a:pt x="8979" y="10852"/>
                </a:lnTo>
                <a:lnTo>
                  <a:pt x="8784" y="11047"/>
                </a:lnTo>
                <a:lnTo>
                  <a:pt x="8565" y="11242"/>
                </a:lnTo>
                <a:lnTo>
                  <a:pt x="8419" y="11290"/>
                </a:lnTo>
                <a:lnTo>
                  <a:pt x="8225" y="11315"/>
                </a:lnTo>
                <a:lnTo>
                  <a:pt x="8103" y="11290"/>
                </a:lnTo>
                <a:lnTo>
                  <a:pt x="8006" y="11290"/>
                </a:lnTo>
                <a:lnTo>
                  <a:pt x="7933" y="11242"/>
                </a:lnTo>
                <a:lnTo>
                  <a:pt x="7884" y="11193"/>
                </a:lnTo>
                <a:lnTo>
                  <a:pt x="7908" y="11071"/>
                </a:lnTo>
                <a:lnTo>
                  <a:pt x="7908" y="10901"/>
                </a:lnTo>
                <a:lnTo>
                  <a:pt x="7884" y="10828"/>
                </a:lnTo>
                <a:lnTo>
                  <a:pt x="7835" y="10755"/>
                </a:lnTo>
                <a:lnTo>
                  <a:pt x="7787" y="10706"/>
                </a:lnTo>
                <a:lnTo>
                  <a:pt x="7714" y="10682"/>
                </a:lnTo>
                <a:lnTo>
                  <a:pt x="7616" y="10682"/>
                </a:lnTo>
                <a:lnTo>
                  <a:pt x="7543" y="10706"/>
                </a:lnTo>
                <a:lnTo>
                  <a:pt x="7495" y="10779"/>
                </a:lnTo>
                <a:lnTo>
                  <a:pt x="7446" y="10852"/>
                </a:lnTo>
                <a:lnTo>
                  <a:pt x="7397" y="10974"/>
                </a:lnTo>
                <a:lnTo>
                  <a:pt x="7397" y="11071"/>
                </a:lnTo>
                <a:lnTo>
                  <a:pt x="7324" y="11144"/>
                </a:lnTo>
                <a:lnTo>
                  <a:pt x="7227" y="11193"/>
                </a:lnTo>
                <a:lnTo>
                  <a:pt x="7008" y="11193"/>
                </a:lnTo>
                <a:lnTo>
                  <a:pt x="6911" y="11169"/>
                </a:lnTo>
                <a:lnTo>
                  <a:pt x="6789" y="11096"/>
                </a:lnTo>
                <a:lnTo>
                  <a:pt x="6716" y="11023"/>
                </a:lnTo>
                <a:lnTo>
                  <a:pt x="6667" y="10950"/>
                </a:lnTo>
                <a:lnTo>
                  <a:pt x="6619" y="10877"/>
                </a:lnTo>
                <a:lnTo>
                  <a:pt x="6546" y="10804"/>
                </a:lnTo>
                <a:lnTo>
                  <a:pt x="6473" y="10779"/>
                </a:lnTo>
                <a:lnTo>
                  <a:pt x="6400" y="10779"/>
                </a:lnTo>
                <a:lnTo>
                  <a:pt x="6302" y="10804"/>
                </a:lnTo>
                <a:lnTo>
                  <a:pt x="6254" y="10852"/>
                </a:lnTo>
                <a:lnTo>
                  <a:pt x="6205" y="10901"/>
                </a:lnTo>
                <a:lnTo>
                  <a:pt x="6205" y="10998"/>
                </a:lnTo>
                <a:lnTo>
                  <a:pt x="6205" y="11096"/>
                </a:lnTo>
                <a:lnTo>
                  <a:pt x="6181" y="11169"/>
                </a:lnTo>
                <a:lnTo>
                  <a:pt x="6156" y="11217"/>
                </a:lnTo>
                <a:lnTo>
                  <a:pt x="6132" y="11266"/>
                </a:lnTo>
                <a:lnTo>
                  <a:pt x="6035" y="11315"/>
                </a:lnTo>
                <a:lnTo>
                  <a:pt x="5937" y="11339"/>
                </a:lnTo>
                <a:lnTo>
                  <a:pt x="5840" y="11315"/>
                </a:lnTo>
                <a:lnTo>
                  <a:pt x="5743" y="11242"/>
                </a:lnTo>
                <a:lnTo>
                  <a:pt x="5694" y="11144"/>
                </a:lnTo>
                <a:lnTo>
                  <a:pt x="5694" y="11096"/>
                </a:lnTo>
                <a:lnTo>
                  <a:pt x="5694" y="11047"/>
                </a:lnTo>
                <a:lnTo>
                  <a:pt x="5694" y="10925"/>
                </a:lnTo>
                <a:lnTo>
                  <a:pt x="5670" y="10852"/>
                </a:lnTo>
                <a:lnTo>
                  <a:pt x="5621" y="10779"/>
                </a:lnTo>
                <a:lnTo>
                  <a:pt x="5524" y="10755"/>
                </a:lnTo>
                <a:lnTo>
                  <a:pt x="5451" y="10731"/>
                </a:lnTo>
                <a:lnTo>
                  <a:pt x="5353" y="10755"/>
                </a:lnTo>
                <a:lnTo>
                  <a:pt x="5280" y="10828"/>
                </a:lnTo>
                <a:lnTo>
                  <a:pt x="5232" y="10901"/>
                </a:lnTo>
                <a:lnTo>
                  <a:pt x="5183" y="10998"/>
                </a:lnTo>
                <a:lnTo>
                  <a:pt x="5110" y="11096"/>
                </a:lnTo>
                <a:lnTo>
                  <a:pt x="5037" y="11169"/>
                </a:lnTo>
                <a:lnTo>
                  <a:pt x="4964" y="11242"/>
                </a:lnTo>
                <a:lnTo>
                  <a:pt x="4769" y="11339"/>
                </a:lnTo>
                <a:lnTo>
                  <a:pt x="4648" y="11363"/>
                </a:lnTo>
                <a:lnTo>
                  <a:pt x="4550" y="11388"/>
                </a:lnTo>
                <a:lnTo>
                  <a:pt x="4502" y="11388"/>
                </a:lnTo>
                <a:lnTo>
                  <a:pt x="4453" y="11363"/>
                </a:lnTo>
                <a:lnTo>
                  <a:pt x="4380" y="11315"/>
                </a:lnTo>
                <a:lnTo>
                  <a:pt x="4331" y="11217"/>
                </a:lnTo>
                <a:lnTo>
                  <a:pt x="4307" y="11120"/>
                </a:lnTo>
                <a:lnTo>
                  <a:pt x="4258" y="10950"/>
                </a:lnTo>
                <a:lnTo>
                  <a:pt x="4234" y="10877"/>
                </a:lnTo>
                <a:lnTo>
                  <a:pt x="4210" y="10877"/>
                </a:lnTo>
                <a:lnTo>
                  <a:pt x="4210" y="10852"/>
                </a:lnTo>
                <a:lnTo>
                  <a:pt x="4185" y="10828"/>
                </a:lnTo>
                <a:lnTo>
                  <a:pt x="4137" y="10804"/>
                </a:lnTo>
                <a:lnTo>
                  <a:pt x="4088" y="10804"/>
                </a:lnTo>
                <a:lnTo>
                  <a:pt x="4039" y="10828"/>
                </a:lnTo>
                <a:lnTo>
                  <a:pt x="3991" y="10852"/>
                </a:lnTo>
                <a:lnTo>
                  <a:pt x="3942" y="10950"/>
                </a:lnTo>
                <a:lnTo>
                  <a:pt x="3918" y="11071"/>
                </a:lnTo>
                <a:lnTo>
                  <a:pt x="3918" y="11290"/>
                </a:lnTo>
                <a:lnTo>
                  <a:pt x="3942" y="11388"/>
                </a:lnTo>
                <a:lnTo>
                  <a:pt x="3966" y="11509"/>
                </a:lnTo>
                <a:lnTo>
                  <a:pt x="4015" y="11582"/>
                </a:lnTo>
                <a:lnTo>
                  <a:pt x="4088" y="11680"/>
                </a:lnTo>
                <a:lnTo>
                  <a:pt x="4185" y="11753"/>
                </a:lnTo>
                <a:lnTo>
                  <a:pt x="4283" y="11801"/>
                </a:lnTo>
                <a:lnTo>
                  <a:pt x="4429" y="11850"/>
                </a:lnTo>
                <a:lnTo>
                  <a:pt x="4721" y="11850"/>
                </a:lnTo>
                <a:lnTo>
                  <a:pt x="4842" y="11826"/>
                </a:lnTo>
                <a:lnTo>
                  <a:pt x="4988" y="11777"/>
                </a:lnTo>
                <a:lnTo>
                  <a:pt x="5110" y="11704"/>
                </a:lnTo>
                <a:lnTo>
                  <a:pt x="5232" y="11631"/>
                </a:lnTo>
                <a:lnTo>
                  <a:pt x="5353" y="11534"/>
                </a:lnTo>
                <a:lnTo>
                  <a:pt x="5475" y="11655"/>
                </a:lnTo>
                <a:lnTo>
                  <a:pt x="5645" y="11728"/>
                </a:lnTo>
                <a:lnTo>
                  <a:pt x="5816" y="11777"/>
                </a:lnTo>
                <a:lnTo>
                  <a:pt x="5986" y="11801"/>
                </a:lnTo>
                <a:lnTo>
                  <a:pt x="6156" y="11777"/>
                </a:lnTo>
                <a:lnTo>
                  <a:pt x="6327" y="11728"/>
                </a:lnTo>
                <a:lnTo>
                  <a:pt x="6473" y="11631"/>
                </a:lnTo>
                <a:lnTo>
                  <a:pt x="6570" y="11509"/>
                </a:lnTo>
                <a:lnTo>
                  <a:pt x="6716" y="11558"/>
                </a:lnTo>
                <a:lnTo>
                  <a:pt x="6838" y="11607"/>
                </a:lnTo>
                <a:lnTo>
                  <a:pt x="6984" y="11631"/>
                </a:lnTo>
                <a:lnTo>
                  <a:pt x="7105" y="11655"/>
                </a:lnTo>
                <a:lnTo>
                  <a:pt x="7251" y="11655"/>
                </a:lnTo>
                <a:lnTo>
                  <a:pt x="7373" y="11631"/>
                </a:lnTo>
                <a:lnTo>
                  <a:pt x="7519" y="11582"/>
                </a:lnTo>
                <a:lnTo>
                  <a:pt x="7616" y="11534"/>
                </a:lnTo>
                <a:lnTo>
                  <a:pt x="7787" y="11631"/>
                </a:lnTo>
                <a:lnTo>
                  <a:pt x="7957" y="11728"/>
                </a:lnTo>
                <a:lnTo>
                  <a:pt x="8103" y="11777"/>
                </a:lnTo>
                <a:lnTo>
                  <a:pt x="8249" y="11801"/>
                </a:lnTo>
                <a:lnTo>
                  <a:pt x="8395" y="11777"/>
                </a:lnTo>
                <a:lnTo>
                  <a:pt x="8517" y="11753"/>
                </a:lnTo>
                <a:lnTo>
                  <a:pt x="8638" y="11680"/>
                </a:lnTo>
                <a:lnTo>
                  <a:pt x="8760" y="11607"/>
                </a:lnTo>
                <a:lnTo>
                  <a:pt x="9003" y="11436"/>
                </a:lnTo>
                <a:lnTo>
                  <a:pt x="9052" y="11509"/>
                </a:lnTo>
                <a:lnTo>
                  <a:pt x="9149" y="11582"/>
                </a:lnTo>
                <a:lnTo>
                  <a:pt x="9271" y="11631"/>
                </a:lnTo>
                <a:lnTo>
                  <a:pt x="9563" y="11631"/>
                </a:lnTo>
                <a:lnTo>
                  <a:pt x="9733" y="11582"/>
                </a:lnTo>
                <a:lnTo>
                  <a:pt x="9903" y="11534"/>
                </a:lnTo>
                <a:lnTo>
                  <a:pt x="10025" y="11436"/>
                </a:lnTo>
                <a:lnTo>
                  <a:pt x="10098" y="11509"/>
                </a:lnTo>
                <a:lnTo>
                  <a:pt x="10195" y="11582"/>
                </a:lnTo>
                <a:lnTo>
                  <a:pt x="10414" y="11680"/>
                </a:lnTo>
                <a:lnTo>
                  <a:pt x="10560" y="11728"/>
                </a:lnTo>
                <a:lnTo>
                  <a:pt x="10682" y="11753"/>
                </a:lnTo>
                <a:lnTo>
                  <a:pt x="10828" y="11728"/>
                </a:lnTo>
                <a:lnTo>
                  <a:pt x="10950" y="11704"/>
                </a:lnTo>
                <a:lnTo>
                  <a:pt x="11071" y="11655"/>
                </a:lnTo>
                <a:lnTo>
                  <a:pt x="11193" y="11582"/>
                </a:lnTo>
                <a:lnTo>
                  <a:pt x="11388" y="11388"/>
                </a:lnTo>
                <a:lnTo>
                  <a:pt x="11509" y="11509"/>
                </a:lnTo>
                <a:lnTo>
                  <a:pt x="11655" y="11582"/>
                </a:lnTo>
                <a:lnTo>
                  <a:pt x="11801" y="11631"/>
                </a:lnTo>
                <a:lnTo>
                  <a:pt x="11996" y="11655"/>
                </a:lnTo>
                <a:lnTo>
                  <a:pt x="12166" y="11655"/>
                </a:lnTo>
                <a:lnTo>
                  <a:pt x="12337" y="11631"/>
                </a:lnTo>
                <a:lnTo>
                  <a:pt x="12507" y="11582"/>
                </a:lnTo>
                <a:lnTo>
                  <a:pt x="12653" y="11509"/>
                </a:lnTo>
                <a:lnTo>
                  <a:pt x="12799" y="11582"/>
                </a:lnTo>
                <a:lnTo>
                  <a:pt x="12945" y="11607"/>
                </a:lnTo>
                <a:lnTo>
                  <a:pt x="13115" y="11631"/>
                </a:lnTo>
                <a:lnTo>
                  <a:pt x="13286" y="11631"/>
                </a:lnTo>
                <a:lnTo>
                  <a:pt x="13456" y="11607"/>
                </a:lnTo>
                <a:lnTo>
                  <a:pt x="13651" y="11558"/>
                </a:lnTo>
                <a:lnTo>
                  <a:pt x="13797" y="11485"/>
                </a:lnTo>
                <a:lnTo>
                  <a:pt x="13967" y="11388"/>
                </a:lnTo>
                <a:lnTo>
                  <a:pt x="14040" y="11436"/>
                </a:lnTo>
                <a:lnTo>
                  <a:pt x="14137" y="11461"/>
                </a:lnTo>
                <a:lnTo>
                  <a:pt x="14259" y="11461"/>
                </a:lnTo>
                <a:lnTo>
                  <a:pt x="14405" y="11436"/>
                </a:lnTo>
                <a:lnTo>
                  <a:pt x="14478" y="11388"/>
                </a:lnTo>
                <a:lnTo>
                  <a:pt x="14527" y="11339"/>
                </a:lnTo>
                <a:lnTo>
                  <a:pt x="14551" y="11266"/>
                </a:lnTo>
                <a:lnTo>
                  <a:pt x="14551" y="11193"/>
                </a:lnTo>
                <a:lnTo>
                  <a:pt x="14527" y="11120"/>
                </a:lnTo>
                <a:lnTo>
                  <a:pt x="14478" y="11071"/>
                </a:lnTo>
                <a:lnTo>
                  <a:pt x="14429" y="11047"/>
                </a:lnTo>
                <a:lnTo>
                  <a:pt x="14356" y="11023"/>
                </a:lnTo>
                <a:lnTo>
                  <a:pt x="14283" y="11047"/>
                </a:lnTo>
                <a:lnTo>
                  <a:pt x="14210" y="11023"/>
                </a:lnTo>
                <a:lnTo>
                  <a:pt x="14137" y="10925"/>
                </a:lnTo>
                <a:lnTo>
                  <a:pt x="14040" y="10852"/>
                </a:lnTo>
                <a:lnTo>
                  <a:pt x="13943" y="10852"/>
                </a:lnTo>
                <a:lnTo>
                  <a:pt x="13894" y="10877"/>
                </a:lnTo>
                <a:lnTo>
                  <a:pt x="13845" y="10925"/>
                </a:lnTo>
                <a:lnTo>
                  <a:pt x="13772" y="10974"/>
                </a:lnTo>
                <a:lnTo>
                  <a:pt x="13651" y="11047"/>
                </a:lnTo>
                <a:lnTo>
                  <a:pt x="13505" y="11120"/>
                </a:lnTo>
                <a:lnTo>
                  <a:pt x="13334" y="11169"/>
                </a:lnTo>
                <a:lnTo>
                  <a:pt x="13188" y="11217"/>
                </a:lnTo>
                <a:lnTo>
                  <a:pt x="12994" y="11217"/>
                </a:lnTo>
                <a:lnTo>
                  <a:pt x="12969" y="11193"/>
                </a:lnTo>
                <a:lnTo>
                  <a:pt x="12945" y="11144"/>
                </a:lnTo>
                <a:lnTo>
                  <a:pt x="12921" y="11096"/>
                </a:lnTo>
                <a:lnTo>
                  <a:pt x="12945" y="10974"/>
                </a:lnTo>
                <a:lnTo>
                  <a:pt x="12945" y="10901"/>
                </a:lnTo>
                <a:lnTo>
                  <a:pt x="12896" y="10828"/>
                </a:lnTo>
                <a:lnTo>
                  <a:pt x="12848" y="10779"/>
                </a:lnTo>
                <a:lnTo>
                  <a:pt x="12775" y="10755"/>
                </a:lnTo>
                <a:lnTo>
                  <a:pt x="12677" y="10779"/>
                </a:lnTo>
                <a:lnTo>
                  <a:pt x="12629" y="10804"/>
                </a:lnTo>
                <a:lnTo>
                  <a:pt x="12556" y="10852"/>
                </a:lnTo>
                <a:lnTo>
                  <a:pt x="12531" y="10925"/>
                </a:lnTo>
                <a:lnTo>
                  <a:pt x="12507" y="11047"/>
                </a:lnTo>
                <a:lnTo>
                  <a:pt x="12458" y="11096"/>
                </a:lnTo>
                <a:lnTo>
                  <a:pt x="12410" y="11144"/>
                </a:lnTo>
                <a:lnTo>
                  <a:pt x="12288" y="11217"/>
                </a:lnTo>
                <a:lnTo>
                  <a:pt x="12142" y="11242"/>
                </a:lnTo>
                <a:lnTo>
                  <a:pt x="11972" y="11242"/>
                </a:lnTo>
                <a:lnTo>
                  <a:pt x="11850" y="11217"/>
                </a:lnTo>
                <a:lnTo>
                  <a:pt x="11728" y="11144"/>
                </a:lnTo>
                <a:lnTo>
                  <a:pt x="11704" y="11120"/>
                </a:lnTo>
                <a:lnTo>
                  <a:pt x="11680" y="11071"/>
                </a:lnTo>
                <a:lnTo>
                  <a:pt x="11680" y="10998"/>
                </a:lnTo>
                <a:lnTo>
                  <a:pt x="11704" y="10950"/>
                </a:lnTo>
                <a:lnTo>
                  <a:pt x="11728" y="10852"/>
                </a:lnTo>
                <a:lnTo>
                  <a:pt x="11728" y="10779"/>
                </a:lnTo>
                <a:lnTo>
                  <a:pt x="11680" y="10706"/>
                </a:lnTo>
                <a:lnTo>
                  <a:pt x="11631" y="10658"/>
                </a:lnTo>
                <a:lnTo>
                  <a:pt x="11558" y="10633"/>
                </a:lnTo>
                <a:close/>
                <a:moveTo>
                  <a:pt x="1266" y="11363"/>
                </a:moveTo>
                <a:lnTo>
                  <a:pt x="1266" y="11826"/>
                </a:lnTo>
                <a:lnTo>
                  <a:pt x="1095" y="11972"/>
                </a:lnTo>
                <a:lnTo>
                  <a:pt x="974" y="12118"/>
                </a:lnTo>
                <a:lnTo>
                  <a:pt x="876" y="12215"/>
                </a:lnTo>
                <a:lnTo>
                  <a:pt x="828" y="12337"/>
                </a:lnTo>
                <a:lnTo>
                  <a:pt x="803" y="11534"/>
                </a:lnTo>
                <a:lnTo>
                  <a:pt x="803" y="11485"/>
                </a:lnTo>
                <a:lnTo>
                  <a:pt x="925" y="11485"/>
                </a:lnTo>
                <a:lnTo>
                  <a:pt x="1047" y="11461"/>
                </a:lnTo>
                <a:lnTo>
                  <a:pt x="1144" y="11412"/>
                </a:lnTo>
                <a:lnTo>
                  <a:pt x="1266" y="11363"/>
                </a:lnTo>
                <a:close/>
                <a:moveTo>
                  <a:pt x="1266" y="12385"/>
                </a:moveTo>
                <a:lnTo>
                  <a:pt x="1266" y="12872"/>
                </a:lnTo>
                <a:lnTo>
                  <a:pt x="974" y="13140"/>
                </a:lnTo>
                <a:lnTo>
                  <a:pt x="828" y="13286"/>
                </a:lnTo>
                <a:lnTo>
                  <a:pt x="828" y="12653"/>
                </a:lnTo>
                <a:lnTo>
                  <a:pt x="1022" y="12556"/>
                </a:lnTo>
                <a:lnTo>
                  <a:pt x="1217" y="12410"/>
                </a:lnTo>
                <a:lnTo>
                  <a:pt x="1266" y="12385"/>
                </a:lnTo>
                <a:close/>
                <a:moveTo>
                  <a:pt x="4088" y="12775"/>
                </a:moveTo>
                <a:lnTo>
                  <a:pt x="4039" y="12799"/>
                </a:lnTo>
                <a:lnTo>
                  <a:pt x="4015" y="12823"/>
                </a:lnTo>
                <a:lnTo>
                  <a:pt x="3820" y="13164"/>
                </a:lnTo>
                <a:lnTo>
                  <a:pt x="3747" y="13359"/>
                </a:lnTo>
                <a:lnTo>
                  <a:pt x="3699" y="13553"/>
                </a:lnTo>
                <a:lnTo>
                  <a:pt x="3674" y="13748"/>
                </a:lnTo>
                <a:lnTo>
                  <a:pt x="3699" y="13821"/>
                </a:lnTo>
                <a:lnTo>
                  <a:pt x="3747" y="13894"/>
                </a:lnTo>
                <a:lnTo>
                  <a:pt x="3796" y="13967"/>
                </a:lnTo>
                <a:lnTo>
                  <a:pt x="3869" y="13991"/>
                </a:lnTo>
                <a:lnTo>
                  <a:pt x="3991" y="14040"/>
                </a:lnTo>
                <a:lnTo>
                  <a:pt x="4258" y="14040"/>
                </a:lnTo>
                <a:lnTo>
                  <a:pt x="4404" y="14016"/>
                </a:lnTo>
                <a:lnTo>
                  <a:pt x="4526" y="13967"/>
                </a:lnTo>
                <a:lnTo>
                  <a:pt x="4672" y="13918"/>
                </a:lnTo>
                <a:lnTo>
                  <a:pt x="4940" y="13748"/>
                </a:lnTo>
                <a:lnTo>
                  <a:pt x="5183" y="13578"/>
                </a:lnTo>
                <a:lnTo>
                  <a:pt x="5256" y="13675"/>
                </a:lnTo>
                <a:lnTo>
                  <a:pt x="5353" y="13748"/>
                </a:lnTo>
                <a:lnTo>
                  <a:pt x="5475" y="13821"/>
                </a:lnTo>
                <a:lnTo>
                  <a:pt x="5621" y="13870"/>
                </a:lnTo>
                <a:lnTo>
                  <a:pt x="5791" y="13918"/>
                </a:lnTo>
                <a:lnTo>
                  <a:pt x="6108" y="13918"/>
                </a:lnTo>
                <a:lnTo>
                  <a:pt x="6278" y="13894"/>
                </a:lnTo>
                <a:lnTo>
                  <a:pt x="6424" y="13821"/>
                </a:lnTo>
                <a:lnTo>
                  <a:pt x="6570" y="13772"/>
                </a:lnTo>
                <a:lnTo>
                  <a:pt x="6692" y="13675"/>
                </a:lnTo>
                <a:lnTo>
                  <a:pt x="6838" y="13578"/>
                </a:lnTo>
                <a:lnTo>
                  <a:pt x="6959" y="13675"/>
                </a:lnTo>
                <a:lnTo>
                  <a:pt x="7130" y="13724"/>
                </a:lnTo>
                <a:lnTo>
                  <a:pt x="7324" y="13748"/>
                </a:lnTo>
                <a:lnTo>
                  <a:pt x="7519" y="13748"/>
                </a:lnTo>
                <a:lnTo>
                  <a:pt x="8030" y="13724"/>
                </a:lnTo>
                <a:lnTo>
                  <a:pt x="8565" y="13748"/>
                </a:lnTo>
                <a:lnTo>
                  <a:pt x="8906" y="13772"/>
                </a:lnTo>
                <a:lnTo>
                  <a:pt x="9271" y="13748"/>
                </a:lnTo>
                <a:lnTo>
                  <a:pt x="9466" y="13724"/>
                </a:lnTo>
                <a:lnTo>
                  <a:pt x="9636" y="13675"/>
                </a:lnTo>
                <a:lnTo>
                  <a:pt x="9782" y="13578"/>
                </a:lnTo>
                <a:lnTo>
                  <a:pt x="9928" y="13480"/>
                </a:lnTo>
                <a:lnTo>
                  <a:pt x="9952" y="13432"/>
                </a:lnTo>
                <a:lnTo>
                  <a:pt x="9952" y="13383"/>
                </a:lnTo>
                <a:lnTo>
                  <a:pt x="9928" y="13334"/>
                </a:lnTo>
                <a:lnTo>
                  <a:pt x="9879" y="13310"/>
                </a:lnTo>
                <a:lnTo>
                  <a:pt x="9660" y="13261"/>
                </a:lnTo>
                <a:lnTo>
                  <a:pt x="9466" y="13286"/>
                </a:lnTo>
                <a:lnTo>
                  <a:pt x="9028" y="13334"/>
                </a:lnTo>
                <a:lnTo>
                  <a:pt x="8590" y="13334"/>
                </a:lnTo>
                <a:lnTo>
                  <a:pt x="8176" y="13286"/>
                </a:lnTo>
                <a:lnTo>
                  <a:pt x="7957" y="13286"/>
                </a:lnTo>
                <a:lnTo>
                  <a:pt x="7616" y="13310"/>
                </a:lnTo>
                <a:lnTo>
                  <a:pt x="7276" y="13310"/>
                </a:lnTo>
                <a:lnTo>
                  <a:pt x="7203" y="13286"/>
                </a:lnTo>
                <a:lnTo>
                  <a:pt x="7178" y="13261"/>
                </a:lnTo>
                <a:lnTo>
                  <a:pt x="7203" y="13164"/>
                </a:lnTo>
                <a:lnTo>
                  <a:pt x="7178" y="13091"/>
                </a:lnTo>
                <a:lnTo>
                  <a:pt x="7154" y="13042"/>
                </a:lnTo>
                <a:lnTo>
                  <a:pt x="7105" y="12969"/>
                </a:lnTo>
                <a:lnTo>
                  <a:pt x="7057" y="12945"/>
                </a:lnTo>
                <a:lnTo>
                  <a:pt x="6984" y="12921"/>
                </a:lnTo>
                <a:lnTo>
                  <a:pt x="6911" y="12945"/>
                </a:lnTo>
                <a:lnTo>
                  <a:pt x="6838" y="12994"/>
                </a:lnTo>
                <a:lnTo>
                  <a:pt x="6594" y="13237"/>
                </a:lnTo>
                <a:lnTo>
                  <a:pt x="6302" y="13432"/>
                </a:lnTo>
                <a:lnTo>
                  <a:pt x="6205" y="13480"/>
                </a:lnTo>
                <a:lnTo>
                  <a:pt x="6059" y="13505"/>
                </a:lnTo>
                <a:lnTo>
                  <a:pt x="5913" y="13505"/>
                </a:lnTo>
                <a:lnTo>
                  <a:pt x="5767" y="13480"/>
                </a:lnTo>
                <a:lnTo>
                  <a:pt x="5645" y="13432"/>
                </a:lnTo>
                <a:lnTo>
                  <a:pt x="5548" y="13359"/>
                </a:lnTo>
                <a:lnTo>
                  <a:pt x="5524" y="13286"/>
                </a:lnTo>
                <a:lnTo>
                  <a:pt x="5524" y="13237"/>
                </a:lnTo>
                <a:lnTo>
                  <a:pt x="5524" y="13164"/>
                </a:lnTo>
                <a:lnTo>
                  <a:pt x="5548" y="13067"/>
                </a:lnTo>
                <a:lnTo>
                  <a:pt x="5548" y="12994"/>
                </a:lnTo>
                <a:lnTo>
                  <a:pt x="5524" y="12921"/>
                </a:lnTo>
                <a:lnTo>
                  <a:pt x="5475" y="12872"/>
                </a:lnTo>
                <a:lnTo>
                  <a:pt x="5426" y="12823"/>
                </a:lnTo>
                <a:lnTo>
                  <a:pt x="5353" y="12799"/>
                </a:lnTo>
                <a:lnTo>
                  <a:pt x="5280" y="12799"/>
                </a:lnTo>
                <a:lnTo>
                  <a:pt x="5207" y="12848"/>
                </a:lnTo>
                <a:lnTo>
                  <a:pt x="5159" y="12896"/>
                </a:lnTo>
                <a:lnTo>
                  <a:pt x="5086" y="13018"/>
                </a:lnTo>
                <a:lnTo>
                  <a:pt x="5013" y="13091"/>
                </a:lnTo>
                <a:lnTo>
                  <a:pt x="4842" y="13261"/>
                </a:lnTo>
                <a:lnTo>
                  <a:pt x="4648" y="13407"/>
                </a:lnTo>
                <a:lnTo>
                  <a:pt x="4453" y="13505"/>
                </a:lnTo>
                <a:lnTo>
                  <a:pt x="4331" y="13578"/>
                </a:lnTo>
                <a:lnTo>
                  <a:pt x="4185" y="13602"/>
                </a:lnTo>
                <a:lnTo>
                  <a:pt x="4137" y="13602"/>
                </a:lnTo>
                <a:lnTo>
                  <a:pt x="4088" y="13578"/>
                </a:lnTo>
                <a:lnTo>
                  <a:pt x="4088" y="13505"/>
                </a:lnTo>
                <a:lnTo>
                  <a:pt x="4088" y="13407"/>
                </a:lnTo>
                <a:lnTo>
                  <a:pt x="4210" y="12945"/>
                </a:lnTo>
                <a:lnTo>
                  <a:pt x="4210" y="12896"/>
                </a:lnTo>
                <a:lnTo>
                  <a:pt x="4210" y="12848"/>
                </a:lnTo>
                <a:lnTo>
                  <a:pt x="4161" y="12799"/>
                </a:lnTo>
                <a:lnTo>
                  <a:pt x="4112" y="12775"/>
                </a:lnTo>
                <a:close/>
                <a:moveTo>
                  <a:pt x="1266" y="13407"/>
                </a:moveTo>
                <a:lnTo>
                  <a:pt x="1266" y="14113"/>
                </a:lnTo>
                <a:lnTo>
                  <a:pt x="1168" y="14186"/>
                </a:lnTo>
                <a:lnTo>
                  <a:pt x="1071" y="14235"/>
                </a:lnTo>
                <a:lnTo>
                  <a:pt x="925" y="14381"/>
                </a:lnTo>
                <a:lnTo>
                  <a:pt x="779" y="14527"/>
                </a:lnTo>
                <a:lnTo>
                  <a:pt x="803" y="13748"/>
                </a:lnTo>
                <a:lnTo>
                  <a:pt x="925" y="13675"/>
                </a:lnTo>
                <a:lnTo>
                  <a:pt x="1047" y="13578"/>
                </a:lnTo>
                <a:lnTo>
                  <a:pt x="1241" y="13407"/>
                </a:lnTo>
                <a:close/>
                <a:moveTo>
                  <a:pt x="1266" y="14624"/>
                </a:moveTo>
                <a:lnTo>
                  <a:pt x="1266" y="14940"/>
                </a:lnTo>
                <a:lnTo>
                  <a:pt x="1193" y="14989"/>
                </a:lnTo>
                <a:lnTo>
                  <a:pt x="949" y="15208"/>
                </a:lnTo>
                <a:lnTo>
                  <a:pt x="730" y="15451"/>
                </a:lnTo>
                <a:lnTo>
                  <a:pt x="755" y="15062"/>
                </a:lnTo>
                <a:lnTo>
                  <a:pt x="876" y="14989"/>
                </a:lnTo>
                <a:lnTo>
                  <a:pt x="974" y="14892"/>
                </a:lnTo>
                <a:lnTo>
                  <a:pt x="1168" y="14697"/>
                </a:lnTo>
                <a:lnTo>
                  <a:pt x="1266" y="14624"/>
                </a:lnTo>
                <a:close/>
                <a:moveTo>
                  <a:pt x="1241" y="15451"/>
                </a:moveTo>
                <a:lnTo>
                  <a:pt x="1241" y="15500"/>
                </a:lnTo>
                <a:lnTo>
                  <a:pt x="1217" y="15841"/>
                </a:lnTo>
                <a:lnTo>
                  <a:pt x="1071" y="15962"/>
                </a:lnTo>
                <a:lnTo>
                  <a:pt x="925" y="16108"/>
                </a:lnTo>
                <a:lnTo>
                  <a:pt x="682" y="16400"/>
                </a:lnTo>
                <a:lnTo>
                  <a:pt x="706" y="15695"/>
                </a:lnTo>
                <a:lnTo>
                  <a:pt x="755" y="15719"/>
                </a:lnTo>
                <a:lnTo>
                  <a:pt x="828" y="15743"/>
                </a:lnTo>
                <a:lnTo>
                  <a:pt x="876" y="15743"/>
                </a:lnTo>
                <a:lnTo>
                  <a:pt x="949" y="15695"/>
                </a:lnTo>
                <a:lnTo>
                  <a:pt x="1241" y="15451"/>
                </a:lnTo>
                <a:close/>
                <a:moveTo>
                  <a:pt x="1168" y="16327"/>
                </a:moveTo>
                <a:lnTo>
                  <a:pt x="1120" y="17009"/>
                </a:lnTo>
                <a:lnTo>
                  <a:pt x="998" y="17082"/>
                </a:lnTo>
                <a:lnTo>
                  <a:pt x="876" y="17179"/>
                </a:lnTo>
                <a:lnTo>
                  <a:pt x="682" y="17373"/>
                </a:lnTo>
                <a:lnTo>
                  <a:pt x="584" y="17495"/>
                </a:lnTo>
                <a:lnTo>
                  <a:pt x="657" y="16668"/>
                </a:lnTo>
                <a:lnTo>
                  <a:pt x="803" y="16619"/>
                </a:lnTo>
                <a:lnTo>
                  <a:pt x="949" y="16522"/>
                </a:lnTo>
                <a:lnTo>
                  <a:pt x="1168" y="16327"/>
                </a:lnTo>
                <a:close/>
                <a:moveTo>
                  <a:pt x="6813" y="463"/>
                </a:moveTo>
                <a:lnTo>
                  <a:pt x="8322" y="487"/>
                </a:lnTo>
                <a:lnTo>
                  <a:pt x="9830" y="560"/>
                </a:lnTo>
                <a:lnTo>
                  <a:pt x="12848" y="706"/>
                </a:lnTo>
                <a:lnTo>
                  <a:pt x="12775" y="901"/>
                </a:lnTo>
                <a:lnTo>
                  <a:pt x="12750" y="1071"/>
                </a:lnTo>
                <a:lnTo>
                  <a:pt x="12677" y="1484"/>
                </a:lnTo>
                <a:lnTo>
                  <a:pt x="12677" y="1874"/>
                </a:lnTo>
                <a:lnTo>
                  <a:pt x="12702" y="2312"/>
                </a:lnTo>
                <a:lnTo>
                  <a:pt x="12775" y="3115"/>
                </a:lnTo>
                <a:lnTo>
                  <a:pt x="12799" y="3528"/>
                </a:lnTo>
                <a:lnTo>
                  <a:pt x="12823" y="3893"/>
                </a:lnTo>
                <a:lnTo>
                  <a:pt x="12823" y="3966"/>
                </a:lnTo>
                <a:lnTo>
                  <a:pt x="12872" y="4039"/>
                </a:lnTo>
                <a:lnTo>
                  <a:pt x="12896" y="4064"/>
                </a:lnTo>
                <a:lnTo>
                  <a:pt x="12945" y="4112"/>
                </a:lnTo>
                <a:lnTo>
                  <a:pt x="12994" y="4161"/>
                </a:lnTo>
                <a:lnTo>
                  <a:pt x="13067" y="4210"/>
                </a:lnTo>
                <a:lnTo>
                  <a:pt x="13261" y="4258"/>
                </a:lnTo>
                <a:lnTo>
                  <a:pt x="13456" y="4307"/>
                </a:lnTo>
                <a:lnTo>
                  <a:pt x="13870" y="4331"/>
                </a:lnTo>
                <a:lnTo>
                  <a:pt x="14697" y="4356"/>
                </a:lnTo>
                <a:lnTo>
                  <a:pt x="15500" y="4356"/>
                </a:lnTo>
                <a:lnTo>
                  <a:pt x="15889" y="4331"/>
                </a:lnTo>
                <a:lnTo>
                  <a:pt x="16279" y="4283"/>
                </a:lnTo>
                <a:lnTo>
                  <a:pt x="16254" y="5061"/>
                </a:lnTo>
                <a:lnTo>
                  <a:pt x="16279" y="5864"/>
                </a:lnTo>
                <a:lnTo>
                  <a:pt x="16303" y="6643"/>
                </a:lnTo>
                <a:lnTo>
                  <a:pt x="16303" y="7422"/>
                </a:lnTo>
                <a:lnTo>
                  <a:pt x="16254" y="9319"/>
                </a:lnTo>
                <a:lnTo>
                  <a:pt x="16254" y="10268"/>
                </a:lnTo>
                <a:lnTo>
                  <a:pt x="16254" y="11242"/>
                </a:lnTo>
                <a:lnTo>
                  <a:pt x="16303" y="13140"/>
                </a:lnTo>
                <a:lnTo>
                  <a:pt x="16352" y="15062"/>
                </a:lnTo>
                <a:lnTo>
                  <a:pt x="16327" y="15962"/>
                </a:lnTo>
                <a:lnTo>
                  <a:pt x="16327" y="16887"/>
                </a:lnTo>
                <a:lnTo>
                  <a:pt x="16327" y="17738"/>
                </a:lnTo>
                <a:lnTo>
                  <a:pt x="16303" y="18152"/>
                </a:lnTo>
                <a:lnTo>
                  <a:pt x="16254" y="18590"/>
                </a:lnTo>
                <a:lnTo>
                  <a:pt x="15889" y="18614"/>
                </a:lnTo>
                <a:lnTo>
                  <a:pt x="15524" y="18639"/>
                </a:lnTo>
                <a:lnTo>
                  <a:pt x="11923" y="18639"/>
                </a:lnTo>
                <a:lnTo>
                  <a:pt x="9733" y="18614"/>
                </a:lnTo>
                <a:lnTo>
                  <a:pt x="7616" y="18566"/>
                </a:lnTo>
                <a:lnTo>
                  <a:pt x="5524" y="18517"/>
                </a:lnTo>
                <a:lnTo>
                  <a:pt x="4453" y="18517"/>
                </a:lnTo>
                <a:lnTo>
                  <a:pt x="3358" y="18566"/>
                </a:lnTo>
                <a:lnTo>
                  <a:pt x="2701" y="18566"/>
                </a:lnTo>
                <a:lnTo>
                  <a:pt x="2360" y="18590"/>
                </a:lnTo>
                <a:lnTo>
                  <a:pt x="2020" y="18639"/>
                </a:lnTo>
                <a:lnTo>
                  <a:pt x="1971" y="18590"/>
                </a:lnTo>
                <a:lnTo>
                  <a:pt x="1922" y="18517"/>
                </a:lnTo>
                <a:lnTo>
                  <a:pt x="1849" y="18493"/>
                </a:lnTo>
                <a:lnTo>
                  <a:pt x="1776" y="18493"/>
                </a:lnTo>
                <a:lnTo>
                  <a:pt x="1703" y="18298"/>
                </a:lnTo>
                <a:lnTo>
                  <a:pt x="1655" y="18103"/>
                </a:lnTo>
                <a:lnTo>
                  <a:pt x="1703" y="18030"/>
                </a:lnTo>
                <a:lnTo>
                  <a:pt x="1703" y="17957"/>
                </a:lnTo>
                <a:lnTo>
                  <a:pt x="1679" y="17884"/>
                </a:lnTo>
                <a:lnTo>
                  <a:pt x="1631" y="17811"/>
                </a:lnTo>
                <a:lnTo>
                  <a:pt x="1631" y="17398"/>
                </a:lnTo>
                <a:lnTo>
                  <a:pt x="1631" y="17009"/>
                </a:lnTo>
                <a:lnTo>
                  <a:pt x="1679" y="16133"/>
                </a:lnTo>
                <a:lnTo>
                  <a:pt x="1728" y="15281"/>
                </a:lnTo>
                <a:lnTo>
                  <a:pt x="1728" y="15086"/>
                </a:lnTo>
                <a:lnTo>
                  <a:pt x="1752" y="15038"/>
                </a:lnTo>
                <a:lnTo>
                  <a:pt x="1776" y="14965"/>
                </a:lnTo>
                <a:lnTo>
                  <a:pt x="1776" y="14916"/>
                </a:lnTo>
                <a:lnTo>
                  <a:pt x="1728" y="14843"/>
                </a:lnTo>
                <a:lnTo>
                  <a:pt x="1728" y="13018"/>
                </a:lnTo>
                <a:lnTo>
                  <a:pt x="1801" y="12945"/>
                </a:lnTo>
                <a:lnTo>
                  <a:pt x="1825" y="12848"/>
                </a:lnTo>
                <a:lnTo>
                  <a:pt x="1825" y="12775"/>
                </a:lnTo>
                <a:lnTo>
                  <a:pt x="1776" y="12726"/>
                </a:lnTo>
                <a:lnTo>
                  <a:pt x="1728" y="12677"/>
                </a:lnTo>
                <a:lnTo>
                  <a:pt x="1728" y="11071"/>
                </a:lnTo>
                <a:lnTo>
                  <a:pt x="1752" y="11023"/>
                </a:lnTo>
                <a:lnTo>
                  <a:pt x="1752" y="10974"/>
                </a:lnTo>
                <a:lnTo>
                  <a:pt x="1752" y="10925"/>
                </a:lnTo>
                <a:lnTo>
                  <a:pt x="1728" y="10852"/>
                </a:lnTo>
                <a:lnTo>
                  <a:pt x="1728" y="10049"/>
                </a:lnTo>
                <a:lnTo>
                  <a:pt x="1801" y="7373"/>
                </a:lnTo>
                <a:lnTo>
                  <a:pt x="1874" y="6059"/>
                </a:lnTo>
                <a:lnTo>
                  <a:pt x="1947" y="4721"/>
                </a:lnTo>
                <a:lnTo>
                  <a:pt x="1971" y="4137"/>
                </a:lnTo>
                <a:lnTo>
                  <a:pt x="1971" y="3553"/>
                </a:lnTo>
                <a:lnTo>
                  <a:pt x="1922" y="2969"/>
                </a:lnTo>
                <a:lnTo>
                  <a:pt x="1898" y="2360"/>
                </a:lnTo>
                <a:lnTo>
                  <a:pt x="1849" y="1825"/>
                </a:lnTo>
                <a:lnTo>
                  <a:pt x="1801" y="1290"/>
                </a:lnTo>
                <a:lnTo>
                  <a:pt x="1752" y="925"/>
                </a:lnTo>
                <a:lnTo>
                  <a:pt x="1703" y="755"/>
                </a:lnTo>
                <a:lnTo>
                  <a:pt x="1703" y="560"/>
                </a:lnTo>
                <a:lnTo>
                  <a:pt x="2141" y="609"/>
                </a:lnTo>
                <a:lnTo>
                  <a:pt x="2579" y="609"/>
                </a:lnTo>
                <a:lnTo>
                  <a:pt x="3455" y="584"/>
                </a:lnTo>
                <a:lnTo>
                  <a:pt x="5134" y="511"/>
                </a:lnTo>
                <a:lnTo>
                  <a:pt x="5962" y="487"/>
                </a:lnTo>
                <a:lnTo>
                  <a:pt x="6813" y="463"/>
                </a:lnTo>
                <a:close/>
                <a:moveTo>
                  <a:pt x="1120" y="17544"/>
                </a:moveTo>
                <a:lnTo>
                  <a:pt x="1144" y="17982"/>
                </a:lnTo>
                <a:lnTo>
                  <a:pt x="949" y="18176"/>
                </a:lnTo>
                <a:lnTo>
                  <a:pt x="779" y="18371"/>
                </a:lnTo>
                <a:lnTo>
                  <a:pt x="682" y="18517"/>
                </a:lnTo>
                <a:lnTo>
                  <a:pt x="584" y="18663"/>
                </a:lnTo>
                <a:lnTo>
                  <a:pt x="536" y="18858"/>
                </a:lnTo>
                <a:lnTo>
                  <a:pt x="513" y="19015"/>
                </a:lnTo>
                <a:lnTo>
                  <a:pt x="511" y="18979"/>
                </a:lnTo>
                <a:lnTo>
                  <a:pt x="511" y="18468"/>
                </a:lnTo>
                <a:lnTo>
                  <a:pt x="536" y="17982"/>
                </a:lnTo>
                <a:lnTo>
                  <a:pt x="657" y="17909"/>
                </a:lnTo>
                <a:lnTo>
                  <a:pt x="779" y="17836"/>
                </a:lnTo>
                <a:lnTo>
                  <a:pt x="974" y="17665"/>
                </a:lnTo>
                <a:lnTo>
                  <a:pt x="1120" y="17544"/>
                </a:lnTo>
                <a:close/>
                <a:moveTo>
                  <a:pt x="1266" y="18468"/>
                </a:moveTo>
                <a:lnTo>
                  <a:pt x="1314" y="18663"/>
                </a:lnTo>
                <a:lnTo>
                  <a:pt x="1412" y="18833"/>
                </a:lnTo>
                <a:lnTo>
                  <a:pt x="1144" y="19150"/>
                </a:lnTo>
                <a:lnTo>
                  <a:pt x="876" y="19539"/>
                </a:lnTo>
                <a:lnTo>
                  <a:pt x="633" y="19928"/>
                </a:lnTo>
                <a:lnTo>
                  <a:pt x="584" y="19685"/>
                </a:lnTo>
                <a:lnTo>
                  <a:pt x="536" y="19466"/>
                </a:lnTo>
                <a:lnTo>
                  <a:pt x="514" y="19031"/>
                </a:lnTo>
                <a:lnTo>
                  <a:pt x="514" y="19031"/>
                </a:lnTo>
                <a:lnTo>
                  <a:pt x="536" y="19052"/>
                </a:lnTo>
                <a:lnTo>
                  <a:pt x="584" y="19052"/>
                </a:lnTo>
                <a:lnTo>
                  <a:pt x="779" y="18955"/>
                </a:lnTo>
                <a:lnTo>
                  <a:pt x="949" y="18809"/>
                </a:lnTo>
                <a:lnTo>
                  <a:pt x="1266" y="18468"/>
                </a:lnTo>
                <a:close/>
                <a:moveTo>
                  <a:pt x="15427" y="19101"/>
                </a:moveTo>
                <a:lnTo>
                  <a:pt x="15427" y="19296"/>
                </a:lnTo>
                <a:lnTo>
                  <a:pt x="15427" y="19490"/>
                </a:lnTo>
                <a:lnTo>
                  <a:pt x="15451" y="19904"/>
                </a:lnTo>
                <a:lnTo>
                  <a:pt x="15086" y="19953"/>
                </a:lnTo>
                <a:lnTo>
                  <a:pt x="15086" y="19953"/>
                </a:lnTo>
                <a:lnTo>
                  <a:pt x="15159" y="19734"/>
                </a:lnTo>
                <a:lnTo>
                  <a:pt x="15257" y="19417"/>
                </a:lnTo>
                <a:lnTo>
                  <a:pt x="15281" y="19271"/>
                </a:lnTo>
                <a:lnTo>
                  <a:pt x="15281" y="19101"/>
                </a:lnTo>
                <a:close/>
                <a:moveTo>
                  <a:pt x="15038" y="19101"/>
                </a:moveTo>
                <a:lnTo>
                  <a:pt x="14989" y="19174"/>
                </a:lnTo>
                <a:lnTo>
                  <a:pt x="14940" y="19271"/>
                </a:lnTo>
                <a:lnTo>
                  <a:pt x="14843" y="19442"/>
                </a:lnTo>
                <a:lnTo>
                  <a:pt x="14721" y="19782"/>
                </a:lnTo>
                <a:lnTo>
                  <a:pt x="14600" y="20026"/>
                </a:lnTo>
                <a:lnTo>
                  <a:pt x="14356" y="20050"/>
                </a:lnTo>
                <a:lnTo>
                  <a:pt x="14429" y="19758"/>
                </a:lnTo>
                <a:lnTo>
                  <a:pt x="14502" y="19563"/>
                </a:lnTo>
                <a:lnTo>
                  <a:pt x="14551" y="19344"/>
                </a:lnTo>
                <a:lnTo>
                  <a:pt x="14575" y="19198"/>
                </a:lnTo>
                <a:lnTo>
                  <a:pt x="14551" y="19125"/>
                </a:lnTo>
                <a:lnTo>
                  <a:pt x="15038" y="19101"/>
                </a:lnTo>
                <a:close/>
                <a:moveTo>
                  <a:pt x="9782" y="19052"/>
                </a:moveTo>
                <a:lnTo>
                  <a:pt x="9660" y="19296"/>
                </a:lnTo>
                <a:lnTo>
                  <a:pt x="9563" y="19563"/>
                </a:lnTo>
                <a:lnTo>
                  <a:pt x="9490" y="19831"/>
                </a:lnTo>
                <a:lnTo>
                  <a:pt x="9441" y="20074"/>
                </a:lnTo>
                <a:lnTo>
                  <a:pt x="9028" y="20074"/>
                </a:lnTo>
                <a:lnTo>
                  <a:pt x="9101" y="19831"/>
                </a:lnTo>
                <a:lnTo>
                  <a:pt x="9174" y="19636"/>
                </a:lnTo>
                <a:lnTo>
                  <a:pt x="9320" y="19344"/>
                </a:lnTo>
                <a:lnTo>
                  <a:pt x="9368" y="19174"/>
                </a:lnTo>
                <a:lnTo>
                  <a:pt x="9393" y="19101"/>
                </a:lnTo>
                <a:lnTo>
                  <a:pt x="9368" y="19052"/>
                </a:lnTo>
                <a:close/>
                <a:moveTo>
                  <a:pt x="10779" y="19077"/>
                </a:moveTo>
                <a:lnTo>
                  <a:pt x="10585" y="19296"/>
                </a:lnTo>
                <a:lnTo>
                  <a:pt x="10439" y="19539"/>
                </a:lnTo>
                <a:lnTo>
                  <a:pt x="10366" y="19685"/>
                </a:lnTo>
                <a:lnTo>
                  <a:pt x="10317" y="19807"/>
                </a:lnTo>
                <a:lnTo>
                  <a:pt x="10268" y="19953"/>
                </a:lnTo>
                <a:lnTo>
                  <a:pt x="10244" y="20074"/>
                </a:lnTo>
                <a:lnTo>
                  <a:pt x="9879" y="20074"/>
                </a:lnTo>
                <a:lnTo>
                  <a:pt x="9903" y="19977"/>
                </a:lnTo>
                <a:lnTo>
                  <a:pt x="9976" y="19734"/>
                </a:lnTo>
                <a:lnTo>
                  <a:pt x="10049" y="19515"/>
                </a:lnTo>
                <a:lnTo>
                  <a:pt x="10122" y="19320"/>
                </a:lnTo>
                <a:lnTo>
                  <a:pt x="10195" y="19198"/>
                </a:lnTo>
                <a:lnTo>
                  <a:pt x="10220" y="19077"/>
                </a:lnTo>
                <a:close/>
                <a:moveTo>
                  <a:pt x="9076" y="19028"/>
                </a:moveTo>
                <a:lnTo>
                  <a:pt x="9003" y="19150"/>
                </a:lnTo>
                <a:lnTo>
                  <a:pt x="8906" y="19271"/>
                </a:lnTo>
                <a:lnTo>
                  <a:pt x="8809" y="19466"/>
                </a:lnTo>
                <a:lnTo>
                  <a:pt x="8711" y="19685"/>
                </a:lnTo>
                <a:lnTo>
                  <a:pt x="8638" y="19880"/>
                </a:lnTo>
                <a:lnTo>
                  <a:pt x="8590" y="19977"/>
                </a:lnTo>
                <a:lnTo>
                  <a:pt x="8565" y="20074"/>
                </a:lnTo>
                <a:lnTo>
                  <a:pt x="8054" y="20099"/>
                </a:lnTo>
                <a:lnTo>
                  <a:pt x="8079" y="19953"/>
                </a:lnTo>
                <a:lnTo>
                  <a:pt x="8176" y="19734"/>
                </a:lnTo>
                <a:lnTo>
                  <a:pt x="8273" y="19490"/>
                </a:lnTo>
                <a:lnTo>
                  <a:pt x="8395" y="19296"/>
                </a:lnTo>
                <a:lnTo>
                  <a:pt x="8468" y="19150"/>
                </a:lnTo>
                <a:lnTo>
                  <a:pt x="8517" y="19028"/>
                </a:lnTo>
                <a:close/>
                <a:moveTo>
                  <a:pt x="10901" y="19077"/>
                </a:moveTo>
                <a:lnTo>
                  <a:pt x="10998" y="19101"/>
                </a:lnTo>
                <a:lnTo>
                  <a:pt x="11631" y="19101"/>
                </a:lnTo>
                <a:lnTo>
                  <a:pt x="11509" y="19247"/>
                </a:lnTo>
                <a:lnTo>
                  <a:pt x="11412" y="19393"/>
                </a:lnTo>
                <a:lnTo>
                  <a:pt x="11266" y="19685"/>
                </a:lnTo>
                <a:lnTo>
                  <a:pt x="11193" y="19880"/>
                </a:lnTo>
                <a:lnTo>
                  <a:pt x="11144" y="20001"/>
                </a:lnTo>
                <a:lnTo>
                  <a:pt x="11144" y="20099"/>
                </a:lnTo>
                <a:lnTo>
                  <a:pt x="11047" y="20099"/>
                </a:lnTo>
                <a:lnTo>
                  <a:pt x="10609" y="20074"/>
                </a:lnTo>
                <a:lnTo>
                  <a:pt x="10658" y="19831"/>
                </a:lnTo>
                <a:lnTo>
                  <a:pt x="10731" y="19588"/>
                </a:lnTo>
                <a:lnTo>
                  <a:pt x="10901" y="19077"/>
                </a:lnTo>
                <a:close/>
                <a:moveTo>
                  <a:pt x="14356" y="19125"/>
                </a:moveTo>
                <a:lnTo>
                  <a:pt x="14308" y="19198"/>
                </a:lnTo>
                <a:lnTo>
                  <a:pt x="14186" y="19393"/>
                </a:lnTo>
                <a:lnTo>
                  <a:pt x="14089" y="19563"/>
                </a:lnTo>
                <a:lnTo>
                  <a:pt x="13991" y="19782"/>
                </a:lnTo>
                <a:lnTo>
                  <a:pt x="13918" y="20001"/>
                </a:lnTo>
                <a:lnTo>
                  <a:pt x="13870" y="20074"/>
                </a:lnTo>
                <a:lnTo>
                  <a:pt x="13334" y="20099"/>
                </a:lnTo>
                <a:lnTo>
                  <a:pt x="13432" y="19880"/>
                </a:lnTo>
                <a:lnTo>
                  <a:pt x="13529" y="19685"/>
                </a:lnTo>
                <a:lnTo>
                  <a:pt x="13651" y="19393"/>
                </a:lnTo>
                <a:lnTo>
                  <a:pt x="13675" y="19344"/>
                </a:lnTo>
                <a:lnTo>
                  <a:pt x="13675" y="19271"/>
                </a:lnTo>
                <a:lnTo>
                  <a:pt x="13675" y="19198"/>
                </a:lnTo>
                <a:lnTo>
                  <a:pt x="13675" y="19150"/>
                </a:lnTo>
                <a:lnTo>
                  <a:pt x="13675" y="19125"/>
                </a:lnTo>
                <a:close/>
                <a:moveTo>
                  <a:pt x="7665" y="18979"/>
                </a:moveTo>
                <a:lnTo>
                  <a:pt x="8176" y="19004"/>
                </a:lnTo>
                <a:lnTo>
                  <a:pt x="8079" y="19125"/>
                </a:lnTo>
                <a:lnTo>
                  <a:pt x="7981" y="19271"/>
                </a:lnTo>
                <a:lnTo>
                  <a:pt x="7860" y="19490"/>
                </a:lnTo>
                <a:lnTo>
                  <a:pt x="7738" y="19782"/>
                </a:lnTo>
                <a:lnTo>
                  <a:pt x="7689" y="19953"/>
                </a:lnTo>
                <a:lnTo>
                  <a:pt x="7689" y="20099"/>
                </a:lnTo>
                <a:lnTo>
                  <a:pt x="6984" y="20123"/>
                </a:lnTo>
                <a:lnTo>
                  <a:pt x="7057" y="19977"/>
                </a:lnTo>
                <a:lnTo>
                  <a:pt x="7130" y="19831"/>
                </a:lnTo>
                <a:lnTo>
                  <a:pt x="7324" y="19563"/>
                </a:lnTo>
                <a:lnTo>
                  <a:pt x="7519" y="19271"/>
                </a:lnTo>
                <a:lnTo>
                  <a:pt x="7592" y="19125"/>
                </a:lnTo>
                <a:lnTo>
                  <a:pt x="7665" y="18979"/>
                </a:lnTo>
                <a:close/>
                <a:moveTo>
                  <a:pt x="11972" y="19101"/>
                </a:moveTo>
                <a:lnTo>
                  <a:pt x="12556" y="19125"/>
                </a:lnTo>
                <a:lnTo>
                  <a:pt x="12483" y="19223"/>
                </a:lnTo>
                <a:lnTo>
                  <a:pt x="12410" y="19320"/>
                </a:lnTo>
                <a:lnTo>
                  <a:pt x="12312" y="19563"/>
                </a:lnTo>
                <a:lnTo>
                  <a:pt x="12239" y="19855"/>
                </a:lnTo>
                <a:lnTo>
                  <a:pt x="12166" y="20123"/>
                </a:lnTo>
                <a:lnTo>
                  <a:pt x="11558" y="20099"/>
                </a:lnTo>
                <a:lnTo>
                  <a:pt x="11582" y="19953"/>
                </a:lnTo>
                <a:lnTo>
                  <a:pt x="11655" y="19807"/>
                </a:lnTo>
                <a:lnTo>
                  <a:pt x="11801" y="19563"/>
                </a:lnTo>
                <a:lnTo>
                  <a:pt x="11899" y="19369"/>
                </a:lnTo>
                <a:lnTo>
                  <a:pt x="11947" y="19247"/>
                </a:lnTo>
                <a:lnTo>
                  <a:pt x="11972" y="19101"/>
                </a:lnTo>
                <a:close/>
                <a:moveTo>
                  <a:pt x="13602" y="19125"/>
                </a:moveTo>
                <a:lnTo>
                  <a:pt x="13505" y="19174"/>
                </a:lnTo>
                <a:lnTo>
                  <a:pt x="13383" y="19247"/>
                </a:lnTo>
                <a:lnTo>
                  <a:pt x="13261" y="19393"/>
                </a:lnTo>
                <a:lnTo>
                  <a:pt x="13164" y="19539"/>
                </a:lnTo>
                <a:lnTo>
                  <a:pt x="13018" y="19831"/>
                </a:lnTo>
                <a:lnTo>
                  <a:pt x="12896" y="20123"/>
                </a:lnTo>
                <a:lnTo>
                  <a:pt x="12580" y="20123"/>
                </a:lnTo>
                <a:lnTo>
                  <a:pt x="12653" y="19807"/>
                </a:lnTo>
                <a:lnTo>
                  <a:pt x="12750" y="19490"/>
                </a:lnTo>
                <a:lnTo>
                  <a:pt x="12848" y="19150"/>
                </a:lnTo>
                <a:lnTo>
                  <a:pt x="12848" y="19125"/>
                </a:lnTo>
                <a:close/>
                <a:moveTo>
                  <a:pt x="6813" y="18955"/>
                </a:moveTo>
                <a:lnTo>
                  <a:pt x="7300" y="18979"/>
                </a:lnTo>
                <a:lnTo>
                  <a:pt x="7178" y="19101"/>
                </a:lnTo>
                <a:lnTo>
                  <a:pt x="7081" y="19223"/>
                </a:lnTo>
                <a:lnTo>
                  <a:pt x="6862" y="19515"/>
                </a:lnTo>
                <a:lnTo>
                  <a:pt x="6716" y="19831"/>
                </a:lnTo>
                <a:lnTo>
                  <a:pt x="6594" y="20147"/>
                </a:lnTo>
                <a:lnTo>
                  <a:pt x="6278" y="20147"/>
                </a:lnTo>
                <a:lnTo>
                  <a:pt x="6351" y="20001"/>
                </a:lnTo>
                <a:lnTo>
                  <a:pt x="6375" y="19855"/>
                </a:lnTo>
                <a:lnTo>
                  <a:pt x="6424" y="19685"/>
                </a:lnTo>
                <a:lnTo>
                  <a:pt x="6473" y="19539"/>
                </a:lnTo>
                <a:lnTo>
                  <a:pt x="6643" y="19247"/>
                </a:lnTo>
                <a:lnTo>
                  <a:pt x="6813" y="18955"/>
                </a:lnTo>
                <a:close/>
                <a:moveTo>
                  <a:pt x="6375" y="18955"/>
                </a:moveTo>
                <a:lnTo>
                  <a:pt x="6229" y="19198"/>
                </a:lnTo>
                <a:lnTo>
                  <a:pt x="6132" y="19417"/>
                </a:lnTo>
                <a:lnTo>
                  <a:pt x="6035" y="19588"/>
                </a:lnTo>
                <a:lnTo>
                  <a:pt x="5962" y="19782"/>
                </a:lnTo>
                <a:lnTo>
                  <a:pt x="5913" y="19977"/>
                </a:lnTo>
                <a:lnTo>
                  <a:pt x="5913" y="20074"/>
                </a:lnTo>
                <a:lnTo>
                  <a:pt x="5937" y="20172"/>
                </a:lnTo>
                <a:lnTo>
                  <a:pt x="5086" y="20220"/>
                </a:lnTo>
                <a:lnTo>
                  <a:pt x="5207" y="19977"/>
                </a:lnTo>
                <a:lnTo>
                  <a:pt x="5305" y="19734"/>
                </a:lnTo>
                <a:lnTo>
                  <a:pt x="5572" y="19320"/>
                </a:lnTo>
                <a:lnTo>
                  <a:pt x="5670" y="19150"/>
                </a:lnTo>
                <a:lnTo>
                  <a:pt x="5718" y="19052"/>
                </a:lnTo>
                <a:lnTo>
                  <a:pt x="5743" y="19004"/>
                </a:lnTo>
                <a:lnTo>
                  <a:pt x="5694" y="19052"/>
                </a:lnTo>
                <a:lnTo>
                  <a:pt x="5694" y="19052"/>
                </a:lnTo>
                <a:lnTo>
                  <a:pt x="5718" y="19004"/>
                </a:lnTo>
                <a:lnTo>
                  <a:pt x="5718" y="18955"/>
                </a:lnTo>
                <a:close/>
                <a:moveTo>
                  <a:pt x="5451" y="18955"/>
                </a:moveTo>
                <a:lnTo>
                  <a:pt x="5305" y="19125"/>
                </a:lnTo>
                <a:lnTo>
                  <a:pt x="5183" y="19296"/>
                </a:lnTo>
                <a:lnTo>
                  <a:pt x="4940" y="19685"/>
                </a:lnTo>
                <a:lnTo>
                  <a:pt x="4794" y="19953"/>
                </a:lnTo>
                <a:lnTo>
                  <a:pt x="4745" y="20099"/>
                </a:lnTo>
                <a:lnTo>
                  <a:pt x="4721" y="20220"/>
                </a:lnTo>
                <a:lnTo>
                  <a:pt x="4210" y="20269"/>
                </a:lnTo>
                <a:lnTo>
                  <a:pt x="4210" y="20196"/>
                </a:lnTo>
                <a:lnTo>
                  <a:pt x="4307" y="19953"/>
                </a:lnTo>
                <a:lnTo>
                  <a:pt x="4429" y="19709"/>
                </a:lnTo>
                <a:lnTo>
                  <a:pt x="4623" y="19369"/>
                </a:lnTo>
                <a:lnTo>
                  <a:pt x="4672" y="19271"/>
                </a:lnTo>
                <a:lnTo>
                  <a:pt x="4696" y="19198"/>
                </a:lnTo>
                <a:lnTo>
                  <a:pt x="4696" y="19101"/>
                </a:lnTo>
                <a:lnTo>
                  <a:pt x="4672" y="19004"/>
                </a:lnTo>
                <a:lnTo>
                  <a:pt x="4550" y="19004"/>
                </a:lnTo>
                <a:lnTo>
                  <a:pt x="4453" y="19077"/>
                </a:lnTo>
                <a:lnTo>
                  <a:pt x="4356" y="19150"/>
                </a:lnTo>
                <a:lnTo>
                  <a:pt x="4258" y="19271"/>
                </a:lnTo>
                <a:lnTo>
                  <a:pt x="4112" y="19490"/>
                </a:lnTo>
                <a:lnTo>
                  <a:pt x="4015" y="19709"/>
                </a:lnTo>
                <a:lnTo>
                  <a:pt x="3869" y="19977"/>
                </a:lnTo>
                <a:lnTo>
                  <a:pt x="3820" y="20123"/>
                </a:lnTo>
                <a:lnTo>
                  <a:pt x="3772" y="20293"/>
                </a:lnTo>
                <a:lnTo>
                  <a:pt x="3358" y="20318"/>
                </a:lnTo>
                <a:lnTo>
                  <a:pt x="3382" y="20172"/>
                </a:lnTo>
                <a:lnTo>
                  <a:pt x="3455" y="19928"/>
                </a:lnTo>
                <a:lnTo>
                  <a:pt x="3553" y="19709"/>
                </a:lnTo>
                <a:lnTo>
                  <a:pt x="3747" y="19320"/>
                </a:lnTo>
                <a:lnTo>
                  <a:pt x="3942" y="18955"/>
                </a:lnTo>
                <a:close/>
                <a:moveTo>
                  <a:pt x="1825" y="19028"/>
                </a:moveTo>
                <a:lnTo>
                  <a:pt x="2166" y="19052"/>
                </a:lnTo>
                <a:lnTo>
                  <a:pt x="2482" y="19052"/>
                </a:lnTo>
                <a:lnTo>
                  <a:pt x="2214" y="19393"/>
                </a:lnTo>
                <a:lnTo>
                  <a:pt x="1971" y="19758"/>
                </a:lnTo>
                <a:lnTo>
                  <a:pt x="1752" y="20099"/>
                </a:lnTo>
                <a:lnTo>
                  <a:pt x="1679" y="20245"/>
                </a:lnTo>
                <a:lnTo>
                  <a:pt x="1631" y="20366"/>
                </a:lnTo>
                <a:lnTo>
                  <a:pt x="1558" y="20366"/>
                </a:lnTo>
                <a:lnTo>
                  <a:pt x="1217" y="20342"/>
                </a:lnTo>
                <a:lnTo>
                  <a:pt x="876" y="20318"/>
                </a:lnTo>
                <a:lnTo>
                  <a:pt x="1120" y="20001"/>
                </a:lnTo>
                <a:lnTo>
                  <a:pt x="1363" y="19685"/>
                </a:lnTo>
                <a:lnTo>
                  <a:pt x="1582" y="19344"/>
                </a:lnTo>
                <a:lnTo>
                  <a:pt x="1825" y="19028"/>
                </a:lnTo>
                <a:close/>
                <a:moveTo>
                  <a:pt x="3650" y="18955"/>
                </a:moveTo>
                <a:lnTo>
                  <a:pt x="3528" y="19077"/>
                </a:lnTo>
                <a:lnTo>
                  <a:pt x="3431" y="19223"/>
                </a:lnTo>
                <a:lnTo>
                  <a:pt x="3236" y="19539"/>
                </a:lnTo>
                <a:lnTo>
                  <a:pt x="3163" y="19709"/>
                </a:lnTo>
                <a:lnTo>
                  <a:pt x="3066" y="19904"/>
                </a:lnTo>
                <a:lnTo>
                  <a:pt x="2993" y="20123"/>
                </a:lnTo>
                <a:lnTo>
                  <a:pt x="2993" y="20220"/>
                </a:lnTo>
                <a:lnTo>
                  <a:pt x="2993" y="20342"/>
                </a:lnTo>
                <a:lnTo>
                  <a:pt x="2044" y="20391"/>
                </a:lnTo>
                <a:lnTo>
                  <a:pt x="2214" y="20123"/>
                </a:lnTo>
                <a:lnTo>
                  <a:pt x="2360" y="19928"/>
                </a:lnTo>
                <a:lnTo>
                  <a:pt x="2677" y="19442"/>
                </a:lnTo>
                <a:lnTo>
                  <a:pt x="2847" y="19198"/>
                </a:lnTo>
                <a:lnTo>
                  <a:pt x="2969" y="19101"/>
                </a:lnTo>
                <a:lnTo>
                  <a:pt x="3066" y="19004"/>
                </a:lnTo>
                <a:lnTo>
                  <a:pt x="3650" y="18955"/>
                </a:lnTo>
                <a:close/>
                <a:moveTo>
                  <a:pt x="6619" y="0"/>
                </a:moveTo>
                <a:lnTo>
                  <a:pt x="5791" y="25"/>
                </a:lnTo>
                <a:lnTo>
                  <a:pt x="4940" y="49"/>
                </a:lnTo>
                <a:lnTo>
                  <a:pt x="3261" y="146"/>
                </a:lnTo>
                <a:lnTo>
                  <a:pt x="2068" y="195"/>
                </a:lnTo>
                <a:lnTo>
                  <a:pt x="1874" y="195"/>
                </a:lnTo>
                <a:lnTo>
                  <a:pt x="1703" y="244"/>
                </a:lnTo>
                <a:lnTo>
                  <a:pt x="1631" y="219"/>
                </a:lnTo>
                <a:lnTo>
                  <a:pt x="1582" y="195"/>
                </a:lnTo>
                <a:lnTo>
                  <a:pt x="1509" y="219"/>
                </a:lnTo>
                <a:lnTo>
                  <a:pt x="1460" y="268"/>
                </a:lnTo>
                <a:lnTo>
                  <a:pt x="1387" y="390"/>
                </a:lnTo>
                <a:lnTo>
                  <a:pt x="1363" y="511"/>
                </a:lnTo>
                <a:lnTo>
                  <a:pt x="1339" y="755"/>
                </a:lnTo>
                <a:lnTo>
                  <a:pt x="1339" y="1047"/>
                </a:lnTo>
                <a:lnTo>
                  <a:pt x="1387" y="1314"/>
                </a:lnTo>
                <a:lnTo>
                  <a:pt x="1217" y="1290"/>
                </a:lnTo>
                <a:lnTo>
                  <a:pt x="1047" y="1290"/>
                </a:lnTo>
                <a:lnTo>
                  <a:pt x="706" y="1314"/>
                </a:lnTo>
                <a:lnTo>
                  <a:pt x="536" y="1314"/>
                </a:lnTo>
                <a:lnTo>
                  <a:pt x="341" y="1338"/>
                </a:lnTo>
                <a:lnTo>
                  <a:pt x="268" y="1363"/>
                </a:lnTo>
                <a:lnTo>
                  <a:pt x="195" y="1411"/>
                </a:lnTo>
                <a:lnTo>
                  <a:pt x="122" y="1460"/>
                </a:lnTo>
                <a:lnTo>
                  <a:pt x="122" y="1557"/>
                </a:lnTo>
                <a:lnTo>
                  <a:pt x="122" y="1630"/>
                </a:lnTo>
                <a:lnTo>
                  <a:pt x="73" y="1874"/>
                </a:lnTo>
                <a:lnTo>
                  <a:pt x="49" y="2117"/>
                </a:lnTo>
                <a:lnTo>
                  <a:pt x="49" y="2652"/>
                </a:lnTo>
                <a:lnTo>
                  <a:pt x="73" y="3674"/>
                </a:lnTo>
                <a:lnTo>
                  <a:pt x="49" y="4891"/>
                </a:lnTo>
                <a:lnTo>
                  <a:pt x="25" y="6083"/>
                </a:lnTo>
                <a:lnTo>
                  <a:pt x="25" y="6765"/>
                </a:lnTo>
                <a:lnTo>
                  <a:pt x="49" y="7446"/>
                </a:lnTo>
                <a:lnTo>
                  <a:pt x="122" y="8809"/>
                </a:lnTo>
                <a:lnTo>
                  <a:pt x="219" y="10171"/>
                </a:lnTo>
                <a:lnTo>
                  <a:pt x="292" y="11534"/>
                </a:lnTo>
                <a:lnTo>
                  <a:pt x="317" y="12166"/>
                </a:lnTo>
                <a:lnTo>
                  <a:pt x="317" y="12799"/>
                </a:lnTo>
                <a:lnTo>
                  <a:pt x="292" y="14064"/>
                </a:lnTo>
                <a:lnTo>
                  <a:pt x="219" y="15330"/>
                </a:lnTo>
                <a:lnTo>
                  <a:pt x="146" y="16595"/>
                </a:lnTo>
                <a:lnTo>
                  <a:pt x="73" y="17519"/>
                </a:lnTo>
                <a:lnTo>
                  <a:pt x="25" y="17982"/>
                </a:lnTo>
                <a:lnTo>
                  <a:pt x="0" y="18444"/>
                </a:lnTo>
                <a:lnTo>
                  <a:pt x="0" y="18931"/>
                </a:lnTo>
                <a:lnTo>
                  <a:pt x="25" y="19393"/>
                </a:lnTo>
                <a:lnTo>
                  <a:pt x="98" y="19831"/>
                </a:lnTo>
                <a:lnTo>
                  <a:pt x="146" y="20050"/>
                </a:lnTo>
                <a:lnTo>
                  <a:pt x="219" y="20269"/>
                </a:lnTo>
                <a:lnTo>
                  <a:pt x="268" y="20366"/>
                </a:lnTo>
                <a:lnTo>
                  <a:pt x="365" y="20415"/>
                </a:lnTo>
                <a:lnTo>
                  <a:pt x="463" y="20439"/>
                </a:lnTo>
                <a:lnTo>
                  <a:pt x="536" y="20415"/>
                </a:lnTo>
                <a:lnTo>
                  <a:pt x="560" y="20512"/>
                </a:lnTo>
                <a:lnTo>
                  <a:pt x="609" y="20610"/>
                </a:lnTo>
                <a:lnTo>
                  <a:pt x="706" y="20658"/>
                </a:lnTo>
                <a:lnTo>
                  <a:pt x="803" y="20731"/>
                </a:lnTo>
                <a:lnTo>
                  <a:pt x="1047" y="20804"/>
                </a:lnTo>
                <a:lnTo>
                  <a:pt x="1339" y="20853"/>
                </a:lnTo>
                <a:lnTo>
                  <a:pt x="1631" y="20877"/>
                </a:lnTo>
                <a:lnTo>
                  <a:pt x="1922" y="20877"/>
                </a:lnTo>
                <a:lnTo>
                  <a:pt x="2312" y="20853"/>
                </a:lnTo>
                <a:lnTo>
                  <a:pt x="3188" y="20829"/>
                </a:lnTo>
                <a:lnTo>
                  <a:pt x="4039" y="20780"/>
                </a:lnTo>
                <a:lnTo>
                  <a:pt x="5767" y="20683"/>
                </a:lnTo>
                <a:lnTo>
                  <a:pt x="7057" y="20634"/>
                </a:lnTo>
                <a:lnTo>
                  <a:pt x="8322" y="20585"/>
                </a:lnTo>
                <a:lnTo>
                  <a:pt x="9611" y="20585"/>
                </a:lnTo>
                <a:lnTo>
                  <a:pt x="10877" y="20610"/>
                </a:lnTo>
                <a:lnTo>
                  <a:pt x="12239" y="20634"/>
                </a:lnTo>
                <a:lnTo>
                  <a:pt x="12337" y="20658"/>
                </a:lnTo>
                <a:lnTo>
                  <a:pt x="12434" y="20658"/>
                </a:lnTo>
                <a:lnTo>
                  <a:pt x="12458" y="20634"/>
                </a:lnTo>
                <a:lnTo>
                  <a:pt x="13261" y="20634"/>
                </a:lnTo>
                <a:lnTo>
                  <a:pt x="14040" y="20585"/>
                </a:lnTo>
                <a:lnTo>
                  <a:pt x="14843" y="20512"/>
                </a:lnTo>
                <a:lnTo>
                  <a:pt x="15622" y="20391"/>
                </a:lnTo>
                <a:lnTo>
                  <a:pt x="15695" y="20366"/>
                </a:lnTo>
                <a:lnTo>
                  <a:pt x="15743" y="20342"/>
                </a:lnTo>
                <a:lnTo>
                  <a:pt x="15865" y="20318"/>
                </a:lnTo>
                <a:lnTo>
                  <a:pt x="15962" y="20269"/>
                </a:lnTo>
                <a:lnTo>
                  <a:pt x="16011" y="20172"/>
                </a:lnTo>
                <a:lnTo>
                  <a:pt x="16035" y="20123"/>
                </a:lnTo>
                <a:lnTo>
                  <a:pt x="16035" y="20050"/>
                </a:lnTo>
                <a:lnTo>
                  <a:pt x="16011" y="19807"/>
                </a:lnTo>
                <a:lnTo>
                  <a:pt x="15962" y="19563"/>
                </a:lnTo>
                <a:lnTo>
                  <a:pt x="15938" y="19320"/>
                </a:lnTo>
                <a:lnTo>
                  <a:pt x="15938" y="19077"/>
                </a:lnTo>
                <a:lnTo>
                  <a:pt x="16400" y="19028"/>
                </a:lnTo>
                <a:lnTo>
                  <a:pt x="16522" y="18979"/>
                </a:lnTo>
                <a:lnTo>
                  <a:pt x="16595" y="18906"/>
                </a:lnTo>
                <a:lnTo>
                  <a:pt x="16668" y="18833"/>
                </a:lnTo>
                <a:lnTo>
                  <a:pt x="16717" y="18760"/>
                </a:lnTo>
                <a:lnTo>
                  <a:pt x="16790" y="18347"/>
                </a:lnTo>
                <a:lnTo>
                  <a:pt x="16838" y="17933"/>
                </a:lnTo>
                <a:lnTo>
                  <a:pt x="16863" y="17519"/>
                </a:lnTo>
                <a:lnTo>
                  <a:pt x="16863" y="17106"/>
                </a:lnTo>
                <a:lnTo>
                  <a:pt x="16863" y="16254"/>
                </a:lnTo>
                <a:lnTo>
                  <a:pt x="16838" y="15427"/>
                </a:lnTo>
                <a:lnTo>
                  <a:pt x="16838" y="14429"/>
                </a:lnTo>
                <a:lnTo>
                  <a:pt x="16814" y="13432"/>
                </a:lnTo>
                <a:lnTo>
                  <a:pt x="16765" y="11412"/>
                </a:lnTo>
                <a:lnTo>
                  <a:pt x="16765" y="10414"/>
                </a:lnTo>
                <a:lnTo>
                  <a:pt x="16765" y="9417"/>
                </a:lnTo>
                <a:lnTo>
                  <a:pt x="16814" y="7422"/>
                </a:lnTo>
                <a:lnTo>
                  <a:pt x="16814" y="6473"/>
                </a:lnTo>
                <a:lnTo>
                  <a:pt x="16814" y="5499"/>
                </a:lnTo>
                <a:lnTo>
                  <a:pt x="16814" y="5013"/>
                </a:lnTo>
                <a:lnTo>
                  <a:pt x="16765" y="4550"/>
                </a:lnTo>
                <a:lnTo>
                  <a:pt x="16717" y="4064"/>
                </a:lnTo>
                <a:lnTo>
                  <a:pt x="16619" y="3601"/>
                </a:lnTo>
                <a:lnTo>
                  <a:pt x="16571" y="3553"/>
                </a:lnTo>
                <a:lnTo>
                  <a:pt x="16522" y="3504"/>
                </a:lnTo>
                <a:lnTo>
                  <a:pt x="16425" y="3334"/>
                </a:lnTo>
                <a:lnTo>
                  <a:pt x="16303" y="3188"/>
                </a:lnTo>
                <a:lnTo>
                  <a:pt x="16060" y="2896"/>
                </a:lnTo>
                <a:lnTo>
                  <a:pt x="15792" y="2604"/>
                </a:lnTo>
                <a:lnTo>
                  <a:pt x="15524" y="2336"/>
                </a:lnTo>
                <a:lnTo>
                  <a:pt x="14989" y="1801"/>
                </a:lnTo>
                <a:lnTo>
                  <a:pt x="14502" y="1338"/>
                </a:lnTo>
                <a:lnTo>
                  <a:pt x="14259" y="1119"/>
                </a:lnTo>
                <a:lnTo>
                  <a:pt x="13991" y="901"/>
                </a:lnTo>
                <a:lnTo>
                  <a:pt x="13699" y="633"/>
                </a:lnTo>
                <a:lnTo>
                  <a:pt x="13529" y="487"/>
                </a:lnTo>
                <a:lnTo>
                  <a:pt x="13359" y="390"/>
                </a:lnTo>
                <a:lnTo>
                  <a:pt x="13334" y="317"/>
                </a:lnTo>
                <a:lnTo>
                  <a:pt x="13286" y="292"/>
                </a:lnTo>
                <a:lnTo>
                  <a:pt x="13237" y="268"/>
                </a:lnTo>
                <a:lnTo>
                  <a:pt x="13164" y="244"/>
                </a:lnTo>
                <a:lnTo>
                  <a:pt x="9903" y="73"/>
                </a:lnTo>
                <a:lnTo>
                  <a:pt x="8249" y="25"/>
                </a:lnTo>
                <a:lnTo>
                  <a:pt x="6619" y="0"/>
                </a:lnTo>
                <a:close/>
              </a:path>
            </a:pathLst>
          </a:custGeom>
          <a:solidFill>
            <a:srgbClr val="EA3A6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4" name="Google Shape;214;p23"/>
          <p:cNvSpPr txBox="1"/>
          <p:nvPr/>
        </p:nvSpPr>
        <p:spPr>
          <a:xfrm>
            <a:off x="918375" y="3084788"/>
            <a:ext cx="3185700" cy="139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400"/>
              <a:buFont typeface="Arial"/>
              <a:buNone/>
            </a:pPr>
            <a:r>
              <a:rPr b="1" i="0" lang="it-IT" sz="1400" u="none" cap="none" strike="noStrike">
                <a:solidFill>
                  <a:srgbClr val="01ABCF"/>
                </a:solidFill>
                <a:latin typeface="Bree Serif"/>
                <a:ea typeface="Bree Serif"/>
                <a:cs typeface="Bree Serif"/>
                <a:sym typeface="Bree Serif"/>
              </a:rPr>
              <a:t>2</a:t>
            </a:r>
            <a:r>
              <a:rPr b="1" i="0" lang="it-IT" sz="1400" u="none" cap="none" strike="noStrike">
                <a:solidFill>
                  <a:srgbClr val="01ABCF"/>
                </a:solidFill>
                <a:latin typeface="Arial"/>
                <a:ea typeface="Arial"/>
                <a:cs typeface="Arial"/>
                <a:sym typeface="Arial"/>
              </a:rPr>
              <a:t>. POSSONO ESSERE DI ...</a:t>
            </a:r>
            <a:endParaRPr b="0" i="0" sz="1400" u="none" cap="none" strike="noStrike">
              <a:solidFill>
                <a:srgbClr val="01ABCF"/>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Scrittori autorevoli - pubblicati</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Insegnanti</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Studenti più esperti</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t/>
            </a:r>
            <a:endParaRPr b="0" i="0" sz="1400" u="none" cap="none" strike="noStrike">
              <a:solidFill>
                <a:srgbClr val="505670"/>
              </a:solidFill>
              <a:latin typeface="Varela Round"/>
              <a:ea typeface="Varela Round"/>
              <a:cs typeface="Varela Round"/>
              <a:sym typeface="Varela Round"/>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505670"/>
              </a:solidFill>
              <a:latin typeface="Varela Round"/>
              <a:ea typeface="Varela Round"/>
              <a:cs typeface="Varela Round"/>
              <a:sym typeface="Varela Round"/>
            </a:endParaRPr>
          </a:p>
        </p:txBody>
      </p:sp>
      <p:pic>
        <p:nvPicPr>
          <p:cNvPr id="215" name="Google Shape;215;p23"/>
          <p:cNvPicPr preferRelativeResize="0"/>
          <p:nvPr/>
        </p:nvPicPr>
        <p:blipFill rotWithShape="1">
          <a:blip r:embed="rId3">
            <a:alphaModFix/>
          </a:blip>
          <a:srcRect b="0" l="0" r="0" t="0"/>
          <a:stretch/>
        </p:blipFill>
        <p:spPr>
          <a:xfrm>
            <a:off x="8375876" y="4420200"/>
            <a:ext cx="520069" cy="648338"/>
          </a:xfrm>
          <a:prstGeom prst="rect">
            <a:avLst/>
          </a:prstGeom>
          <a:noFill/>
          <a:ln>
            <a:noFill/>
          </a:ln>
        </p:spPr>
      </p:pic>
      <p:sp>
        <p:nvSpPr>
          <p:cNvPr id="216" name="Google Shape;216;p23"/>
          <p:cNvSpPr txBox="1"/>
          <p:nvPr/>
        </p:nvSpPr>
        <p:spPr>
          <a:xfrm>
            <a:off x="4780875" y="3088763"/>
            <a:ext cx="3594900" cy="1393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600"/>
              </a:spcBef>
              <a:spcAft>
                <a:spcPts val="0"/>
              </a:spcAft>
              <a:buClr>
                <a:srgbClr val="000000"/>
              </a:buClr>
              <a:buSzPts val="1400"/>
              <a:buFont typeface="Arial"/>
              <a:buNone/>
            </a:pPr>
            <a:r>
              <a:rPr b="1" i="0" lang="it-IT" sz="1400" u="none" cap="none" strike="noStrike">
                <a:solidFill>
                  <a:srgbClr val="01ABCF"/>
                </a:solidFill>
                <a:latin typeface="Arial"/>
                <a:ea typeface="Arial"/>
                <a:cs typeface="Arial"/>
                <a:sym typeface="Arial"/>
              </a:rPr>
              <a:t>4. </a:t>
            </a:r>
            <a:r>
              <a:rPr b="1" i="0" lang="it-IT" sz="1400" u="sng" cap="none" strike="noStrike">
                <a:solidFill>
                  <a:srgbClr val="01ABCF"/>
                </a:solidFill>
                <a:latin typeface="Arial"/>
                <a:ea typeface="Arial"/>
                <a:cs typeface="Arial"/>
                <a:sym typeface="Arial"/>
              </a:rPr>
              <a:t>SI LEGGONO DA SCRITTORI</a:t>
            </a:r>
            <a:endParaRPr b="0" i="0" sz="1400" u="sng" cap="none" strike="noStrike">
              <a:solidFill>
                <a:srgbClr val="01ABCF"/>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Non solo per il piacere della lettura</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Per carpirne i segreti</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rPr b="0" i="0" lang="it-IT" sz="1400" u="none" cap="none" strike="noStrike">
                <a:solidFill>
                  <a:srgbClr val="505670"/>
                </a:solidFill>
                <a:latin typeface="Arial"/>
                <a:ea typeface="Arial"/>
                <a:cs typeface="Arial"/>
                <a:sym typeface="Arial"/>
              </a:rPr>
              <a:t>. Per ragionare sulle scelte dell’autore</a:t>
            </a:r>
            <a:endParaRPr b="0" i="0" sz="1400" u="none" cap="none" strike="noStrike">
              <a:solidFill>
                <a:srgbClr val="505670"/>
              </a:solidFill>
              <a:latin typeface="Arial"/>
              <a:ea typeface="Arial"/>
              <a:cs typeface="Arial"/>
              <a:sym typeface="Arial"/>
            </a:endParaRPr>
          </a:p>
          <a:p>
            <a:pPr indent="0" lvl="0" marL="0" marR="0" rtl="0" algn="l">
              <a:lnSpc>
                <a:spcPct val="100000"/>
              </a:lnSpc>
              <a:spcBef>
                <a:spcPts val="600"/>
              </a:spcBef>
              <a:spcAft>
                <a:spcPts val="0"/>
              </a:spcAft>
              <a:buClr>
                <a:schemeClr val="dk1"/>
              </a:buClr>
              <a:buSzPts val="1100"/>
              <a:buFont typeface="Arial"/>
              <a:buNone/>
            </a:pPr>
            <a:r>
              <a:t/>
            </a:r>
            <a:endParaRPr b="0" i="0" sz="1400" u="none" cap="none" strike="noStrike">
              <a:solidFill>
                <a:srgbClr val="505670"/>
              </a:solidFill>
              <a:latin typeface="Varela Round"/>
              <a:ea typeface="Varela Round"/>
              <a:cs typeface="Varela Round"/>
              <a:sym typeface="Varela Round"/>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rgbClr val="505670"/>
              </a:solidFill>
              <a:latin typeface="Varela Round"/>
              <a:ea typeface="Varela Round"/>
              <a:cs typeface="Varela Round"/>
              <a:sym typeface="Varela Round"/>
            </a:endParaRPr>
          </a:p>
        </p:txBody>
      </p:sp>
      <p:cxnSp>
        <p:nvCxnSpPr>
          <p:cNvPr id="217" name="Google Shape;217;p23"/>
          <p:cNvCxnSpPr>
            <a:endCxn id="216" idx="0"/>
          </p:cNvCxnSpPr>
          <p:nvPr/>
        </p:nvCxnSpPr>
        <p:spPr>
          <a:xfrm rot="5400000">
            <a:off x="6519075" y="2708513"/>
            <a:ext cx="439500" cy="321000"/>
          </a:xfrm>
          <a:prstGeom prst="curvedConnector3">
            <a:avLst>
              <a:gd fmla="val 50000" name="adj1"/>
            </a:avLst>
          </a:prstGeom>
          <a:noFill/>
          <a:ln cap="flat" cmpd="sng" w="38100">
            <a:solidFill>
              <a:srgbClr val="EA3A68"/>
            </a:solidFill>
            <a:prstDash val="dot"/>
            <a:round/>
            <a:headEnd len="sm" w="sm" type="none"/>
            <a:tailEnd len="sm" w="sm" type="none"/>
          </a:ln>
        </p:spPr>
      </p:cxnSp>
      <p:cxnSp>
        <p:nvCxnSpPr>
          <p:cNvPr id="218" name="Google Shape;218;p23"/>
          <p:cNvCxnSpPr>
            <a:stCxn id="211" idx="1"/>
          </p:cNvCxnSpPr>
          <p:nvPr/>
        </p:nvCxnSpPr>
        <p:spPr>
          <a:xfrm>
            <a:off x="1101075" y="2077144"/>
            <a:ext cx="425400" cy="1140900"/>
          </a:xfrm>
          <a:prstGeom prst="curvedConnector4">
            <a:avLst>
              <a:gd fmla="val -55977" name="adj1"/>
              <a:gd fmla="val 80536" name="adj2"/>
            </a:avLst>
          </a:prstGeom>
          <a:noFill/>
          <a:ln cap="flat" cmpd="sng" w="28575">
            <a:solidFill>
              <a:srgbClr val="EA3A68"/>
            </a:solidFill>
            <a:prstDash val="dot"/>
            <a:round/>
            <a:headEnd len="sm" w="sm" type="none"/>
            <a:tailEnd len="sm" w="sm" type="none"/>
          </a:ln>
        </p:spPr>
      </p:cxn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19"/>
          </a:srgbClr>
        </a:solidFill>
      </p:bgPr>
    </p:bg>
    <p:spTree>
      <p:nvGrpSpPr>
        <p:cNvPr id="222" name="Shape 222"/>
        <p:cNvGrpSpPr/>
        <p:nvPr/>
      </p:nvGrpSpPr>
      <p:grpSpPr>
        <a:xfrm>
          <a:off x="0" y="0"/>
          <a:ext cx="0" cy="0"/>
          <a:chOff x="0" y="0"/>
          <a:chExt cx="0" cy="0"/>
        </a:xfrm>
      </p:grpSpPr>
      <p:sp>
        <p:nvSpPr>
          <p:cNvPr id="223" name="Google Shape;223;p24"/>
          <p:cNvSpPr txBox="1"/>
          <p:nvPr>
            <p:ph type="title"/>
          </p:nvPr>
        </p:nvSpPr>
        <p:spPr>
          <a:xfrm>
            <a:off x="278779" y="169962"/>
            <a:ext cx="8520600" cy="5727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90000"/>
              </a:lnSpc>
              <a:spcBef>
                <a:spcPts val="0"/>
              </a:spcBef>
              <a:spcAft>
                <a:spcPts val="0"/>
              </a:spcAft>
              <a:buSzPct val="205128"/>
              <a:buNone/>
            </a:pPr>
            <a:r>
              <a:rPr lang="it-IT">
                <a:latin typeface="Arial"/>
                <a:ea typeface="Arial"/>
                <a:cs typeface="Arial"/>
                <a:sym typeface="Arial"/>
              </a:rPr>
              <a:t>SEMI NON COCOMERI</a:t>
            </a:r>
            <a:endParaRPr>
              <a:latin typeface="Arial"/>
              <a:ea typeface="Arial"/>
              <a:cs typeface="Arial"/>
              <a:sym typeface="Arial"/>
            </a:endParaRPr>
          </a:p>
        </p:txBody>
      </p:sp>
      <p:sp>
        <p:nvSpPr>
          <p:cNvPr id="224" name="Google Shape;224;p24"/>
          <p:cNvSpPr txBox="1"/>
          <p:nvPr/>
        </p:nvSpPr>
        <p:spPr>
          <a:xfrm>
            <a:off x="6395021" y="1453310"/>
            <a:ext cx="1764092" cy="94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2"/>
              </a:solidFill>
              <a:latin typeface="Bree Serif"/>
              <a:ea typeface="Bree Serif"/>
              <a:cs typeface="Bree Serif"/>
              <a:sym typeface="Bree Serif"/>
            </a:endParaRPr>
          </a:p>
        </p:txBody>
      </p:sp>
      <p:sp>
        <p:nvSpPr>
          <p:cNvPr id="225" name="Google Shape;225;p24"/>
          <p:cNvSpPr txBox="1"/>
          <p:nvPr/>
        </p:nvSpPr>
        <p:spPr>
          <a:xfrm>
            <a:off x="278779" y="632393"/>
            <a:ext cx="2761788" cy="44012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it-IT" sz="14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Quando ci prepariamo a scrivere un testo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autobiografico… </a:t>
            </a:r>
            <a:endParaRPr/>
          </a:p>
          <a:p>
            <a:pPr indent="0" lvl="0" marL="0" marR="0" rtl="0" algn="just">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Non scegliamo un periodo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generale della nostra vita.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(es.: i miei ricordi della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scuola primaria)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Iniziamo scegliendo un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argomento più specifico (es.: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la recita di 5a elementare)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E, all’interno di esso,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individuiamo un piccolo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episodio da raccontare nei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minimi dettagli (es.: il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momento prima di entrare in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scena, le paure, l’emozione, le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mani sudate, il non ricordare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le battute, i consigli degli </a:t>
            </a:r>
            <a:endParaRPr/>
          </a:p>
          <a:p>
            <a:pPr indent="0" lvl="0" marL="0" marR="0" rtl="0" algn="l">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amici e delle maestre</a:t>
            </a:r>
            <a:r>
              <a:rPr b="0" i="0" lang="it-IT" sz="1400" u="none" cap="none" strike="noStrike">
                <a:solidFill>
                  <a:srgbClr val="000000"/>
                </a:solidFill>
                <a:latin typeface="Arial"/>
                <a:ea typeface="Arial"/>
                <a:cs typeface="Arial"/>
                <a:sym typeface="Arial"/>
              </a:rPr>
              <a:t>…)</a:t>
            </a:r>
            <a:endParaRPr/>
          </a:p>
        </p:txBody>
      </p:sp>
      <p:pic>
        <p:nvPicPr>
          <p:cNvPr id="226" name="Google Shape;226;p24"/>
          <p:cNvPicPr preferRelativeResize="0"/>
          <p:nvPr/>
        </p:nvPicPr>
        <p:blipFill rotWithShape="1">
          <a:blip r:embed="rId3">
            <a:alphaModFix/>
          </a:blip>
          <a:srcRect b="0" l="0" r="0" t="0"/>
          <a:stretch/>
        </p:blipFill>
        <p:spPr>
          <a:xfrm>
            <a:off x="3729454" y="2687617"/>
            <a:ext cx="1619250" cy="1285875"/>
          </a:xfrm>
          <a:prstGeom prst="rect">
            <a:avLst/>
          </a:prstGeom>
          <a:noFill/>
          <a:ln>
            <a:noFill/>
          </a:ln>
        </p:spPr>
      </p:pic>
      <p:pic>
        <p:nvPicPr>
          <p:cNvPr id="227" name="Google Shape;227;p24"/>
          <p:cNvPicPr preferRelativeResize="0"/>
          <p:nvPr/>
        </p:nvPicPr>
        <p:blipFill rotWithShape="1">
          <a:blip r:embed="rId4">
            <a:alphaModFix/>
          </a:blip>
          <a:srcRect b="0" l="0" r="0" t="0"/>
          <a:stretch/>
        </p:blipFill>
        <p:spPr>
          <a:xfrm>
            <a:off x="3603522" y="1168344"/>
            <a:ext cx="1764091" cy="1369765"/>
          </a:xfrm>
          <a:prstGeom prst="rect">
            <a:avLst/>
          </a:prstGeom>
          <a:noFill/>
          <a:ln>
            <a:noFill/>
          </a:ln>
        </p:spPr>
      </p:pic>
      <p:pic>
        <p:nvPicPr>
          <p:cNvPr id="228" name="Google Shape;228;p24"/>
          <p:cNvPicPr preferRelativeResize="0"/>
          <p:nvPr/>
        </p:nvPicPr>
        <p:blipFill rotWithShape="1">
          <a:blip r:embed="rId5">
            <a:alphaModFix/>
          </a:blip>
          <a:srcRect b="0" l="0" r="0" t="0"/>
          <a:stretch/>
        </p:blipFill>
        <p:spPr>
          <a:xfrm rot="-5400000">
            <a:off x="4287072" y="3800980"/>
            <a:ext cx="774524" cy="1348740"/>
          </a:xfrm>
          <a:prstGeom prst="rect">
            <a:avLst/>
          </a:prstGeom>
          <a:noFill/>
          <a:ln>
            <a:noFill/>
          </a:ln>
        </p:spPr>
      </p:pic>
      <p:pic>
        <p:nvPicPr>
          <p:cNvPr id="229" name="Google Shape;229;p24"/>
          <p:cNvPicPr preferRelativeResize="0"/>
          <p:nvPr/>
        </p:nvPicPr>
        <p:blipFill rotWithShape="1">
          <a:blip r:embed="rId6">
            <a:alphaModFix/>
          </a:blip>
          <a:srcRect b="0" l="0" r="0" t="0"/>
          <a:stretch/>
        </p:blipFill>
        <p:spPr>
          <a:xfrm>
            <a:off x="5832066" y="1470687"/>
            <a:ext cx="1761897" cy="94496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19"/>
          </a:srgbClr>
        </a:solidFill>
      </p:bgPr>
    </p:bg>
    <p:spTree>
      <p:nvGrpSpPr>
        <p:cNvPr id="233" name="Shape 233"/>
        <p:cNvGrpSpPr/>
        <p:nvPr/>
      </p:nvGrpSpPr>
      <p:grpSpPr>
        <a:xfrm>
          <a:off x="0" y="0"/>
          <a:ext cx="0" cy="0"/>
          <a:chOff x="0" y="0"/>
          <a:chExt cx="0" cy="0"/>
        </a:xfrm>
      </p:grpSpPr>
      <p:sp>
        <p:nvSpPr>
          <p:cNvPr id="234" name="Google Shape;234;p25"/>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90000"/>
              </a:lnSpc>
              <a:spcBef>
                <a:spcPts val="0"/>
              </a:spcBef>
              <a:spcAft>
                <a:spcPts val="0"/>
              </a:spcAft>
              <a:buSzPct val="205128"/>
              <a:buNone/>
            </a:pPr>
            <a:r>
              <a:rPr lang="it-IT" sz="2600">
                <a:latin typeface="Arial"/>
                <a:ea typeface="Arial"/>
                <a:cs typeface="Arial"/>
                <a:sym typeface="Arial"/>
              </a:rPr>
              <a:t>NEL VIVO DEL TESTO AUTOBIOGRAFICO:</a:t>
            </a:r>
            <a:br>
              <a:rPr lang="it-IT" sz="2600">
                <a:latin typeface="Arial"/>
                <a:ea typeface="Arial"/>
                <a:cs typeface="Arial"/>
                <a:sym typeface="Arial"/>
              </a:rPr>
            </a:br>
            <a:r>
              <a:rPr lang="it-IT" sz="2600">
                <a:latin typeface="Arial"/>
                <a:ea typeface="Arial"/>
                <a:cs typeface="Arial"/>
                <a:sym typeface="Arial"/>
              </a:rPr>
              <a:t>INFANZIA</a:t>
            </a:r>
            <a:endParaRPr>
              <a:latin typeface="Arial"/>
              <a:ea typeface="Arial"/>
              <a:cs typeface="Arial"/>
              <a:sym typeface="Arial"/>
            </a:endParaRPr>
          </a:p>
        </p:txBody>
      </p:sp>
      <p:sp>
        <p:nvSpPr>
          <p:cNvPr id="235" name="Google Shape;235;p25"/>
          <p:cNvSpPr txBox="1"/>
          <p:nvPr/>
        </p:nvSpPr>
        <p:spPr>
          <a:xfrm>
            <a:off x="762900" y="1191025"/>
            <a:ext cx="7507800" cy="936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2"/>
                </a:solidFill>
                <a:latin typeface="Bree Serif"/>
                <a:ea typeface="Bree Serif"/>
                <a:cs typeface="Bree Serif"/>
                <a:sym typeface="Bree Serif"/>
              </a:rPr>
              <a:t>Scrivere un testo partendo dal seguente stimolo di scrittura.</a:t>
            </a:r>
            <a:endParaRPr b="1" i="0" sz="1800" u="none" cap="none" strike="noStrike">
              <a:solidFill>
                <a:schemeClr val="dk2"/>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2"/>
                </a:solidFill>
                <a:latin typeface="Bree Serif"/>
                <a:ea typeface="Bree Serif"/>
                <a:cs typeface="Bree Serif"/>
                <a:sym typeface="Bree Serif"/>
              </a:rPr>
              <a:t> Dopo le sessioni di scrittura chi vuole può condividere la lettura del suo brano con la comunità degli scrittori</a:t>
            </a:r>
            <a:endParaRPr b="1" i="0" sz="1800" u="none" cap="none" strike="noStrike">
              <a:solidFill>
                <a:schemeClr val="dk2"/>
              </a:solidFill>
              <a:latin typeface="Bree Serif"/>
              <a:ea typeface="Bree Serif"/>
              <a:cs typeface="Bree Serif"/>
              <a:sym typeface="Bree Serif"/>
            </a:endParaRPr>
          </a:p>
        </p:txBody>
      </p:sp>
      <p:sp>
        <p:nvSpPr>
          <p:cNvPr id="236" name="Google Shape;236;p25"/>
          <p:cNvSpPr txBox="1"/>
          <p:nvPr/>
        </p:nvSpPr>
        <p:spPr>
          <a:xfrm>
            <a:off x="399450" y="2926300"/>
            <a:ext cx="4605036" cy="710934"/>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1900"/>
              <a:buFont typeface="Arial"/>
              <a:buNone/>
            </a:pPr>
            <a:r>
              <a:rPr b="1" i="0" lang="it-IT" sz="1900" u="none" cap="none" strike="noStrike">
                <a:solidFill>
                  <a:schemeClr val="dk1"/>
                </a:solidFill>
                <a:latin typeface="Arial"/>
                <a:ea typeface="Arial"/>
                <a:cs typeface="Arial"/>
                <a:sym typeface="Arial"/>
              </a:rPr>
              <a:t>IL PRIMO RICORDO D’INFANZIA E LA CASA DOVE SONO NATO</a:t>
            </a:r>
            <a:endParaRPr b="0" i="0" sz="2200" u="none" cap="none" strike="noStrike">
              <a:solidFill>
                <a:srgbClr val="000000"/>
              </a:solidFill>
              <a:latin typeface="Arial"/>
              <a:ea typeface="Arial"/>
              <a:cs typeface="Arial"/>
              <a:sym typeface="Arial"/>
            </a:endParaRPr>
          </a:p>
        </p:txBody>
      </p:sp>
      <p:pic>
        <p:nvPicPr>
          <p:cNvPr id="237" name="Google Shape;237;p25"/>
          <p:cNvPicPr preferRelativeResize="0"/>
          <p:nvPr/>
        </p:nvPicPr>
        <p:blipFill rotWithShape="1">
          <a:blip r:embed="rId3">
            <a:alphaModFix/>
          </a:blip>
          <a:srcRect b="0" l="0" r="0" t="0"/>
          <a:stretch/>
        </p:blipFill>
        <p:spPr>
          <a:xfrm>
            <a:off x="5825225" y="2231100"/>
            <a:ext cx="2710750" cy="2710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E5F5"/>
        </a:solidFill>
      </p:bgPr>
    </p:bg>
    <p:spTree>
      <p:nvGrpSpPr>
        <p:cNvPr id="241" name="Shape 241"/>
        <p:cNvGrpSpPr/>
        <p:nvPr/>
      </p:nvGrpSpPr>
      <p:grpSpPr>
        <a:xfrm>
          <a:off x="0" y="0"/>
          <a:ext cx="0" cy="0"/>
          <a:chOff x="0" y="0"/>
          <a:chExt cx="0" cy="0"/>
        </a:xfrm>
      </p:grpSpPr>
      <p:sp>
        <p:nvSpPr>
          <p:cNvPr id="242" name="Google Shape;242;p26"/>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4800"/>
              <a:buNone/>
            </a:pPr>
            <a:r>
              <a:rPr lang="it-IT" sz="2600">
                <a:latin typeface="Arial"/>
                <a:ea typeface="Arial"/>
                <a:cs typeface="Arial"/>
                <a:sym typeface="Arial"/>
              </a:rPr>
              <a:t>INFANZIA SECONDA PARTE</a:t>
            </a:r>
            <a:endParaRPr>
              <a:latin typeface="Arial"/>
              <a:ea typeface="Arial"/>
              <a:cs typeface="Arial"/>
              <a:sym typeface="Arial"/>
            </a:endParaRPr>
          </a:p>
        </p:txBody>
      </p:sp>
      <p:sp>
        <p:nvSpPr>
          <p:cNvPr id="243" name="Google Shape;243;p26"/>
          <p:cNvSpPr txBox="1"/>
          <p:nvPr/>
        </p:nvSpPr>
        <p:spPr>
          <a:xfrm>
            <a:off x="97500" y="1383525"/>
            <a:ext cx="4474500" cy="738633"/>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000"/>
              <a:buFont typeface="Arial"/>
              <a:buNone/>
            </a:pPr>
            <a:r>
              <a:rPr b="0" i="0" lang="it-IT" sz="2000" u="none" cap="none" strike="noStrike">
                <a:solidFill>
                  <a:schemeClr val="dk1"/>
                </a:solidFill>
                <a:latin typeface="Arial"/>
                <a:ea typeface="Arial"/>
                <a:cs typeface="Arial"/>
                <a:sym typeface="Arial"/>
              </a:rPr>
              <a:t>Il mio giocattolo preferito era… chi me lo aveva donato, con chi giocavo?</a:t>
            </a:r>
            <a:endParaRPr b="0" i="0" sz="2000" u="none" cap="none" strike="noStrike">
              <a:solidFill>
                <a:schemeClr val="dk1"/>
              </a:solidFill>
              <a:latin typeface="Arial"/>
              <a:ea typeface="Arial"/>
              <a:cs typeface="Arial"/>
              <a:sym typeface="Arial"/>
            </a:endParaRPr>
          </a:p>
        </p:txBody>
      </p:sp>
      <p:pic>
        <p:nvPicPr>
          <p:cNvPr id="244" name="Google Shape;244;p26"/>
          <p:cNvPicPr preferRelativeResize="0"/>
          <p:nvPr/>
        </p:nvPicPr>
        <p:blipFill rotWithShape="1">
          <a:blip r:embed="rId3">
            <a:alphaModFix/>
          </a:blip>
          <a:srcRect b="0" l="0" r="0" t="0"/>
          <a:stretch/>
        </p:blipFill>
        <p:spPr>
          <a:xfrm>
            <a:off x="5138675" y="1383525"/>
            <a:ext cx="3375538" cy="1891575"/>
          </a:xfrm>
          <a:prstGeom prst="rect">
            <a:avLst/>
          </a:prstGeom>
          <a:noFill/>
          <a:ln>
            <a:noFill/>
          </a:ln>
        </p:spPr>
      </p:pic>
      <p:sp>
        <p:nvSpPr>
          <p:cNvPr id="245" name="Google Shape;245;p26"/>
          <p:cNvSpPr txBox="1"/>
          <p:nvPr/>
        </p:nvSpPr>
        <p:spPr>
          <a:xfrm>
            <a:off x="223024" y="2329312"/>
            <a:ext cx="4348976" cy="707886"/>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t-IT" sz="2000" u="none" cap="none" strike="noStrike">
                <a:solidFill>
                  <a:srgbClr val="000000"/>
                </a:solidFill>
                <a:latin typeface="Arial"/>
                <a:ea typeface="Arial"/>
                <a:cs typeface="Arial"/>
                <a:sym typeface="Arial"/>
              </a:rPr>
              <a:t>Ricordo quando ero malato, chi c’era con me, chi mi accudiva?</a:t>
            </a:r>
            <a:endParaRPr/>
          </a:p>
        </p:txBody>
      </p:sp>
      <p:sp>
        <p:nvSpPr>
          <p:cNvPr id="246" name="Google Shape;246;p26"/>
          <p:cNvSpPr txBox="1"/>
          <p:nvPr/>
        </p:nvSpPr>
        <p:spPr>
          <a:xfrm>
            <a:off x="160262" y="3133884"/>
            <a:ext cx="4474500" cy="10156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000"/>
              <a:buFont typeface="Arial"/>
              <a:buNone/>
            </a:pPr>
            <a:r>
              <a:rPr b="0" i="0" lang="it-IT" sz="2000" u="none" cap="none" strike="noStrike">
                <a:solidFill>
                  <a:schemeClr val="dk1"/>
                </a:solidFill>
                <a:latin typeface="Arial"/>
                <a:ea typeface="Arial"/>
                <a:cs typeface="Arial"/>
                <a:sym typeface="Arial"/>
              </a:rPr>
              <a:t>Il mio primo giorno di scuola: chi c’era? Ricordi la maestra? Mi mancava la mamma?</a:t>
            </a:r>
            <a:endParaRPr b="0" i="0" sz="20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E5F5"/>
        </a:solidFill>
      </p:bgPr>
    </p:bg>
    <p:spTree>
      <p:nvGrpSpPr>
        <p:cNvPr id="250" name="Shape 250"/>
        <p:cNvGrpSpPr/>
        <p:nvPr/>
      </p:nvGrpSpPr>
      <p:grpSpPr>
        <a:xfrm>
          <a:off x="0" y="0"/>
          <a:ext cx="0" cy="0"/>
          <a:chOff x="0" y="0"/>
          <a:chExt cx="0" cy="0"/>
        </a:xfrm>
      </p:grpSpPr>
      <p:sp>
        <p:nvSpPr>
          <p:cNvPr id="251" name="Google Shape;251;p27"/>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4800"/>
              <a:buNone/>
            </a:pPr>
            <a:r>
              <a:rPr lang="it-IT" sz="2600">
                <a:latin typeface="Arial"/>
                <a:ea typeface="Arial"/>
                <a:cs typeface="Arial"/>
                <a:sym typeface="Arial"/>
              </a:rPr>
              <a:t>INFANZIA TERZA PARTE</a:t>
            </a:r>
            <a:endParaRPr>
              <a:latin typeface="Arial"/>
              <a:ea typeface="Arial"/>
              <a:cs typeface="Arial"/>
              <a:sym typeface="Arial"/>
            </a:endParaRPr>
          </a:p>
        </p:txBody>
      </p:sp>
      <p:sp>
        <p:nvSpPr>
          <p:cNvPr id="252" name="Google Shape;252;p27"/>
          <p:cNvSpPr txBox="1"/>
          <p:nvPr/>
        </p:nvSpPr>
        <p:spPr>
          <a:xfrm>
            <a:off x="200722" y="1833117"/>
            <a:ext cx="4600346" cy="1181832"/>
          </a:xfrm>
          <a:prstGeom prst="rect">
            <a:avLst/>
          </a:prstGeom>
          <a:noFill/>
          <a:ln>
            <a:noFill/>
          </a:ln>
        </p:spPr>
        <p:txBody>
          <a:bodyPr anchorCtr="0" anchor="t" bIns="91425" lIns="91425" spcFirstLastPara="1" rIns="91425" wrap="square" tIns="91425">
            <a:spAutoFit/>
          </a:bodyPr>
          <a:lstStyle/>
          <a:p>
            <a:pPr indent="0" lvl="0" marL="0" marR="0" rtl="0" algn="ctr">
              <a:lnSpc>
                <a:spcPct val="90000"/>
              </a:lnSpc>
              <a:spcBef>
                <a:spcPts val="0"/>
              </a:spcBef>
              <a:spcAft>
                <a:spcPts val="0"/>
              </a:spcAft>
              <a:buClr>
                <a:srgbClr val="000000"/>
              </a:buClr>
              <a:buSzPts val="2400"/>
              <a:buFont typeface="Arial"/>
              <a:buNone/>
            </a:pPr>
            <a:r>
              <a:rPr b="0" i="0" lang="it-IT" sz="2400" u="none" cap="none" strike="noStrike">
                <a:solidFill>
                  <a:schemeClr val="dk1"/>
                </a:solidFill>
                <a:latin typeface="Arial"/>
                <a:ea typeface="Arial"/>
                <a:cs typeface="Arial"/>
                <a:sym typeface="Arial"/>
              </a:rPr>
              <a:t>LETTERA AL BAMBINO CHE SONO STATO….caro piccolo me ti scrivo</a:t>
            </a:r>
            <a:endParaRPr b="0" i="0" sz="2400" u="none" cap="none" strike="noStrike">
              <a:solidFill>
                <a:schemeClr val="dk1"/>
              </a:solidFill>
              <a:latin typeface="Arial"/>
              <a:ea typeface="Arial"/>
              <a:cs typeface="Arial"/>
              <a:sym typeface="Arial"/>
            </a:endParaRPr>
          </a:p>
        </p:txBody>
      </p:sp>
      <p:pic>
        <p:nvPicPr>
          <p:cNvPr id="253" name="Google Shape;253;p27"/>
          <p:cNvPicPr preferRelativeResize="0"/>
          <p:nvPr/>
        </p:nvPicPr>
        <p:blipFill rotWithShape="1">
          <a:blip r:embed="rId3">
            <a:alphaModFix/>
          </a:blip>
          <a:srcRect b="0" l="0" r="0" t="0"/>
          <a:stretch/>
        </p:blipFill>
        <p:spPr>
          <a:xfrm>
            <a:off x="5270550" y="1424125"/>
            <a:ext cx="3375538" cy="18915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4E5F5"/>
        </a:solidFill>
      </p:bgPr>
    </p:bg>
    <p:spTree>
      <p:nvGrpSpPr>
        <p:cNvPr id="257" name="Shape 257"/>
        <p:cNvGrpSpPr/>
        <p:nvPr/>
      </p:nvGrpSpPr>
      <p:grpSpPr>
        <a:xfrm>
          <a:off x="0" y="0"/>
          <a:ext cx="0" cy="0"/>
          <a:chOff x="0" y="0"/>
          <a:chExt cx="0" cy="0"/>
        </a:xfrm>
      </p:grpSpPr>
      <p:sp>
        <p:nvSpPr>
          <p:cNvPr id="258" name="Google Shape;258;p28"/>
          <p:cNvSpPr txBox="1"/>
          <p:nvPr>
            <p:ph type="title"/>
          </p:nvPr>
        </p:nvSpPr>
        <p:spPr>
          <a:xfrm>
            <a:off x="311700" y="445025"/>
            <a:ext cx="8520600" cy="572700"/>
          </a:xfrm>
          <a:prstGeom prst="rect">
            <a:avLst/>
          </a:prstGeom>
          <a:noFill/>
          <a:ln>
            <a:noFill/>
          </a:ln>
        </p:spPr>
        <p:txBody>
          <a:bodyPr anchorCtr="0" anchor="ctr" bIns="91425" lIns="91425" spcFirstLastPara="1" rIns="91425" wrap="square" tIns="91425">
            <a:normAutofit/>
          </a:bodyPr>
          <a:lstStyle/>
          <a:p>
            <a:pPr indent="0" lvl="0" marL="0" rtl="0" algn="ctr">
              <a:lnSpc>
                <a:spcPct val="90000"/>
              </a:lnSpc>
              <a:spcBef>
                <a:spcPts val="0"/>
              </a:spcBef>
              <a:spcAft>
                <a:spcPts val="0"/>
              </a:spcAft>
              <a:buSzPts val="4800"/>
              <a:buNone/>
            </a:pPr>
            <a:r>
              <a:rPr lang="it-IT" sz="2600">
                <a:latin typeface="Arial"/>
                <a:ea typeface="Arial"/>
                <a:cs typeface="Arial"/>
                <a:sym typeface="Arial"/>
              </a:rPr>
              <a:t>ADOLESCENZA</a:t>
            </a:r>
            <a:endParaRPr>
              <a:latin typeface="Arial"/>
              <a:ea typeface="Arial"/>
              <a:cs typeface="Arial"/>
              <a:sym typeface="Arial"/>
            </a:endParaRPr>
          </a:p>
        </p:txBody>
      </p:sp>
      <p:sp>
        <p:nvSpPr>
          <p:cNvPr id="259" name="Google Shape;259;p28"/>
          <p:cNvSpPr txBox="1"/>
          <p:nvPr/>
        </p:nvSpPr>
        <p:spPr>
          <a:xfrm>
            <a:off x="4094274" y="3427475"/>
            <a:ext cx="4618545" cy="1541930"/>
          </a:xfrm>
          <a:prstGeom prst="rect">
            <a:avLst/>
          </a:prstGeom>
          <a:noFill/>
          <a:ln>
            <a:noFill/>
          </a:ln>
        </p:spPr>
        <p:txBody>
          <a:bodyPr anchorCtr="0" anchor="t" bIns="91425" lIns="91425" spcFirstLastPara="1" rIns="91425" wrap="square" tIns="91425">
            <a:spAutoFit/>
          </a:bodyPr>
          <a:lstStyle/>
          <a:p>
            <a:pPr indent="0" lvl="0" marL="0" marR="0" rtl="0" algn="l">
              <a:lnSpc>
                <a:spcPct val="90000"/>
              </a:lnSpc>
              <a:spcBef>
                <a:spcPts val="0"/>
              </a:spcBef>
              <a:spcAft>
                <a:spcPts val="0"/>
              </a:spcAft>
              <a:buClr>
                <a:schemeClr val="dk1"/>
              </a:buClr>
              <a:buSzPts val="1100"/>
              <a:buFont typeface="Arial"/>
              <a:buNone/>
            </a:pPr>
            <a:r>
              <a:rPr b="0" i="0" lang="it-IT" sz="2400" u="none" cap="none" strike="noStrike">
                <a:solidFill>
                  <a:schemeClr val="dk1"/>
                </a:solidFill>
                <a:latin typeface="Arial"/>
                <a:ea typeface="Arial"/>
                <a:cs typeface="Arial"/>
                <a:sym typeface="Arial"/>
              </a:rPr>
              <a:t>LETTERA A UNA PERSONA IMPORTANTE PER LA MIA CRESCITA (il mio mentore)</a:t>
            </a:r>
            <a:endParaRPr b="0" i="0" sz="2400" u="none" cap="none" strike="noStrike">
              <a:solidFill>
                <a:schemeClr val="dk1"/>
              </a:solidFill>
              <a:latin typeface="Arial"/>
              <a:ea typeface="Arial"/>
              <a:cs typeface="Arial"/>
              <a:sym typeface="Arial"/>
            </a:endParaRPr>
          </a:p>
          <a:p>
            <a:pPr indent="0" lvl="0" marL="0" marR="0" rtl="0" algn="ctr">
              <a:lnSpc>
                <a:spcPct val="90000"/>
              </a:lnSpc>
              <a:spcBef>
                <a:spcPts val="0"/>
              </a:spcBef>
              <a:spcAft>
                <a:spcPts val="0"/>
              </a:spcAft>
              <a:buClr>
                <a:srgbClr val="000000"/>
              </a:buClr>
              <a:buSzPts val="2600"/>
              <a:buFont typeface="Arial"/>
              <a:buNone/>
            </a:pPr>
            <a:r>
              <a:t/>
            </a:r>
            <a:endParaRPr b="0" i="0" sz="2600" u="none" cap="none" strike="noStrike">
              <a:solidFill>
                <a:schemeClr val="dk1"/>
              </a:solidFill>
              <a:latin typeface="Bree Serif"/>
              <a:ea typeface="Bree Serif"/>
              <a:cs typeface="Bree Serif"/>
              <a:sym typeface="Bree Serif"/>
            </a:endParaRPr>
          </a:p>
        </p:txBody>
      </p:sp>
      <p:pic>
        <p:nvPicPr>
          <p:cNvPr id="260" name="Google Shape;260;p28"/>
          <p:cNvPicPr preferRelativeResize="0"/>
          <p:nvPr/>
        </p:nvPicPr>
        <p:blipFill rotWithShape="1">
          <a:blip r:embed="rId3">
            <a:alphaModFix/>
          </a:blip>
          <a:srcRect b="0" l="0" r="0" t="0"/>
          <a:stretch/>
        </p:blipFill>
        <p:spPr>
          <a:xfrm>
            <a:off x="152400" y="1170125"/>
            <a:ext cx="3789474" cy="37894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5" name="Shape 65"/>
        <p:cNvGrpSpPr/>
        <p:nvPr/>
      </p:nvGrpSpPr>
      <p:grpSpPr>
        <a:xfrm>
          <a:off x="0" y="0"/>
          <a:ext cx="0" cy="0"/>
          <a:chOff x="0" y="0"/>
          <a:chExt cx="0" cy="0"/>
        </a:xfrm>
      </p:grpSpPr>
      <p:sp>
        <p:nvSpPr>
          <p:cNvPr id="66" name="Google Shape;66;p3"/>
          <p:cNvSpPr txBox="1"/>
          <p:nvPr/>
        </p:nvSpPr>
        <p:spPr>
          <a:xfrm>
            <a:off x="921834" y="602167"/>
            <a:ext cx="7040100" cy="1693200"/>
          </a:xfrm>
          <a:prstGeom prst="rect">
            <a:avLst/>
          </a:prstGeom>
          <a:solidFill>
            <a:srgbClr val="D8E6F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it-IT" sz="2600" u="none" cap="none" strike="noStrike">
                <a:solidFill>
                  <a:srgbClr val="000000"/>
                </a:solidFill>
                <a:latin typeface="Bree Serif"/>
                <a:ea typeface="Bree Serif"/>
                <a:cs typeface="Bree Serif"/>
                <a:sym typeface="Bree Serif"/>
              </a:rPr>
              <a:t>Il Writing and Reading Workshop si articola in due componenti principali: il laboratorio di lettura (Reading Workshop) e il laboratorio di scrittura (Writing Workshop).</a:t>
            </a:r>
            <a:endParaRPr sz="1600">
              <a:latin typeface="Bree Serif"/>
              <a:ea typeface="Bree Serif"/>
              <a:cs typeface="Bree Serif"/>
              <a:sym typeface="Bree Serif"/>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4" name="Shape 264"/>
        <p:cNvGrpSpPr/>
        <p:nvPr/>
      </p:nvGrpSpPr>
      <p:grpSpPr>
        <a:xfrm>
          <a:off x="0" y="0"/>
          <a:ext cx="0" cy="0"/>
          <a:chOff x="0" y="0"/>
          <a:chExt cx="0" cy="0"/>
        </a:xfrm>
      </p:grpSpPr>
      <p:sp>
        <p:nvSpPr>
          <p:cNvPr id="265" name="Google Shape;265;p2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it-IT">
                <a:solidFill>
                  <a:schemeClr val="lt1"/>
                </a:solidFill>
                <a:latin typeface="Arial"/>
                <a:ea typeface="Arial"/>
                <a:cs typeface="Arial"/>
                <a:sym typeface="Arial"/>
              </a:rPr>
              <a:t>LA SCRITTURA CREATIVA</a:t>
            </a:r>
            <a:endParaRPr>
              <a:solidFill>
                <a:schemeClr val="lt1"/>
              </a:solidFill>
              <a:latin typeface="Arial"/>
              <a:ea typeface="Arial"/>
              <a:cs typeface="Arial"/>
              <a:sym typeface="Arial"/>
            </a:endParaRPr>
          </a:p>
        </p:txBody>
      </p:sp>
      <p:sp>
        <p:nvSpPr>
          <p:cNvPr id="266" name="Google Shape;266;p29"/>
          <p:cNvSpPr txBox="1"/>
          <p:nvPr>
            <p:ph idx="1" type="body"/>
          </p:nvPr>
        </p:nvSpPr>
        <p:spPr>
          <a:xfrm>
            <a:off x="564081" y="3207745"/>
            <a:ext cx="8015837" cy="1935755"/>
          </a:xfrm>
          <a:prstGeom prst="rect">
            <a:avLst/>
          </a:prstGeom>
          <a:solidFill>
            <a:schemeClr val="lt1"/>
          </a:solidFill>
          <a:ln>
            <a:noFill/>
          </a:ln>
        </p:spPr>
        <p:txBody>
          <a:bodyPr anchorCtr="0" anchor="t" bIns="91425" lIns="91425" spcFirstLastPara="1" rIns="91425" wrap="square" tIns="91425">
            <a:normAutofit fontScale="77500" lnSpcReduction="20000"/>
          </a:bodyPr>
          <a:lstStyle/>
          <a:p>
            <a:pPr indent="0" lvl="0" marL="0" rtl="0" algn="just">
              <a:lnSpc>
                <a:spcPct val="115000"/>
              </a:lnSpc>
              <a:spcBef>
                <a:spcPts val="0"/>
              </a:spcBef>
              <a:spcAft>
                <a:spcPts val="0"/>
              </a:spcAft>
              <a:buSzPct val="129031"/>
              <a:buNone/>
            </a:pPr>
            <a:r>
              <a:rPr lang="it-IT">
                <a:latin typeface="Arial"/>
                <a:ea typeface="Arial"/>
                <a:cs typeface="Arial"/>
                <a:sym typeface="Arial"/>
              </a:rPr>
              <a:t>La scrittura creativa è l’arte di scrivere racconti o romanzi di fantasia. Ogni scrittore, quando decide di scrivere un racconto, potrà scrivere in quel momento solo quel racconto e nessun altro, è quindi chiaro che non si deve mai scrivere qualcosa che non ci riguarda, che non si può scrivere ciò che non ci tocca le viscere. </a:t>
            </a:r>
            <a:r>
              <a:rPr b="1" lang="it-IT">
                <a:latin typeface="Arial"/>
                <a:ea typeface="Arial"/>
                <a:cs typeface="Arial"/>
                <a:sym typeface="Arial"/>
              </a:rPr>
              <a:t>Chi scrive esprime i propri desideri o i propri disagi e, tramite il personaggio li vive, vi ci si confronta, fa delle prove, tentando di tirare fuori delle soluzioni che, una volta apprese, lo potrebbero far vivere con maggior consapevolezza nella realtà di ogni giorno. </a:t>
            </a:r>
            <a:endParaRPr/>
          </a:p>
          <a:p>
            <a:pPr indent="0" lvl="0" marL="0" rtl="0" algn="just">
              <a:lnSpc>
                <a:spcPct val="115000"/>
              </a:lnSpc>
              <a:spcBef>
                <a:spcPts val="0"/>
              </a:spcBef>
              <a:spcAft>
                <a:spcPts val="0"/>
              </a:spcAft>
              <a:buSzPct val="129032"/>
              <a:buNone/>
            </a:pPr>
            <a:r>
              <a:rPr b="1" lang="it-IT" sz="2100">
                <a:latin typeface="Arial"/>
                <a:ea typeface="Arial"/>
                <a:cs typeface="Arial"/>
                <a:sym typeface="Arial"/>
              </a:rPr>
              <a:t>Ogni scrittore, qualsiasi sia il suo genere narrativo, non fa altro che parlare di sé </a:t>
            </a:r>
            <a:endParaRPr b="1" sz="210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0" name="Shape 270"/>
        <p:cNvGrpSpPr/>
        <p:nvPr/>
      </p:nvGrpSpPr>
      <p:grpSpPr>
        <a:xfrm>
          <a:off x="0" y="0"/>
          <a:ext cx="0" cy="0"/>
          <a:chOff x="0" y="0"/>
          <a:chExt cx="0" cy="0"/>
        </a:xfrm>
      </p:grpSpPr>
      <p:sp>
        <p:nvSpPr>
          <p:cNvPr id="271" name="Google Shape;271;p30"/>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it-IT">
                <a:solidFill>
                  <a:schemeClr val="lt1"/>
                </a:solidFill>
                <a:latin typeface="Arial"/>
                <a:ea typeface="Arial"/>
                <a:cs typeface="Arial"/>
                <a:sym typeface="Arial"/>
              </a:rPr>
              <a:t>IL PERSONAGGIO</a:t>
            </a:r>
            <a:endParaRPr>
              <a:solidFill>
                <a:schemeClr val="lt1"/>
              </a:solidFill>
              <a:latin typeface="Arial"/>
              <a:ea typeface="Arial"/>
              <a:cs typeface="Arial"/>
              <a:sym typeface="Arial"/>
            </a:endParaRPr>
          </a:p>
        </p:txBody>
      </p:sp>
      <p:sp>
        <p:nvSpPr>
          <p:cNvPr id="272" name="Google Shape;272;p30"/>
          <p:cNvSpPr txBox="1"/>
          <p:nvPr>
            <p:ph idx="1" type="body"/>
          </p:nvPr>
        </p:nvSpPr>
        <p:spPr>
          <a:xfrm>
            <a:off x="2421128" y="3261900"/>
            <a:ext cx="3986100" cy="1881600"/>
          </a:xfrm>
          <a:prstGeom prst="rect">
            <a:avLst/>
          </a:prstGeom>
          <a:solidFill>
            <a:schemeClr val="accent1"/>
          </a:solidFill>
          <a:ln>
            <a:noFill/>
          </a:ln>
        </p:spPr>
        <p:txBody>
          <a:bodyPr anchorCtr="0" anchor="t"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lang="it-IT">
                <a:solidFill>
                  <a:schemeClr val="lt1"/>
                </a:solidFill>
                <a:latin typeface="Arial"/>
                <a:ea typeface="Arial"/>
                <a:cs typeface="Arial"/>
                <a:sym typeface="Arial"/>
              </a:rPr>
              <a:t>Un buon personaggio si costruisce chiedendosi da dove viene, che tipo di vissuto ha alle spalle, dove è diretto, in modo da poterne immaginare i modi di fare, gli atteggiamenti </a:t>
            </a:r>
            <a:endParaRPr>
              <a:solidFill>
                <a:schemeClr val="lt1"/>
              </a:solidFill>
              <a:latin typeface="Arial"/>
              <a:ea typeface="Arial"/>
              <a:cs typeface="Arial"/>
              <a:sym typeface="Arial"/>
            </a:endParaRPr>
          </a:p>
          <a:p>
            <a:pPr indent="0" lvl="0" marL="0" rtl="0" algn="l">
              <a:lnSpc>
                <a:spcPct val="115000"/>
              </a:lnSpc>
              <a:spcBef>
                <a:spcPts val="0"/>
              </a:spcBef>
              <a:spcAft>
                <a:spcPts val="0"/>
              </a:spcAft>
              <a:buSzPts val="1946"/>
              <a:buNone/>
            </a:pPr>
            <a:r>
              <a:t/>
            </a:r>
            <a:endParaRPr>
              <a:solidFill>
                <a:schemeClr val="lt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20"/>
          </a:srgbClr>
        </a:solidFill>
      </p:bgPr>
    </p:bg>
    <p:spTree>
      <p:nvGrpSpPr>
        <p:cNvPr id="276" name="Shape 276"/>
        <p:cNvGrpSpPr/>
        <p:nvPr/>
      </p:nvGrpSpPr>
      <p:grpSpPr>
        <a:xfrm>
          <a:off x="0" y="0"/>
          <a:ext cx="0" cy="0"/>
          <a:chOff x="0" y="0"/>
          <a:chExt cx="0" cy="0"/>
        </a:xfrm>
      </p:grpSpPr>
      <p:sp>
        <p:nvSpPr>
          <p:cNvPr id="277" name="Google Shape;277;p3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it-IT">
                <a:latin typeface="Bree Serif"/>
                <a:ea typeface="Bree Serif"/>
                <a:cs typeface="Bree Serif"/>
                <a:sym typeface="Bree Serif"/>
              </a:rPr>
              <a:t>Ancora attivatori</a:t>
            </a:r>
            <a:endParaRPr>
              <a:latin typeface="Bree Serif"/>
              <a:ea typeface="Bree Serif"/>
              <a:cs typeface="Bree Serif"/>
              <a:sym typeface="Bree Serif"/>
            </a:endParaRPr>
          </a:p>
        </p:txBody>
      </p:sp>
      <p:sp>
        <p:nvSpPr>
          <p:cNvPr id="278" name="Google Shape;278;p3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0" lvl="0" marL="114300" rtl="0" algn="l">
              <a:lnSpc>
                <a:spcPct val="115000"/>
              </a:lnSpc>
              <a:spcBef>
                <a:spcPts val="0"/>
              </a:spcBef>
              <a:spcAft>
                <a:spcPts val="0"/>
              </a:spcAft>
              <a:buSzPts val="1800"/>
              <a:buNone/>
            </a:pPr>
            <a:r>
              <a:rPr lang="it-IT">
                <a:latin typeface="Arial"/>
                <a:ea typeface="Arial"/>
                <a:cs typeface="Arial"/>
                <a:sym typeface="Arial"/>
              </a:rPr>
              <a:t>UN FILM… </a:t>
            </a:r>
            <a:endParaRPr/>
          </a:p>
        </p:txBody>
      </p:sp>
      <p:pic>
        <p:nvPicPr>
          <p:cNvPr descr="Uno spezzone tratto dal film Smoke del 1995, regia di Wayne Wang.&#10;Il tabaccaio Auggie Wren (interpretato da Harvey Keitel mostra allo scrittore Paul Benjamin (interpretato da William Hurt) il suo progetto fotografico che lo porta a scattare foto tutti i giorni dallo stesso angolo alla stessa ora.&#10;&#10;Leggi anche la mia analisi qui: https://www.riccardoperini.it/film-smoke/ &#10;&#10;&#10;======================================&#10;&#10;🔔 ISCRIVITI al canale e attiva la CAMPANELLA&#10;👍🏻 Se il video ti è piaciuto lascia un LIKE&#10;✍🏻 Se vuoi farmi sapere cosa ne pensi di questo film, scrivimi nei commenti&#10;&#10;======================================&#10;&#10;#smoke #HarveyKeitel #WilliamHurt #film #cinema" id="279" name="Google Shape;279;p31" title="Film SMOKE (1995) - Le fotografie del mio angolo, progetto fotografico di Auggie Wren - ITA">
            <a:hlinkClick r:id="rId3"/>
          </p:cNvPr>
          <p:cNvPicPr preferRelativeResize="0"/>
          <p:nvPr/>
        </p:nvPicPr>
        <p:blipFill>
          <a:blip r:embed="rId4">
            <a:alphaModFix/>
          </a:blip>
          <a:stretch>
            <a:fillRect/>
          </a:stretch>
        </p:blipFill>
        <p:spPr>
          <a:xfrm>
            <a:off x="3969250" y="1755450"/>
            <a:ext cx="4555075" cy="2562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9"/>
                                        </p:tgtEl>
                                        <p:attrNameLst>
                                          <p:attrName>style.visibility</p:attrName>
                                        </p:attrNameLst>
                                      </p:cBhvr>
                                      <p:to>
                                        <p:strVal val="visible"/>
                                      </p:to>
                                    </p:set>
                                    <p:animEffect filter="fade" transition="in">
                                      <p:cBhvr>
                                        <p:cTn dur="1000"/>
                                        <p:tgtEl>
                                          <p:spTgt spid="2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32"/>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p>
            <a:pPr indent="0" lvl="0" marL="0" rtl="0" algn="l">
              <a:lnSpc>
                <a:spcPct val="90000"/>
              </a:lnSpc>
              <a:spcBef>
                <a:spcPts val="0"/>
              </a:spcBef>
              <a:spcAft>
                <a:spcPts val="0"/>
              </a:spcAft>
              <a:buSzPts val="2800"/>
              <a:buNone/>
            </a:pPr>
            <a:r>
              <a:rPr lang="it-IT" sz="2400">
                <a:latin typeface="Arial"/>
                <a:ea typeface="Arial"/>
                <a:cs typeface="Arial"/>
                <a:sym typeface="Arial"/>
              </a:rPr>
              <a:t>Lettura ad alta voce di un testo mentore</a:t>
            </a:r>
            <a:endParaRPr/>
          </a:p>
        </p:txBody>
      </p:sp>
      <p:sp>
        <p:nvSpPr>
          <p:cNvPr id="285" name="Google Shape;285;p32"/>
          <p:cNvSpPr txBox="1"/>
          <p:nvPr>
            <p:ph idx="1" type="body"/>
          </p:nvPr>
        </p:nvSpPr>
        <p:spPr>
          <a:xfrm>
            <a:off x="311700" y="1152475"/>
            <a:ext cx="5353120" cy="3416400"/>
          </a:xfrm>
          <a:prstGeom prst="rect">
            <a:avLst/>
          </a:prstGeom>
          <a:noFill/>
          <a:ln>
            <a:noFill/>
          </a:ln>
        </p:spPr>
        <p:txBody>
          <a:bodyPr anchorCtr="0" anchor="t" bIns="91425" lIns="91425" spcFirstLastPara="1" rIns="91425" wrap="square" tIns="91425">
            <a:normAutofit/>
          </a:bodyPr>
          <a:lstStyle/>
          <a:p>
            <a:pPr indent="0" lvl="0" marL="139700" rtl="0" algn="just">
              <a:lnSpc>
                <a:spcPct val="115000"/>
              </a:lnSpc>
              <a:spcBef>
                <a:spcPts val="0"/>
              </a:spcBef>
              <a:spcAft>
                <a:spcPts val="0"/>
              </a:spcAft>
              <a:buSzPts val="1400"/>
              <a:buNone/>
            </a:pPr>
            <a:r>
              <a:rPr lang="it-IT" sz="1800">
                <a:latin typeface="Bree Serif"/>
                <a:ea typeface="Bree Serif"/>
                <a:cs typeface="Bree Serif"/>
                <a:sym typeface="Bree Serif"/>
              </a:rPr>
              <a:t>Partendo dai ritratti del fotografo Jacopo Benassi, Paolo Sorrentino immagina l’esistenza di persone di cui non conosce nulla. Miliardarie, cantanti, portinaie, scienziate… Cos’hanno in comune le loro vite? Che sono, appunto</a:t>
            </a:r>
            <a:r>
              <a:rPr b="1" lang="it-IT" sz="1800">
                <a:latin typeface="Bree Serif"/>
                <a:ea typeface="Bree Serif"/>
                <a:cs typeface="Bree Serif"/>
                <a:sym typeface="Bree Serif"/>
              </a:rPr>
              <a:t>, vite</a:t>
            </a:r>
            <a:r>
              <a:rPr lang="it-IT" sz="1800">
                <a:latin typeface="Bree Serif"/>
                <a:ea typeface="Bree Serif"/>
                <a:cs typeface="Bree Serif"/>
                <a:sym typeface="Bree Serif"/>
              </a:rPr>
              <a:t>. Composte di tutte le cose  che ci sembrano decisive e non lo sono, di una apparente monotonia rotta da migliaia di aspetti forse irrilevanti ma non per questo secondari</a:t>
            </a:r>
            <a:endParaRPr sz="1800">
              <a:latin typeface="Bree Serif"/>
              <a:ea typeface="Bree Serif"/>
              <a:cs typeface="Bree Serif"/>
              <a:sym typeface="Bree Serif"/>
            </a:endParaRPr>
          </a:p>
        </p:txBody>
      </p:sp>
      <p:pic>
        <p:nvPicPr>
          <p:cNvPr descr="Immagine che contiene testo, elettronica, videocamera/fotocamera, libro&#10;&#10;Descrizione generata automaticamente" id="286" name="Google Shape;286;p32"/>
          <p:cNvPicPr preferRelativeResize="0"/>
          <p:nvPr/>
        </p:nvPicPr>
        <p:blipFill rotWithShape="1">
          <a:blip r:embed="rId3">
            <a:alphaModFix/>
          </a:blip>
          <a:srcRect b="0" l="0" r="0" t="0"/>
          <a:stretch/>
        </p:blipFill>
        <p:spPr>
          <a:xfrm>
            <a:off x="5947432" y="352425"/>
            <a:ext cx="2809875" cy="44386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pic>
        <p:nvPicPr>
          <p:cNvPr id="291" name="Google Shape;291;p33"/>
          <p:cNvPicPr preferRelativeResize="0"/>
          <p:nvPr/>
        </p:nvPicPr>
        <p:blipFill rotWithShape="1">
          <a:blip r:embed="rId3">
            <a:alphaModFix/>
          </a:blip>
          <a:srcRect b="0" l="0" r="0" t="0"/>
          <a:stretch/>
        </p:blipFill>
        <p:spPr>
          <a:xfrm>
            <a:off x="750850" y="545944"/>
            <a:ext cx="3014498" cy="4359587"/>
          </a:xfrm>
          <a:prstGeom prst="rect">
            <a:avLst/>
          </a:prstGeom>
          <a:noFill/>
          <a:ln>
            <a:noFill/>
          </a:ln>
        </p:spPr>
      </p:pic>
      <p:pic>
        <p:nvPicPr>
          <p:cNvPr id="292" name="Google Shape;292;p33"/>
          <p:cNvPicPr preferRelativeResize="0"/>
          <p:nvPr/>
        </p:nvPicPr>
        <p:blipFill rotWithShape="1">
          <a:blip r:embed="rId4">
            <a:alphaModFix/>
          </a:blip>
          <a:srcRect b="0" l="0" r="0" t="0"/>
          <a:stretch/>
        </p:blipFill>
        <p:spPr>
          <a:xfrm>
            <a:off x="4932606" y="545945"/>
            <a:ext cx="2950263" cy="4378713"/>
          </a:xfrm>
          <a:prstGeom prst="rect">
            <a:avLst/>
          </a:prstGeom>
          <a:noFill/>
          <a:ln>
            <a:noFill/>
          </a:ln>
        </p:spPr>
      </p:pic>
      <p:sp>
        <p:nvSpPr>
          <p:cNvPr id="293" name="Google Shape;293;p33"/>
          <p:cNvSpPr txBox="1"/>
          <p:nvPr/>
        </p:nvSpPr>
        <p:spPr>
          <a:xfrm>
            <a:off x="4932606" y="249182"/>
            <a:ext cx="2594517" cy="30777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i="0" lang="it-IT" sz="1400" u="none" cap="none" strike="noStrike">
                <a:solidFill>
                  <a:srgbClr val="000000"/>
                </a:solidFill>
                <a:latin typeface="Arial"/>
                <a:ea typeface="Arial"/>
                <a:cs typeface="Arial"/>
                <a:sym typeface="Arial"/>
              </a:rPr>
              <a:t>ARISTIDE PERRELLA</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 name="Shape 297"/>
        <p:cNvGrpSpPr/>
        <p:nvPr/>
      </p:nvGrpSpPr>
      <p:grpSpPr>
        <a:xfrm>
          <a:off x="0" y="0"/>
          <a:ext cx="0" cy="0"/>
          <a:chOff x="0" y="0"/>
          <a:chExt cx="0" cy="0"/>
        </a:xfrm>
      </p:grpSpPr>
      <p:sp>
        <p:nvSpPr>
          <p:cNvPr id="298" name="Google Shape;298;p3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it-IT">
                <a:latin typeface="Bree Serif"/>
                <a:ea typeface="Bree Serif"/>
                <a:cs typeface="Bree Serif"/>
                <a:sym typeface="Bree Serif"/>
              </a:rPr>
              <a:t>OGNI FACCIA UN PROFILO</a:t>
            </a:r>
            <a:endParaRPr>
              <a:latin typeface="Bree Serif"/>
              <a:ea typeface="Bree Serif"/>
              <a:cs typeface="Bree Serif"/>
              <a:sym typeface="Bree Serif"/>
            </a:endParaRPr>
          </a:p>
        </p:txBody>
      </p:sp>
      <p:sp>
        <p:nvSpPr>
          <p:cNvPr id="299" name="Google Shape;299;p34"/>
          <p:cNvSpPr txBox="1"/>
          <p:nvPr>
            <p:ph idx="1" type="body"/>
          </p:nvPr>
        </p:nvSpPr>
        <p:spPr>
          <a:xfrm>
            <a:off x="311700" y="1152475"/>
            <a:ext cx="8520600" cy="3416400"/>
          </a:xfrm>
          <a:prstGeom prst="rect">
            <a:avLst/>
          </a:prstGeom>
          <a:solidFill>
            <a:srgbClr val="CDD8FB"/>
          </a:solidFill>
          <a:ln>
            <a:noFill/>
          </a:ln>
        </p:spPr>
        <p:txBody>
          <a:bodyPr anchorCtr="0" anchor="t" bIns="91425" lIns="91425" spcFirstLastPara="1" rIns="91425" wrap="square" tIns="91425">
            <a:normAutofit lnSpcReduction="10000"/>
          </a:bodyPr>
          <a:lstStyle/>
          <a:p>
            <a:pPr indent="0" lvl="0" marL="0" rtl="0" algn="l">
              <a:lnSpc>
                <a:spcPct val="115000"/>
              </a:lnSpc>
              <a:spcBef>
                <a:spcPts val="0"/>
              </a:spcBef>
              <a:spcAft>
                <a:spcPts val="0"/>
              </a:spcAft>
              <a:buSzPts val="1800"/>
              <a:buNone/>
            </a:pPr>
            <a:r>
              <a:rPr lang="it-IT">
                <a:latin typeface="Bree Serif"/>
                <a:ea typeface="Bree Serif"/>
                <a:cs typeface="Bree Serif"/>
                <a:sym typeface="Bree Serif"/>
              </a:rPr>
              <a:t>Di seguito vedrete una serie di</a:t>
            </a:r>
            <a:r>
              <a:rPr lang="it-IT" sz="1800">
                <a:solidFill>
                  <a:schemeClr val="dk2"/>
                </a:solidFill>
                <a:latin typeface="Bree Serif"/>
                <a:ea typeface="Bree Serif"/>
                <a:cs typeface="Bree Serif"/>
                <a:sym typeface="Bree Serif"/>
              </a:rPr>
              <a:t>  foto numerate. Sceglietela una. Guardatela bene: rappresenta il personaggio che adesso vi sto chiedendo di descrivere.</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sz="1800">
                <a:solidFill>
                  <a:schemeClr val="dk2"/>
                </a:solidFill>
                <a:latin typeface="Bree Serif"/>
                <a:ea typeface="Bree Serif"/>
                <a:cs typeface="Bree Serif"/>
                <a:sym typeface="Bree Serif"/>
              </a:rPr>
              <a:t>Dategli un nome, un'età, una provenienza, un carattere, un passato, un modo di parlare e di comportarsi.</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sz="1800">
                <a:solidFill>
                  <a:schemeClr val="dk2"/>
                </a:solidFill>
                <a:latin typeface="Bree Serif"/>
                <a:ea typeface="Bree Serif"/>
                <a:cs typeface="Bree Serif"/>
                <a:sym typeface="Bree Serif"/>
              </a:rPr>
              <a:t>Scrivete in terza persona e, per favore, non cambiate personaggio.</a:t>
            </a:r>
            <a:endParaRPr sz="1800">
              <a:solidFill>
                <a:schemeClr val="dk2"/>
              </a:solidFill>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a:latin typeface="Bree Serif"/>
                <a:ea typeface="Bree Serif"/>
                <a:cs typeface="Bree Serif"/>
                <a:sym typeface="Bree Serif"/>
              </a:rPr>
              <a:t>Le foto sono quasi tutte di Vivian Maier ed è il suo “selfie” antelitteram </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a:latin typeface="Bree Serif"/>
                <a:ea typeface="Bree Serif"/>
                <a:cs typeface="Bree Serif"/>
                <a:sym typeface="Bree Serif"/>
              </a:rPr>
              <a:t>ad essere proposto come stimolo di scrittura finale, non rivelando </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a:latin typeface="Bree Serif"/>
                <a:ea typeface="Bree Serif"/>
                <a:cs typeface="Bree Serif"/>
                <a:sym typeface="Bree Serif"/>
              </a:rPr>
              <a:t>la sua biografia (che verrà analizzata in seguito tramite foto, </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a:latin typeface="Bree Serif"/>
                <a:ea typeface="Bree Serif"/>
                <a:cs typeface="Bree Serif"/>
                <a:sym typeface="Bree Serif"/>
              </a:rPr>
              <a:t>video e letture) e il fatto che sia lei l’autrice di quasi tutte  </a:t>
            </a:r>
            <a:endParaRPr>
              <a:latin typeface="Bree Serif"/>
              <a:ea typeface="Bree Serif"/>
              <a:cs typeface="Bree Serif"/>
              <a:sym typeface="Bree Serif"/>
            </a:endParaRPr>
          </a:p>
          <a:p>
            <a:pPr indent="0" lvl="0" marL="0" rtl="0" algn="l">
              <a:lnSpc>
                <a:spcPct val="115000"/>
              </a:lnSpc>
              <a:spcBef>
                <a:spcPts val="0"/>
              </a:spcBef>
              <a:spcAft>
                <a:spcPts val="0"/>
              </a:spcAft>
              <a:buSzPts val="1800"/>
              <a:buNone/>
            </a:pPr>
            <a:r>
              <a:rPr lang="it-IT">
                <a:latin typeface="Bree Serif"/>
                <a:ea typeface="Bree Serif"/>
                <a:cs typeface="Bree Serif"/>
                <a:sym typeface="Bree Serif"/>
              </a:rPr>
              <a:t>le foto precedenti </a:t>
            </a:r>
            <a:endParaRPr>
              <a:latin typeface="Bree Serif"/>
              <a:ea typeface="Bree Serif"/>
              <a:cs typeface="Bree Serif"/>
              <a:sym typeface="Bree Serif"/>
            </a:endParaRPr>
          </a:p>
          <a:p>
            <a:pPr indent="0" lvl="0" marL="114300" rtl="0" algn="l">
              <a:lnSpc>
                <a:spcPct val="115000"/>
              </a:lnSpc>
              <a:spcBef>
                <a:spcPts val="0"/>
              </a:spcBef>
              <a:spcAft>
                <a:spcPts val="0"/>
              </a:spcAft>
              <a:buSzPts val="1800"/>
              <a:buNone/>
            </a:pPr>
            <a:r>
              <a:t/>
            </a:r>
            <a:endParaRPr/>
          </a:p>
        </p:txBody>
      </p:sp>
      <p:pic>
        <p:nvPicPr>
          <p:cNvPr id="300" name="Google Shape;300;p34"/>
          <p:cNvPicPr preferRelativeResize="0"/>
          <p:nvPr/>
        </p:nvPicPr>
        <p:blipFill rotWithShape="1">
          <a:blip r:embed="rId3">
            <a:alphaModFix/>
          </a:blip>
          <a:srcRect b="0" l="0" r="0" t="0"/>
          <a:stretch/>
        </p:blipFill>
        <p:spPr>
          <a:xfrm rot="-1762846">
            <a:off x="5585309" y="3312289"/>
            <a:ext cx="3550380" cy="96464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p35"/>
          <p:cNvSpPr txBox="1"/>
          <p:nvPr>
            <p:ph idx="1" type="body"/>
          </p:nvPr>
        </p:nvSpPr>
        <p:spPr>
          <a:xfrm>
            <a:off x="311700" y="1315843"/>
            <a:ext cx="8520600" cy="3253031"/>
          </a:xfrm>
          <a:prstGeom prst="rect">
            <a:avLst/>
          </a:prstGeom>
          <a:noFill/>
          <a:ln>
            <a:noFill/>
          </a:ln>
        </p:spPr>
        <p:txBody>
          <a:bodyPr anchorCtr="0" anchor="t" bIns="91425" lIns="91425" spcFirstLastPara="1" rIns="91425" wrap="square" tIns="91425">
            <a:normAutofit/>
          </a:bodyPr>
          <a:lstStyle/>
          <a:p>
            <a:pPr indent="0" lvl="0" marL="114300" rtl="0" algn="ctr">
              <a:lnSpc>
                <a:spcPct val="115000"/>
              </a:lnSpc>
              <a:spcBef>
                <a:spcPts val="0"/>
              </a:spcBef>
              <a:spcAft>
                <a:spcPts val="0"/>
              </a:spcAft>
              <a:buSzPts val="1800"/>
              <a:buNone/>
            </a:pPr>
            <a:r>
              <a:rPr lang="it-IT"/>
              <a:t>1                                        2                                                   3</a:t>
            </a:r>
            <a:endParaRPr/>
          </a:p>
        </p:txBody>
      </p:sp>
      <p:pic>
        <p:nvPicPr>
          <p:cNvPr descr="Immagine che contiene bianco e nero, persona, Viso umano, vestiti&#10;&#10;Descrizione generata automaticamente" id="306" name="Google Shape;306;p35"/>
          <p:cNvPicPr preferRelativeResize="0"/>
          <p:nvPr/>
        </p:nvPicPr>
        <p:blipFill rotWithShape="1">
          <a:blip r:embed="rId3">
            <a:alphaModFix/>
          </a:blip>
          <a:srcRect b="0" l="0" r="0" t="0"/>
          <a:stretch/>
        </p:blipFill>
        <p:spPr>
          <a:xfrm>
            <a:off x="239678" y="1643129"/>
            <a:ext cx="2639122" cy="2639122"/>
          </a:xfrm>
          <a:prstGeom prst="rect">
            <a:avLst/>
          </a:prstGeom>
          <a:noFill/>
          <a:ln>
            <a:noFill/>
          </a:ln>
        </p:spPr>
      </p:pic>
      <p:pic>
        <p:nvPicPr>
          <p:cNvPr descr="Immagine che contiene Viso umano, persona, sorriso, ritratto&#10;&#10;Descrizione generata automaticamente" id="307" name="Google Shape;307;p35"/>
          <p:cNvPicPr preferRelativeResize="0"/>
          <p:nvPr/>
        </p:nvPicPr>
        <p:blipFill rotWithShape="1">
          <a:blip r:embed="rId4">
            <a:alphaModFix/>
          </a:blip>
          <a:srcRect b="0" l="0" r="0" t="0"/>
          <a:stretch/>
        </p:blipFill>
        <p:spPr>
          <a:xfrm>
            <a:off x="3076169" y="1696231"/>
            <a:ext cx="3279078" cy="2656053"/>
          </a:xfrm>
          <a:prstGeom prst="rect">
            <a:avLst/>
          </a:prstGeom>
          <a:noFill/>
          <a:ln>
            <a:noFill/>
          </a:ln>
        </p:spPr>
      </p:pic>
      <p:pic>
        <p:nvPicPr>
          <p:cNvPr descr="Immagine che contiene persona, vestiti, Viso umano, bianco e nero&#10;&#10;Descrizione generata automaticamente" id="308" name="Google Shape;308;p35"/>
          <p:cNvPicPr preferRelativeResize="0"/>
          <p:nvPr/>
        </p:nvPicPr>
        <p:blipFill rotWithShape="1">
          <a:blip r:embed="rId5">
            <a:alphaModFix/>
          </a:blip>
          <a:srcRect b="0" l="0" r="0" t="0"/>
          <a:stretch/>
        </p:blipFill>
        <p:spPr>
          <a:xfrm>
            <a:off x="6428492" y="1696231"/>
            <a:ext cx="2601177" cy="2601177"/>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6"/>
          <p:cNvSpPr txBox="1"/>
          <p:nvPr>
            <p:ph idx="1" type="body"/>
          </p:nvPr>
        </p:nvSpPr>
        <p:spPr>
          <a:xfrm>
            <a:off x="311700" y="971250"/>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833"/>
              </a:lnSpc>
              <a:spcBef>
                <a:spcPts val="0"/>
              </a:spcBef>
              <a:spcAft>
                <a:spcPts val="800"/>
              </a:spcAft>
              <a:buClr>
                <a:schemeClr val="dk1"/>
              </a:buClr>
              <a:buSzPts val="1100"/>
              <a:buFont typeface="Arial"/>
              <a:buNone/>
            </a:pPr>
            <a:r>
              <a:rPr lang="it-IT"/>
              <a:t>                        4                                  5                                                 6</a:t>
            </a:r>
            <a:endParaRPr/>
          </a:p>
        </p:txBody>
      </p:sp>
      <p:pic>
        <p:nvPicPr>
          <p:cNvPr descr="Immagine che contiene persona, vestiti, Viso umano, bambino&#10;&#10;Descrizione generata automaticamente" id="314" name="Google Shape;314;p36"/>
          <p:cNvPicPr preferRelativeResize="0"/>
          <p:nvPr/>
        </p:nvPicPr>
        <p:blipFill rotWithShape="1">
          <a:blip r:embed="rId3">
            <a:alphaModFix/>
          </a:blip>
          <a:srcRect b="0" l="0" r="0" t="0"/>
          <a:stretch/>
        </p:blipFill>
        <p:spPr>
          <a:xfrm>
            <a:off x="3143836" y="2444212"/>
            <a:ext cx="3346644" cy="2227039"/>
          </a:xfrm>
          <a:prstGeom prst="rect">
            <a:avLst/>
          </a:prstGeom>
          <a:noFill/>
          <a:ln>
            <a:noFill/>
          </a:ln>
        </p:spPr>
      </p:pic>
      <p:pic>
        <p:nvPicPr>
          <p:cNvPr descr="Immagine che contiene persona, vestiti, uccello, bianco e nero&#10;&#10;Descrizione generata automaticamente" id="315" name="Google Shape;315;p36"/>
          <p:cNvPicPr preferRelativeResize="0"/>
          <p:nvPr/>
        </p:nvPicPr>
        <p:blipFill rotWithShape="1">
          <a:blip r:embed="rId4">
            <a:alphaModFix/>
          </a:blip>
          <a:srcRect b="0" l="0" r="0" t="0"/>
          <a:stretch/>
        </p:blipFill>
        <p:spPr>
          <a:xfrm>
            <a:off x="6560156" y="2329431"/>
            <a:ext cx="2341820" cy="2341820"/>
          </a:xfrm>
          <a:prstGeom prst="rect">
            <a:avLst/>
          </a:prstGeom>
          <a:noFill/>
          <a:ln>
            <a:noFill/>
          </a:ln>
        </p:spPr>
      </p:pic>
      <p:pic>
        <p:nvPicPr>
          <p:cNvPr descr="Immagine che contiene bianco e nero, persona, Viso umano, vestiti&#10;&#10;Descrizione generata automaticamente" id="316" name="Google Shape;316;p36"/>
          <p:cNvPicPr preferRelativeResize="0"/>
          <p:nvPr/>
        </p:nvPicPr>
        <p:blipFill rotWithShape="1">
          <a:blip r:embed="rId5">
            <a:alphaModFix/>
          </a:blip>
          <a:srcRect b="0" l="0" r="0" t="0"/>
          <a:stretch/>
        </p:blipFill>
        <p:spPr>
          <a:xfrm>
            <a:off x="174843" y="1771934"/>
            <a:ext cx="2899317" cy="289931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37"/>
          <p:cNvSpPr txBox="1"/>
          <p:nvPr>
            <p:ph type="title"/>
          </p:nvPr>
        </p:nvSpPr>
        <p:spPr>
          <a:xfrm>
            <a:off x="4572000" y="148700"/>
            <a:ext cx="4200600" cy="896700"/>
          </a:xfrm>
          <a:prstGeom prst="rect">
            <a:avLst/>
          </a:prstGeom>
          <a:solidFill>
            <a:schemeClr val="lt2"/>
          </a:solidFill>
          <a:ln>
            <a:noFill/>
          </a:ln>
        </p:spPr>
        <p:txBody>
          <a:bodyPr anchorCtr="0" anchor="t" bIns="91425" lIns="91425" spcFirstLastPara="1" rIns="91425" wrap="square" tIns="91425">
            <a:noAutofit/>
          </a:bodyPr>
          <a:lstStyle/>
          <a:p>
            <a:pPr indent="0" lvl="0" marL="0" rtl="0" algn="l">
              <a:lnSpc>
                <a:spcPct val="115833"/>
              </a:lnSpc>
              <a:spcBef>
                <a:spcPts val="0"/>
              </a:spcBef>
              <a:spcAft>
                <a:spcPts val="0"/>
              </a:spcAft>
              <a:buClr>
                <a:schemeClr val="dk1"/>
              </a:buClr>
              <a:buSzPts val="990"/>
              <a:buFont typeface="Arial"/>
              <a:buNone/>
            </a:pPr>
            <a:r>
              <a:rPr lang="it-IT" sz="1300">
                <a:latin typeface="Bree Serif"/>
                <a:ea typeface="Bree Serif"/>
                <a:cs typeface="Bree Serif"/>
                <a:sym typeface="Bree Serif"/>
              </a:rPr>
              <a:t>Due giovani amici, non si incontravano da tanto tempo. </a:t>
            </a:r>
            <a:r>
              <a:rPr b="1" lang="it-IT" sz="1300">
                <a:latin typeface="Bree Serif"/>
                <a:ea typeface="Bree Serif"/>
                <a:cs typeface="Bree Serif"/>
                <a:sym typeface="Bree Serif"/>
              </a:rPr>
              <a:t>I veri amici sono sempre liberi di separarsi senza separarsi mai</a:t>
            </a:r>
            <a:endParaRPr b="1" sz="1300">
              <a:latin typeface="Bree Serif"/>
              <a:ea typeface="Bree Serif"/>
              <a:cs typeface="Bree Serif"/>
              <a:sym typeface="Bree Serif"/>
            </a:endParaRPr>
          </a:p>
          <a:p>
            <a:pPr indent="0" lvl="0" marL="0" rtl="0" algn="l">
              <a:lnSpc>
                <a:spcPct val="115833"/>
              </a:lnSpc>
              <a:spcBef>
                <a:spcPts val="800"/>
              </a:spcBef>
              <a:spcAft>
                <a:spcPts val="800"/>
              </a:spcAft>
              <a:buClr>
                <a:schemeClr val="dk1"/>
              </a:buClr>
              <a:buSzPts val="990"/>
              <a:buFont typeface="Arial"/>
              <a:buNone/>
            </a:pPr>
            <a:r>
              <a:t/>
            </a:r>
            <a:endParaRPr b="1" sz="1260">
              <a:latin typeface="Arial"/>
              <a:ea typeface="Arial"/>
              <a:cs typeface="Arial"/>
              <a:sym typeface="Arial"/>
            </a:endParaRPr>
          </a:p>
        </p:txBody>
      </p:sp>
      <p:sp>
        <p:nvSpPr>
          <p:cNvPr id="322" name="Google Shape;322;p37"/>
          <p:cNvSpPr txBox="1"/>
          <p:nvPr>
            <p:ph idx="1" type="body"/>
          </p:nvPr>
        </p:nvSpPr>
        <p:spPr>
          <a:xfrm>
            <a:off x="311700" y="971250"/>
            <a:ext cx="8520600" cy="3416400"/>
          </a:xfrm>
          <a:prstGeom prst="rect">
            <a:avLst/>
          </a:prstGeom>
          <a:noFill/>
          <a:ln>
            <a:noFill/>
          </a:ln>
        </p:spPr>
        <p:txBody>
          <a:bodyPr anchorCtr="0" anchor="t" bIns="91425" lIns="91425" spcFirstLastPara="1" rIns="91425" wrap="square" tIns="91425">
            <a:normAutofit/>
          </a:bodyPr>
          <a:lstStyle/>
          <a:p>
            <a:pPr indent="0" lvl="0" marL="0" rtl="0" algn="l">
              <a:lnSpc>
                <a:spcPct val="115833"/>
              </a:lnSpc>
              <a:spcBef>
                <a:spcPts val="0"/>
              </a:spcBef>
              <a:spcAft>
                <a:spcPts val="800"/>
              </a:spcAft>
              <a:buClr>
                <a:schemeClr val="dk1"/>
              </a:buClr>
              <a:buSzPts val="1100"/>
              <a:buFont typeface="Arial"/>
              <a:buNone/>
            </a:pPr>
            <a:r>
              <a:t/>
            </a:r>
            <a:endParaRPr/>
          </a:p>
        </p:txBody>
      </p:sp>
      <p:pic>
        <p:nvPicPr>
          <p:cNvPr descr="Immagine che contiene persona, Viso umano, vestiti, bianco e nero&#10;&#10;Descrizione generata automaticamente" id="323" name="Google Shape;323;p37"/>
          <p:cNvPicPr preferRelativeResize="0"/>
          <p:nvPr/>
        </p:nvPicPr>
        <p:blipFill rotWithShape="1">
          <a:blip r:embed="rId3">
            <a:alphaModFix/>
          </a:blip>
          <a:srcRect b="0" l="0" r="0" t="0"/>
          <a:stretch/>
        </p:blipFill>
        <p:spPr>
          <a:xfrm>
            <a:off x="-2971" y="230465"/>
            <a:ext cx="4148787" cy="2771637"/>
          </a:xfrm>
          <a:prstGeom prst="rect">
            <a:avLst/>
          </a:prstGeom>
          <a:noFill/>
          <a:ln>
            <a:noFill/>
          </a:ln>
        </p:spPr>
      </p:pic>
      <p:pic>
        <p:nvPicPr>
          <p:cNvPr descr="Immagine che contiene persona, vestiti, Viso umano, bambino&#10;&#10;Descrizione generata automaticamente" id="324" name="Google Shape;324;p37"/>
          <p:cNvPicPr preferRelativeResize="0"/>
          <p:nvPr/>
        </p:nvPicPr>
        <p:blipFill rotWithShape="1">
          <a:blip r:embed="rId4">
            <a:alphaModFix/>
          </a:blip>
          <a:srcRect b="0" l="0" r="0" t="0"/>
          <a:stretch/>
        </p:blipFill>
        <p:spPr>
          <a:xfrm>
            <a:off x="4186921" y="1045511"/>
            <a:ext cx="3346644" cy="2227039"/>
          </a:xfrm>
          <a:prstGeom prst="rect">
            <a:avLst/>
          </a:prstGeom>
          <a:noFill/>
          <a:ln>
            <a:noFill/>
          </a:ln>
        </p:spPr>
      </p:pic>
      <p:pic>
        <p:nvPicPr>
          <p:cNvPr descr="Immagine che contiene persona, vestiti, uccello, bianco e nero&#10;&#10;Descrizione generata automaticamente" id="325" name="Google Shape;325;p37"/>
          <p:cNvPicPr preferRelativeResize="0"/>
          <p:nvPr/>
        </p:nvPicPr>
        <p:blipFill rotWithShape="1">
          <a:blip r:embed="rId5">
            <a:alphaModFix/>
          </a:blip>
          <a:srcRect b="0" l="0" r="0" t="0"/>
          <a:stretch/>
        </p:blipFill>
        <p:spPr>
          <a:xfrm>
            <a:off x="6560156" y="2329431"/>
            <a:ext cx="2341820" cy="2341820"/>
          </a:xfrm>
          <a:prstGeom prst="rect">
            <a:avLst/>
          </a:prstGeom>
          <a:noFill/>
          <a:ln>
            <a:noFill/>
          </a:ln>
        </p:spPr>
      </p:pic>
      <p:sp>
        <p:nvSpPr>
          <p:cNvPr id="326" name="Google Shape;326;p37"/>
          <p:cNvSpPr txBox="1"/>
          <p:nvPr/>
        </p:nvSpPr>
        <p:spPr>
          <a:xfrm flipH="1" rot="-216819">
            <a:off x="7590561" y="1788649"/>
            <a:ext cx="573241" cy="5232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0" i="0" lang="it-IT" sz="2800" u="none" cap="none" strike="noStrike">
                <a:solidFill>
                  <a:srgbClr val="000000"/>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327" name="Google Shape;327;p37"/>
          <p:cNvSpPr txBox="1"/>
          <p:nvPr/>
        </p:nvSpPr>
        <p:spPr>
          <a:xfrm>
            <a:off x="195525" y="3122225"/>
            <a:ext cx="3751800" cy="13119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just">
              <a:lnSpc>
                <a:spcPct val="115833"/>
              </a:lnSpc>
              <a:spcBef>
                <a:spcPts val="0"/>
              </a:spcBef>
              <a:spcAft>
                <a:spcPts val="800"/>
              </a:spcAft>
              <a:buClr>
                <a:srgbClr val="000000"/>
              </a:buClr>
              <a:buSzPts val="1300"/>
              <a:buFont typeface="Arial"/>
              <a:buNone/>
            </a:pPr>
            <a:r>
              <a:rPr i="0" lang="it-IT" sz="1300" u="none" cap="none" strike="noStrike">
                <a:solidFill>
                  <a:schemeClr val="dk1"/>
                </a:solidFill>
                <a:latin typeface="Bree Serif"/>
                <a:ea typeface="Bree Serif"/>
                <a:cs typeface="Bree Serif"/>
                <a:sym typeface="Bree Serif"/>
              </a:rPr>
              <a:t>Avevo sì e no cinque anni e ogni mattina, alla stessa ora, verso le tredici di fronte al negozio di scarpe, ferma lì nello stesso punto, in silenzio ad osservare il clown che ritornava a lavorare dopo gli spettacoli del circo.</a:t>
            </a:r>
            <a:endParaRPr i="0" sz="1300" u="none" cap="none" strike="noStrike">
              <a:solidFill>
                <a:schemeClr val="dk1"/>
              </a:solidFill>
              <a:latin typeface="Bree Serif"/>
              <a:ea typeface="Bree Serif"/>
              <a:cs typeface="Bree Serif"/>
              <a:sym typeface="Bree Serif"/>
            </a:endParaRPr>
          </a:p>
        </p:txBody>
      </p:sp>
      <p:sp>
        <p:nvSpPr>
          <p:cNvPr id="328" name="Google Shape;328;p37"/>
          <p:cNvSpPr txBox="1"/>
          <p:nvPr/>
        </p:nvSpPr>
        <p:spPr>
          <a:xfrm>
            <a:off x="4820560" y="4263970"/>
            <a:ext cx="3000000" cy="5850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i="0" lang="it-IT" sz="1300" u="none" cap="none" strike="noStrike">
                <a:solidFill>
                  <a:srgbClr val="000000"/>
                </a:solidFill>
                <a:latin typeface="Bree Serif"/>
                <a:ea typeface="Bree Serif"/>
                <a:cs typeface="Bree Serif"/>
                <a:sym typeface="Bree Serif"/>
              </a:rPr>
              <a:t>Quando si dice…prendere due piccioni con una fava</a:t>
            </a:r>
            <a:endParaRPr i="0" sz="1300" u="none" cap="none" strike="noStrike">
              <a:solidFill>
                <a:srgbClr val="000000"/>
              </a:solidFill>
              <a:latin typeface="Bree Serif"/>
              <a:ea typeface="Bree Serif"/>
              <a:cs typeface="Bree Serif"/>
              <a:sym typeface="Bree Serif"/>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pic>
        <p:nvPicPr>
          <p:cNvPr id="333" name="Google Shape;333;p39"/>
          <p:cNvPicPr preferRelativeResize="0"/>
          <p:nvPr/>
        </p:nvPicPr>
        <p:blipFill rotWithShape="1">
          <a:blip r:embed="rId3">
            <a:alphaModFix/>
          </a:blip>
          <a:srcRect b="0" l="0" r="0" t="0"/>
          <a:stretch/>
        </p:blipFill>
        <p:spPr>
          <a:xfrm>
            <a:off x="768131" y="645673"/>
            <a:ext cx="2597121" cy="2603218"/>
          </a:xfrm>
          <a:prstGeom prst="rect">
            <a:avLst/>
          </a:prstGeom>
          <a:noFill/>
          <a:ln>
            <a:noFill/>
          </a:ln>
        </p:spPr>
      </p:pic>
      <p:sp>
        <p:nvSpPr>
          <p:cNvPr id="334" name="Google Shape;334;p39"/>
          <p:cNvSpPr txBox="1"/>
          <p:nvPr>
            <p:ph idx="2" type="body"/>
          </p:nvPr>
        </p:nvSpPr>
        <p:spPr>
          <a:xfrm>
            <a:off x="3419707" y="572429"/>
            <a:ext cx="5412593" cy="4237464"/>
          </a:xfrm>
          <a:prstGeom prst="rect">
            <a:avLst/>
          </a:prstGeom>
          <a:noFill/>
          <a:ln>
            <a:noFill/>
          </a:ln>
        </p:spPr>
        <p:txBody>
          <a:bodyPr anchorCtr="0" anchor="t" bIns="91425" lIns="91425" spcFirstLastPara="1" rIns="91425" wrap="square" tIns="91425">
            <a:normAutofit fontScale="32500" lnSpcReduction="20000"/>
          </a:bodyPr>
          <a:lstStyle/>
          <a:p>
            <a:pPr indent="0" lvl="0" marL="139700" rtl="0" algn="just">
              <a:lnSpc>
                <a:spcPct val="115000"/>
              </a:lnSpc>
              <a:spcBef>
                <a:spcPts val="0"/>
              </a:spcBef>
              <a:spcAft>
                <a:spcPts val="0"/>
              </a:spcAft>
              <a:buSzPct val="87912"/>
              <a:buNone/>
            </a:pPr>
            <a:r>
              <a:rPr lang="it-IT" sz="4900">
                <a:latin typeface="Arial"/>
                <a:ea typeface="Arial"/>
                <a:cs typeface="Arial"/>
                <a:sym typeface="Arial"/>
              </a:rPr>
              <a:t>Si chiama Maurizio in arte Joker, è nato in Serbia, ha 42 anni e fin da piccolo nutriva una grande passione nell’imitare e fare animazione. Gli piaceva far sorridere le persone, prima era un divertimento ma dopo diventa il suo sostentamento economico. Con il passare degli anni il proprio repertorio non era più consono, non attirava il pubblico e per questo sceglie di far parte del circo Orfei, ma anche questa nuova esperienza non fu duratura ed infatti dopo solo sei mesi di vagabondaggio arrivò al suo ultimo spettacolo a Milano, dove viene preso a fischi per tutta una serie di sue gaffe sul palco e comunque non più era di interesse e per questo viene licenziato. Lui molto triste e rassegnato capisce che non sarà facile trovare un posto di lavoro</a:t>
            </a:r>
            <a:r>
              <a:rPr lang="it-IT" sz="2900">
                <a:latin typeface="Arial"/>
                <a:ea typeface="Arial"/>
                <a:cs typeface="Arial"/>
                <a:sym typeface="Arial"/>
              </a:rPr>
              <a:t>.</a:t>
            </a:r>
            <a:endParaRPr/>
          </a:p>
          <a:p>
            <a:pPr indent="0" lvl="0" marL="139700" rtl="0" algn="just">
              <a:lnSpc>
                <a:spcPct val="115000"/>
              </a:lnSpc>
              <a:spcBef>
                <a:spcPts val="800"/>
              </a:spcBef>
              <a:spcAft>
                <a:spcPts val="0"/>
              </a:spcAft>
              <a:buSzPct val="307692"/>
              <a:buNone/>
            </a:pPr>
            <a:r>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0" name="Shape 70"/>
        <p:cNvGrpSpPr/>
        <p:nvPr/>
      </p:nvGrpSpPr>
      <p:grpSpPr>
        <a:xfrm>
          <a:off x="0" y="0"/>
          <a:ext cx="0" cy="0"/>
          <a:chOff x="0" y="0"/>
          <a:chExt cx="0" cy="0"/>
        </a:xfrm>
      </p:grpSpPr>
      <p:sp>
        <p:nvSpPr>
          <p:cNvPr id="71" name="Google Shape;71;p4"/>
          <p:cNvSpPr txBox="1"/>
          <p:nvPr/>
        </p:nvSpPr>
        <p:spPr>
          <a:xfrm>
            <a:off x="468351" y="654206"/>
            <a:ext cx="8184900" cy="3478500"/>
          </a:xfrm>
          <a:prstGeom prst="rect">
            <a:avLst/>
          </a:prstGeom>
          <a:solidFill>
            <a:srgbClr val="D8E6FC"/>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i="0" lang="it-IT" sz="2000" u="none" cap="none" strike="noStrike">
                <a:solidFill>
                  <a:srgbClr val="000000"/>
                </a:solidFill>
                <a:latin typeface="Bree Serif"/>
                <a:ea typeface="Bree Serif"/>
                <a:cs typeface="Bree Serif"/>
                <a:sym typeface="Bree Serif"/>
              </a:rPr>
              <a:t>Il Writing Workshop aiuta gli studenti a sviluppare abilità di scrittura attraverso esperienze autentiche e guidate. Si compone di tre momenti fondamentali:</a:t>
            </a:r>
            <a:endParaRPr>
              <a:latin typeface="Bree Serif"/>
              <a:ea typeface="Bree Serif"/>
              <a:cs typeface="Bree Serif"/>
              <a:sym typeface="Bree Serif"/>
            </a:endParaRPr>
          </a:p>
          <a:p>
            <a:pPr indent="-285750" lvl="0" marL="285750" marR="0" rtl="0" algn="ctr">
              <a:lnSpc>
                <a:spcPct val="100000"/>
              </a:lnSpc>
              <a:spcBef>
                <a:spcPts val="0"/>
              </a:spcBef>
              <a:spcAft>
                <a:spcPts val="0"/>
              </a:spcAft>
              <a:buClr>
                <a:srgbClr val="000000"/>
              </a:buClr>
              <a:buSzPts val="2000"/>
              <a:buFont typeface="Arial"/>
              <a:buChar char="•"/>
            </a:pPr>
            <a:r>
              <a:rPr b="1" i="0" lang="it-IT" sz="2000" u="none" cap="none" strike="noStrike">
                <a:solidFill>
                  <a:srgbClr val="000000"/>
                </a:solidFill>
                <a:latin typeface="Bree Serif"/>
                <a:ea typeface="Bree Serif"/>
                <a:cs typeface="Bree Serif"/>
                <a:sym typeface="Bree Serif"/>
              </a:rPr>
              <a:t>Minilesson</a:t>
            </a:r>
            <a:r>
              <a:rPr i="0" lang="it-IT" sz="2000" u="none" cap="none" strike="noStrike">
                <a:solidFill>
                  <a:srgbClr val="000000"/>
                </a:solidFill>
                <a:latin typeface="Bree Serif"/>
                <a:ea typeface="Bree Serif"/>
                <a:cs typeface="Bree Serif"/>
                <a:sym typeface="Bree Serif"/>
              </a:rPr>
              <a:t>: una breve lezione su un aspetto specifico della scrittura (struttura del testo, uso delle descrizioni, coerenza narrativa, ecc.).</a:t>
            </a:r>
            <a:endParaRPr>
              <a:latin typeface="Bree Serif"/>
              <a:ea typeface="Bree Serif"/>
              <a:cs typeface="Bree Serif"/>
              <a:sym typeface="Bree Serif"/>
            </a:endParaRPr>
          </a:p>
          <a:p>
            <a:pPr indent="-285750" lvl="0" marL="285750" marR="0" rtl="0" algn="ctr">
              <a:lnSpc>
                <a:spcPct val="100000"/>
              </a:lnSpc>
              <a:spcBef>
                <a:spcPts val="0"/>
              </a:spcBef>
              <a:spcAft>
                <a:spcPts val="0"/>
              </a:spcAft>
              <a:buClr>
                <a:srgbClr val="000000"/>
              </a:buClr>
              <a:buSzPts val="2000"/>
              <a:buFont typeface="Arial"/>
              <a:buChar char="•"/>
            </a:pPr>
            <a:r>
              <a:rPr b="1" i="0" lang="it-IT" sz="2000" u="none" cap="none" strike="noStrike">
                <a:solidFill>
                  <a:srgbClr val="000000"/>
                </a:solidFill>
                <a:latin typeface="Bree Serif"/>
                <a:ea typeface="Bree Serif"/>
                <a:cs typeface="Bree Serif"/>
                <a:sym typeface="Bree Serif"/>
              </a:rPr>
              <a:t>Scrittura indipendente</a:t>
            </a:r>
            <a:r>
              <a:rPr i="0" lang="it-IT" sz="2000" u="none" cap="none" strike="noStrike">
                <a:solidFill>
                  <a:srgbClr val="000000"/>
                </a:solidFill>
                <a:latin typeface="Bree Serif"/>
                <a:ea typeface="Bree Serif"/>
                <a:cs typeface="Bree Serif"/>
                <a:sym typeface="Bree Serif"/>
              </a:rPr>
              <a:t>: gli studenti lavorano su testi personali, seguendo il proprio ritmo e ricevendo supporto dall'insegnante e dai compagni.</a:t>
            </a:r>
            <a:endParaRPr>
              <a:latin typeface="Bree Serif"/>
              <a:ea typeface="Bree Serif"/>
              <a:cs typeface="Bree Serif"/>
              <a:sym typeface="Bree Serif"/>
            </a:endParaRPr>
          </a:p>
          <a:p>
            <a:pPr indent="-285750" lvl="0" marL="285750" marR="0" rtl="0" algn="ctr">
              <a:lnSpc>
                <a:spcPct val="100000"/>
              </a:lnSpc>
              <a:spcBef>
                <a:spcPts val="0"/>
              </a:spcBef>
              <a:spcAft>
                <a:spcPts val="0"/>
              </a:spcAft>
              <a:buClr>
                <a:srgbClr val="000000"/>
              </a:buClr>
              <a:buSzPts val="2000"/>
              <a:buFont typeface="Arial"/>
              <a:buChar char="•"/>
            </a:pPr>
            <a:r>
              <a:rPr b="1" i="0" lang="it-IT" sz="2000" u="none" cap="none" strike="noStrike">
                <a:solidFill>
                  <a:srgbClr val="000000"/>
                </a:solidFill>
                <a:latin typeface="Bree Serif"/>
                <a:ea typeface="Bree Serif"/>
                <a:cs typeface="Bree Serif"/>
                <a:sym typeface="Bree Serif"/>
              </a:rPr>
              <a:t>Condivisione e revisione</a:t>
            </a:r>
            <a:r>
              <a:rPr i="0" lang="it-IT" sz="2000" u="none" cap="none" strike="noStrike">
                <a:solidFill>
                  <a:srgbClr val="000000"/>
                </a:solidFill>
                <a:latin typeface="Bree Serif"/>
                <a:ea typeface="Bree Serif"/>
                <a:cs typeface="Bree Serif"/>
                <a:sym typeface="Bree Serif"/>
              </a:rPr>
              <a:t>: al termine della sessione, gli studenti leggono i propri testi ad alta voce, ricevono feedback e lavorano sulle revisioni per migliorare la qualità del loro scritto.</a:t>
            </a:r>
            <a:endParaRPr>
              <a:latin typeface="Bree Serif"/>
              <a:ea typeface="Bree Serif"/>
              <a:cs typeface="Bree Serif"/>
              <a:sym typeface="Bree Serif"/>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pic>
        <p:nvPicPr>
          <p:cNvPr id="339" name="Google Shape;339;p40"/>
          <p:cNvPicPr preferRelativeResize="0"/>
          <p:nvPr/>
        </p:nvPicPr>
        <p:blipFill rotWithShape="1">
          <a:blip r:embed="rId3">
            <a:alphaModFix/>
          </a:blip>
          <a:srcRect b="0" l="0" r="0" t="0"/>
          <a:stretch/>
        </p:blipFill>
        <p:spPr>
          <a:xfrm>
            <a:off x="578488" y="1067418"/>
            <a:ext cx="2853294" cy="2846704"/>
          </a:xfrm>
          <a:prstGeom prst="rect">
            <a:avLst/>
          </a:prstGeom>
          <a:noFill/>
          <a:ln>
            <a:noFill/>
          </a:ln>
        </p:spPr>
      </p:pic>
      <p:sp>
        <p:nvSpPr>
          <p:cNvPr id="340" name="Google Shape;340;p40"/>
          <p:cNvSpPr txBox="1"/>
          <p:nvPr>
            <p:ph idx="2" type="body"/>
          </p:nvPr>
        </p:nvSpPr>
        <p:spPr>
          <a:xfrm>
            <a:off x="3607386" y="438616"/>
            <a:ext cx="5224914" cy="4522004"/>
          </a:xfrm>
          <a:prstGeom prst="rect">
            <a:avLst/>
          </a:prstGeom>
          <a:noFill/>
          <a:ln>
            <a:noFill/>
          </a:ln>
        </p:spPr>
        <p:txBody>
          <a:bodyPr anchorCtr="0" anchor="t" bIns="91425" lIns="91425" spcFirstLastPara="1" rIns="91425" wrap="square" tIns="91425">
            <a:normAutofit fontScale="47500" lnSpcReduction="20000"/>
          </a:bodyPr>
          <a:lstStyle/>
          <a:p>
            <a:pPr indent="0" lvl="0" marL="139700" rtl="0" algn="ctr">
              <a:lnSpc>
                <a:spcPct val="107000"/>
              </a:lnSpc>
              <a:spcBef>
                <a:spcPts val="0"/>
              </a:spcBef>
              <a:spcAft>
                <a:spcPts val="0"/>
              </a:spcAft>
              <a:buSzPct val="73684"/>
              <a:buNone/>
            </a:pPr>
            <a:r>
              <a:rPr b="1" lang="it-IT" sz="4000">
                <a:latin typeface="Arial"/>
                <a:ea typeface="Arial"/>
                <a:cs typeface="Arial"/>
                <a:sym typeface="Arial"/>
              </a:rPr>
              <a:t>Simone che cerca di resistere all’alcol</a:t>
            </a:r>
            <a:endParaRPr sz="4000">
              <a:latin typeface="Arial"/>
              <a:ea typeface="Arial"/>
              <a:cs typeface="Arial"/>
              <a:sym typeface="Arial"/>
            </a:endParaRPr>
          </a:p>
          <a:p>
            <a:pPr indent="0" lvl="0" marL="139700" rtl="0" algn="just">
              <a:lnSpc>
                <a:spcPct val="107000"/>
              </a:lnSpc>
              <a:spcBef>
                <a:spcPts val="800"/>
              </a:spcBef>
              <a:spcAft>
                <a:spcPts val="0"/>
              </a:spcAft>
              <a:buSzPct val="101633"/>
              <a:buNone/>
            </a:pPr>
            <a:r>
              <a:rPr lang="it-IT" sz="2900">
                <a:latin typeface="Bree Serif"/>
                <a:ea typeface="Bree Serif"/>
                <a:cs typeface="Bree Serif"/>
                <a:sym typeface="Bree Serif"/>
              </a:rPr>
              <a:t>Questo ragazzo si chiama Simone Smeraldi, è nato e abita a Terni, ha sempre avuto una vita un po’ difficile e, ad oggi, ancora combatte contro i suoi mostri. Viene da una famiglia separata e, per affogare tutte le sue sofferenze, si è lasciato trascinare dall’alcol. Il suo drink preferito è la Tennens. Essendo sempre ubriaco dalla mattina alla sera, spesso e volentieri, ne faceva una delle sue tipo: prendere a botte i vigili e i carabinieri, rapinare, prendere a padellate la gente, fare evasioni, insomma, di tutto e di più, ad oggi tutti questi mini-reati ha accumulato oltre 15 anni di carcere.</a:t>
            </a:r>
            <a:endParaRPr>
              <a:latin typeface="Bree Serif"/>
              <a:ea typeface="Bree Serif"/>
              <a:cs typeface="Bree Serif"/>
              <a:sym typeface="Bree Serif"/>
            </a:endParaRPr>
          </a:p>
          <a:p>
            <a:pPr indent="0" lvl="0" marL="139700" rtl="0" algn="just">
              <a:lnSpc>
                <a:spcPct val="107000"/>
              </a:lnSpc>
              <a:spcBef>
                <a:spcPts val="800"/>
              </a:spcBef>
              <a:spcAft>
                <a:spcPts val="0"/>
              </a:spcAft>
              <a:buSzPct val="101633"/>
              <a:buNone/>
            </a:pPr>
            <a:r>
              <a:rPr lang="it-IT" sz="2900">
                <a:latin typeface="Bree Serif"/>
                <a:ea typeface="Bree Serif"/>
                <a:cs typeface="Bree Serif"/>
                <a:sym typeface="Bree Serif"/>
              </a:rPr>
              <a:t>Però vuole cambiare anche se sa che è difficile e ci sta riuscendo perché è un ragazzo forte. </a:t>
            </a:r>
            <a:endParaRPr>
              <a:latin typeface="Bree Serif"/>
              <a:ea typeface="Bree Serif"/>
              <a:cs typeface="Bree Serif"/>
              <a:sym typeface="Bree Serif"/>
            </a:endParaRPr>
          </a:p>
          <a:p>
            <a:pPr indent="0" lvl="0" marL="139700" rtl="0" algn="just">
              <a:lnSpc>
                <a:spcPct val="107000"/>
              </a:lnSpc>
              <a:spcBef>
                <a:spcPts val="800"/>
              </a:spcBef>
              <a:spcAft>
                <a:spcPts val="0"/>
              </a:spcAft>
              <a:buSzPct val="101633"/>
              <a:buNone/>
            </a:pPr>
            <a:r>
              <a:rPr lang="it-IT" sz="2900">
                <a:latin typeface="Bree Serif"/>
                <a:ea typeface="Bree Serif"/>
                <a:cs typeface="Bree Serif"/>
                <a:sym typeface="Bree Serif"/>
              </a:rPr>
              <a:t>Tante persone, quasi tutti i giorni, gli dicono: “Vieni Simone che ci facciamo un bicchierino” ma lui rifiuta. È ancora in bilico ma ce la sta mettendo tutta non solo per lui ma anche per sua madre, sua sorella e i suoi nipoti che lo amano e non lo hanno mai abbandonato</a:t>
            </a:r>
            <a:r>
              <a:rPr lang="it-IT" sz="1800">
                <a:latin typeface="Arial"/>
                <a:ea typeface="Arial"/>
                <a:cs typeface="Arial"/>
                <a:sym typeface="Arial"/>
              </a:rPr>
              <a:t>. </a:t>
            </a:r>
            <a:endParaRPr sz="1800">
              <a:latin typeface="Arial"/>
              <a:ea typeface="Arial"/>
              <a:cs typeface="Arial"/>
              <a:sym typeface="Arial"/>
            </a:endParaRPr>
          </a:p>
          <a:p>
            <a:pPr indent="0" lvl="0" marL="139700" rtl="0" algn="just">
              <a:lnSpc>
                <a:spcPct val="107000"/>
              </a:lnSpc>
              <a:spcBef>
                <a:spcPts val="800"/>
              </a:spcBef>
              <a:spcAft>
                <a:spcPts val="0"/>
              </a:spcAft>
              <a:buSzPct val="163742"/>
              <a:buNone/>
            </a:pPr>
            <a:r>
              <a:t/>
            </a:r>
            <a:endParaRPr sz="1800">
              <a:latin typeface="Arial"/>
              <a:ea typeface="Arial"/>
              <a:cs typeface="Arial"/>
              <a:sym typeface="Arial"/>
            </a:endParaRPr>
          </a:p>
          <a:p>
            <a:pPr indent="0" lvl="0" marL="139700" rtl="0" algn="just">
              <a:lnSpc>
                <a:spcPct val="107000"/>
              </a:lnSpc>
              <a:spcBef>
                <a:spcPts val="800"/>
              </a:spcBef>
              <a:spcAft>
                <a:spcPts val="800"/>
              </a:spcAft>
              <a:buSzPct val="163742"/>
              <a:buNone/>
            </a:pPr>
            <a:r>
              <a:t/>
            </a:r>
            <a:endParaRPr sz="1800">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p38"/>
          <p:cNvPicPr preferRelativeResize="0"/>
          <p:nvPr/>
        </p:nvPicPr>
        <p:blipFill rotWithShape="1">
          <a:blip r:embed="rId3">
            <a:alphaModFix/>
          </a:blip>
          <a:srcRect b="0" l="0" r="0" t="0"/>
          <a:stretch/>
        </p:blipFill>
        <p:spPr>
          <a:xfrm>
            <a:off x="-8" y="776781"/>
            <a:ext cx="3813715" cy="3090669"/>
          </a:xfrm>
          <a:prstGeom prst="rect">
            <a:avLst/>
          </a:prstGeom>
          <a:noFill/>
          <a:ln>
            <a:noFill/>
          </a:ln>
        </p:spPr>
      </p:pic>
      <p:sp>
        <p:nvSpPr>
          <p:cNvPr id="346" name="Google Shape;346;p38"/>
          <p:cNvSpPr txBox="1"/>
          <p:nvPr>
            <p:ph idx="1" type="body"/>
          </p:nvPr>
        </p:nvSpPr>
        <p:spPr>
          <a:xfrm>
            <a:off x="3962400" y="475785"/>
            <a:ext cx="5181600" cy="2609386"/>
          </a:xfrm>
          <a:prstGeom prst="rect">
            <a:avLst/>
          </a:prstGeom>
          <a:noFill/>
          <a:ln>
            <a:noFill/>
          </a:ln>
        </p:spPr>
        <p:txBody>
          <a:bodyPr anchorCtr="0" anchor="t" bIns="91425" lIns="91425" spcFirstLastPara="1" rIns="91425" wrap="square" tIns="91425">
            <a:normAutofit fontScale="25000" lnSpcReduction="20000"/>
          </a:bodyPr>
          <a:lstStyle/>
          <a:p>
            <a:pPr indent="0" lvl="0" marL="114300" rtl="0" algn="ctr">
              <a:lnSpc>
                <a:spcPct val="107000"/>
              </a:lnSpc>
              <a:spcBef>
                <a:spcPts val="0"/>
              </a:spcBef>
              <a:spcAft>
                <a:spcPts val="0"/>
              </a:spcAft>
              <a:buSzPct val="128571"/>
              <a:buNone/>
            </a:pPr>
            <a:r>
              <a:rPr b="1" lang="it-IT" sz="5600">
                <a:latin typeface="Arial"/>
                <a:ea typeface="Arial"/>
                <a:cs typeface="Arial"/>
                <a:sym typeface="Arial"/>
              </a:rPr>
              <a:t>L’essenza del contagocce</a:t>
            </a:r>
            <a:endParaRPr/>
          </a:p>
          <a:p>
            <a:pPr indent="0" lvl="0" marL="114300" rtl="0" algn="just">
              <a:lnSpc>
                <a:spcPct val="107000"/>
              </a:lnSpc>
              <a:spcBef>
                <a:spcPts val="800"/>
              </a:spcBef>
              <a:spcAft>
                <a:spcPts val="0"/>
              </a:spcAft>
              <a:buSzPct val="128571"/>
              <a:buNone/>
            </a:pPr>
            <a:r>
              <a:rPr lang="it-IT" sz="5600">
                <a:latin typeface="Bree Serif"/>
                <a:ea typeface="Bree Serif"/>
                <a:cs typeface="Bree Serif"/>
                <a:sym typeface="Bree Serif"/>
              </a:rPr>
              <a:t>Questa è la storia di due anime, a cui la vita ha dato i rispettivi nomi, Maria e Marc. Maria è una ragazza madre, ha diciassette anni, è stupenda ha gli occhi verdi come una foresta, i capelli d’ebano, le labbra fine come il suo viso. Sulle sue spalle giace Marc un neonato di appena tre mesi, gli occhi come la madre, le guance paffute, un nasino delicato, i capelli di un castano chiaro, l’unica cosa non trasmessa dalla madre. I due affrontano una vita difficile e crudele, non hanno nulla. Il destino ha scelto di farli vagabondare per le strade… notti di fame, tristezza e solitudine. La piccola Maria continua a lottare nonostante gli sforzi invani, mentre il piccolo Marc è forte abbastanza da rimanere aggrappato alla vita, sua madre. Una notte d’inverno comincia a piovere, ma a piovere così forte che la pioggia prende il posto delle lacrime che scorrono lungo il viso di Maria e i tuoni che coprono il singhiozzare del piccolo Marc. Finita la pioggia, si sente soltanto il ticchettio delle gocce, attraversate da un fascio di luce che finalmente illumina i due. </a:t>
            </a:r>
            <a:endParaRPr>
              <a:latin typeface="Bree Serif"/>
              <a:ea typeface="Bree Serif"/>
              <a:cs typeface="Bree Serif"/>
              <a:sym typeface="Bree Serif"/>
            </a:endParaRPr>
          </a:p>
          <a:p>
            <a:pPr indent="0" lvl="0" marL="114300" rtl="0" algn="just">
              <a:lnSpc>
                <a:spcPct val="107000"/>
              </a:lnSpc>
              <a:spcBef>
                <a:spcPts val="800"/>
              </a:spcBef>
              <a:spcAft>
                <a:spcPts val="0"/>
              </a:spcAft>
              <a:buSzPct val="128571"/>
              <a:buNone/>
            </a:pPr>
            <a:r>
              <a:rPr lang="it-IT" sz="5600">
                <a:latin typeface="Bree Serif"/>
                <a:ea typeface="Bree Serif"/>
                <a:cs typeface="Bree Serif"/>
                <a:sym typeface="Bree Serif"/>
              </a:rPr>
              <a:t> </a:t>
            </a:r>
            <a:endParaRPr sz="5600">
              <a:latin typeface="Bree Serif"/>
              <a:ea typeface="Bree Serif"/>
              <a:cs typeface="Bree Serif"/>
              <a:sym typeface="Bree Serif"/>
            </a:endParaRPr>
          </a:p>
          <a:p>
            <a:pPr indent="-228600" lvl="0" marL="457200" rtl="0" algn="l">
              <a:lnSpc>
                <a:spcPct val="115000"/>
              </a:lnSpc>
              <a:spcBef>
                <a:spcPts val="800"/>
              </a:spcBef>
              <a:spcAft>
                <a:spcPts val="0"/>
              </a:spcAft>
              <a:buSzPts val="1800"/>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t/>
            </a:r>
            <a:endParaRPr/>
          </a:p>
        </p:txBody>
      </p:sp>
      <p:sp>
        <p:nvSpPr>
          <p:cNvPr id="352" name="Google Shape;352;p4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p>
            <a:pPr indent="-228600" lvl="0" marL="457200" rtl="0" algn="l">
              <a:lnSpc>
                <a:spcPct val="115000"/>
              </a:lnSpc>
              <a:spcBef>
                <a:spcPts val="0"/>
              </a:spcBef>
              <a:spcAft>
                <a:spcPts val="0"/>
              </a:spcAft>
              <a:buSzPts val="1800"/>
              <a:buNone/>
            </a:pPr>
            <a:r>
              <a:t/>
            </a:r>
            <a:endParaRPr/>
          </a:p>
        </p:txBody>
      </p:sp>
      <p:pic>
        <p:nvPicPr>
          <p:cNvPr descr="Immagine che contiene persona, bianco e nero, edificio, vestiti&#10;&#10;Descrizione generata automaticamente" id="353" name="Google Shape;353;p41"/>
          <p:cNvPicPr preferRelativeResize="0"/>
          <p:nvPr/>
        </p:nvPicPr>
        <p:blipFill rotWithShape="1">
          <a:blip r:embed="rId3">
            <a:alphaModFix/>
          </a:blip>
          <a:srcRect b="0" l="0" r="0" t="0"/>
          <a:stretch/>
        </p:blipFill>
        <p:spPr>
          <a:xfrm>
            <a:off x="126380" y="71088"/>
            <a:ext cx="9017620" cy="507241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2"/>
          <p:cNvSpPr txBox="1"/>
          <p:nvPr>
            <p:ph idx="1" type="body"/>
          </p:nvPr>
        </p:nvSpPr>
        <p:spPr>
          <a:xfrm>
            <a:off x="250225" y="783625"/>
            <a:ext cx="8520600" cy="3416400"/>
          </a:xfrm>
          <a:prstGeom prst="rect">
            <a:avLst/>
          </a:prstGeom>
          <a:noFill/>
          <a:ln>
            <a:noFill/>
          </a:ln>
        </p:spPr>
        <p:txBody>
          <a:bodyPr anchorCtr="0" anchor="t" bIns="91425" lIns="91425" spcFirstLastPara="1" rIns="91425" wrap="square" tIns="91425">
            <a:normAutofit fontScale="92500" lnSpcReduction="20000"/>
          </a:bodyPr>
          <a:lstStyle/>
          <a:p>
            <a:pPr indent="-333632" lvl="0" marL="457200" rtl="0" algn="l">
              <a:lnSpc>
                <a:spcPct val="115000"/>
              </a:lnSpc>
              <a:spcBef>
                <a:spcPts val="0"/>
              </a:spcBef>
              <a:spcAft>
                <a:spcPts val="0"/>
              </a:spcAft>
              <a:buSzPct val="108107"/>
              <a:buChar char="●"/>
            </a:pPr>
            <a:r>
              <a:rPr lang="it-IT"/>
              <a:t>                 </a:t>
            </a:r>
            <a:r>
              <a:rPr lang="it-IT" sz="1800">
                <a:latin typeface="Arial"/>
                <a:ea typeface="Arial"/>
                <a:cs typeface="Arial"/>
                <a:sym typeface="Arial"/>
              </a:rPr>
              <a:t> </a:t>
            </a:r>
            <a:endParaRPr>
              <a:latin typeface="Arial"/>
              <a:ea typeface="Arial"/>
              <a:cs typeface="Arial"/>
              <a:sym typeface="Arial"/>
            </a:endParaRPr>
          </a:p>
          <a:p>
            <a:pPr indent="0" lvl="0" marL="114300" rtl="0" algn="ctr">
              <a:lnSpc>
                <a:spcPct val="115000"/>
              </a:lnSpc>
              <a:spcBef>
                <a:spcPts val="800"/>
              </a:spcBef>
              <a:spcAft>
                <a:spcPts val="0"/>
              </a:spcAft>
              <a:buSzPct val="108107"/>
              <a:buNone/>
            </a:pPr>
            <a:r>
              <a:rPr b="1" lang="it-IT" sz="1800">
                <a:latin typeface="Arial"/>
                <a:ea typeface="Arial"/>
                <a:cs typeface="Arial"/>
                <a:sym typeface="Arial"/>
              </a:rPr>
              <a:t>UN MONDO SENZA SPECCHI</a:t>
            </a:r>
            <a:endParaRPr sz="1800">
              <a:latin typeface="Arial"/>
              <a:ea typeface="Arial"/>
              <a:cs typeface="Arial"/>
              <a:sym typeface="Arial"/>
            </a:endParaRPr>
          </a:p>
          <a:p>
            <a:pPr indent="0" lvl="0" marL="114300" rtl="0" algn="ctr">
              <a:lnSpc>
                <a:spcPct val="115000"/>
              </a:lnSpc>
              <a:spcBef>
                <a:spcPts val="800"/>
              </a:spcBef>
              <a:spcAft>
                <a:spcPts val="0"/>
              </a:spcAft>
              <a:buSzPct val="108107"/>
              <a:buNone/>
            </a:pPr>
            <a:r>
              <a:rPr b="1" lang="it-IT" sz="1800">
                <a:latin typeface="Arial"/>
                <a:ea typeface="Arial"/>
                <a:cs typeface="Arial"/>
                <a:sym typeface="Arial"/>
              </a:rPr>
              <a:t> </a:t>
            </a:r>
            <a:endParaRPr sz="1800">
              <a:latin typeface="Arial"/>
              <a:ea typeface="Arial"/>
              <a:cs typeface="Arial"/>
              <a:sym typeface="Arial"/>
            </a:endParaRPr>
          </a:p>
          <a:p>
            <a:pPr indent="0" lvl="0" marL="114300" rtl="0" algn="just">
              <a:lnSpc>
                <a:spcPct val="115000"/>
              </a:lnSpc>
              <a:spcBef>
                <a:spcPts val="800"/>
              </a:spcBef>
              <a:spcAft>
                <a:spcPts val="0"/>
              </a:spcAft>
              <a:buSzPct val="108107"/>
              <a:buNone/>
            </a:pPr>
            <a:r>
              <a:rPr b="1" lang="it-IT" sz="1800">
                <a:latin typeface="Arial"/>
                <a:ea typeface="Arial"/>
                <a:cs typeface="Arial"/>
                <a:sym typeface="Arial"/>
              </a:rPr>
              <a:t>Immortalai con uno scatto la mia immagine riflessa su uno specchio, inconsapevole che quella sagoma immobile era mia sorella gemella che viveva dall’altra parte dello specchio, in un mondo rispetto al mio, tutto al contrario.</a:t>
            </a:r>
            <a:endParaRPr b="1" sz="1800">
              <a:latin typeface="Arial"/>
              <a:ea typeface="Arial"/>
              <a:cs typeface="Arial"/>
              <a:sym typeface="Arial"/>
            </a:endParaRPr>
          </a:p>
          <a:p>
            <a:pPr indent="0" lvl="0" marL="114300" rtl="0" algn="just">
              <a:lnSpc>
                <a:spcPct val="115000"/>
              </a:lnSpc>
              <a:spcBef>
                <a:spcPts val="800"/>
              </a:spcBef>
              <a:spcAft>
                <a:spcPts val="0"/>
              </a:spcAft>
              <a:buSzPct val="108107"/>
              <a:buNone/>
            </a:pPr>
            <a:r>
              <a:rPr b="1" lang="it-IT" sz="1800">
                <a:latin typeface="Arial"/>
                <a:ea typeface="Arial"/>
                <a:cs typeface="Arial"/>
                <a:sym typeface="Arial"/>
              </a:rPr>
              <a:t>In quello scatto ci siamo guardate per la prima volta.</a:t>
            </a:r>
            <a:endParaRPr b="1" sz="1800">
              <a:latin typeface="Arial"/>
              <a:ea typeface="Arial"/>
              <a:cs typeface="Arial"/>
              <a:sym typeface="Arial"/>
            </a:endParaRPr>
          </a:p>
          <a:p>
            <a:pPr indent="0" lvl="0" marL="114300" rtl="0" algn="just">
              <a:lnSpc>
                <a:spcPct val="115000"/>
              </a:lnSpc>
              <a:spcBef>
                <a:spcPts val="800"/>
              </a:spcBef>
              <a:spcAft>
                <a:spcPts val="0"/>
              </a:spcAft>
              <a:buSzPct val="108107"/>
              <a:buNone/>
            </a:pPr>
            <a:r>
              <a:rPr b="1" lang="it-IT" sz="1800">
                <a:latin typeface="Arial"/>
                <a:ea typeface="Arial"/>
                <a:cs typeface="Arial"/>
                <a:sym typeface="Arial"/>
              </a:rPr>
              <a:t>ERA IL 29 MAGGIO DEL 1930</a:t>
            </a:r>
            <a:endParaRPr b="1">
              <a:latin typeface="Arial"/>
              <a:ea typeface="Arial"/>
              <a:cs typeface="Arial"/>
              <a:sym typeface="Arial"/>
            </a:endParaRPr>
          </a:p>
          <a:p>
            <a:pPr indent="0" lvl="0" marL="114300" rtl="0" algn="just">
              <a:lnSpc>
                <a:spcPct val="115000"/>
              </a:lnSpc>
              <a:spcBef>
                <a:spcPts val="800"/>
              </a:spcBef>
              <a:spcAft>
                <a:spcPts val="0"/>
              </a:spcAft>
              <a:buSzPct val="108107"/>
              <a:buNone/>
            </a:pPr>
            <a:r>
              <a:rPr b="1" lang="it-IT"/>
              <a:t>E.B.</a:t>
            </a:r>
            <a:endParaRPr b="1" sz="1800">
              <a:latin typeface="Arial"/>
              <a:ea typeface="Arial"/>
              <a:cs typeface="Arial"/>
              <a:sym typeface="Arial"/>
            </a:endParaRPr>
          </a:p>
          <a:p>
            <a:pPr indent="-228600" lvl="0" marL="457200" rtl="0" algn="l">
              <a:lnSpc>
                <a:spcPct val="115000"/>
              </a:lnSpc>
              <a:spcBef>
                <a:spcPts val="800"/>
              </a:spcBef>
              <a:spcAft>
                <a:spcPts val="0"/>
              </a:spcAft>
              <a:buSzPct val="108107"/>
              <a:buNone/>
            </a:pPr>
            <a:r>
              <a:t/>
            </a:r>
            <a:endParaRPr/>
          </a:p>
        </p:txBody>
      </p:sp>
      <p:pic>
        <p:nvPicPr>
          <p:cNvPr descr="Immagine che contiene persona, bianco e nero, edificio, vestiti&#10;&#10;Descrizione generata automaticamente" id="359" name="Google Shape;359;p42"/>
          <p:cNvPicPr preferRelativeResize="0"/>
          <p:nvPr/>
        </p:nvPicPr>
        <p:blipFill rotWithShape="1">
          <a:blip r:embed="rId3">
            <a:alphaModFix/>
          </a:blip>
          <a:srcRect b="0" l="0" r="0" t="0"/>
          <a:stretch/>
        </p:blipFill>
        <p:spPr>
          <a:xfrm>
            <a:off x="127275" y="272060"/>
            <a:ext cx="2375947" cy="133053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3"/>
          <p:cNvSpPr txBox="1"/>
          <p:nvPr>
            <p:ph idx="1" type="body"/>
          </p:nvPr>
        </p:nvSpPr>
        <p:spPr>
          <a:xfrm>
            <a:off x="311700" y="1576037"/>
            <a:ext cx="8520600" cy="2992837"/>
          </a:xfrm>
          <a:prstGeom prst="rect">
            <a:avLst/>
          </a:prstGeom>
          <a:noFill/>
          <a:ln>
            <a:noFill/>
          </a:ln>
        </p:spPr>
        <p:txBody>
          <a:bodyPr anchorCtr="0" anchor="t" bIns="91425" lIns="91425" spcFirstLastPara="1" rIns="91425" wrap="square" tIns="91425">
            <a:normAutofit/>
          </a:bodyPr>
          <a:lstStyle/>
          <a:p>
            <a:pPr indent="0" lvl="0" marL="105033" rtl="0" algn="l">
              <a:lnSpc>
                <a:spcPct val="115000"/>
              </a:lnSpc>
              <a:spcBef>
                <a:spcPts val="0"/>
              </a:spcBef>
              <a:spcAft>
                <a:spcPts val="0"/>
              </a:spcAft>
              <a:buSzPts val="1946"/>
              <a:buNone/>
            </a:pPr>
            <a:r>
              <a:rPr lang="it-IT"/>
              <a:t>                 </a:t>
            </a:r>
            <a:r>
              <a:rPr lang="it-IT" sz="1800">
                <a:latin typeface="Arial"/>
                <a:ea typeface="Arial"/>
                <a:cs typeface="Arial"/>
                <a:sym typeface="Arial"/>
              </a:rPr>
              <a:t> </a:t>
            </a:r>
            <a:endParaRPr/>
          </a:p>
          <a:p>
            <a:pPr indent="-228600" lvl="0" marL="457200" rtl="0" algn="l">
              <a:lnSpc>
                <a:spcPct val="115000"/>
              </a:lnSpc>
              <a:spcBef>
                <a:spcPts val="800"/>
              </a:spcBef>
              <a:spcAft>
                <a:spcPts val="0"/>
              </a:spcAft>
              <a:buSzPts val="1946"/>
              <a:buNone/>
            </a:pPr>
            <a:r>
              <a:t/>
            </a:r>
            <a:endParaRPr/>
          </a:p>
        </p:txBody>
      </p:sp>
      <p:pic>
        <p:nvPicPr>
          <p:cNvPr descr="Immagine che contiene persona, bianco e nero, edificio, vestiti&#10;&#10;Descrizione generata automaticamente" id="365" name="Google Shape;365;p43"/>
          <p:cNvPicPr preferRelativeResize="0"/>
          <p:nvPr/>
        </p:nvPicPr>
        <p:blipFill rotWithShape="1">
          <a:blip r:embed="rId3">
            <a:alphaModFix/>
          </a:blip>
          <a:srcRect b="0" l="0" r="0" t="0"/>
          <a:stretch/>
        </p:blipFill>
        <p:spPr>
          <a:xfrm>
            <a:off x="1500971" y="219576"/>
            <a:ext cx="2375947" cy="1330530"/>
          </a:xfrm>
          <a:prstGeom prst="rect">
            <a:avLst/>
          </a:prstGeom>
          <a:noFill/>
          <a:ln>
            <a:noFill/>
          </a:ln>
        </p:spPr>
      </p:pic>
      <p:sp>
        <p:nvSpPr>
          <p:cNvPr id="366" name="Google Shape;366;p43"/>
          <p:cNvSpPr txBox="1"/>
          <p:nvPr/>
        </p:nvSpPr>
        <p:spPr>
          <a:xfrm>
            <a:off x="1397619" y="1576038"/>
            <a:ext cx="7116695" cy="3567461"/>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just">
              <a:lnSpc>
                <a:spcPct val="115833"/>
              </a:lnSpc>
              <a:spcBef>
                <a:spcPts val="0"/>
              </a:spcBef>
              <a:spcAft>
                <a:spcPts val="0"/>
              </a:spcAft>
              <a:buClr>
                <a:srgbClr val="000000"/>
              </a:buClr>
              <a:buSzPts val="1700"/>
              <a:buFont typeface="Arial"/>
              <a:buNone/>
            </a:pPr>
            <a:r>
              <a:rPr b="1" i="0" lang="it-IT" sz="1700" u="none" cap="none" strike="noStrike">
                <a:solidFill>
                  <a:srgbClr val="000000"/>
                </a:solidFill>
                <a:latin typeface="Arial"/>
                <a:ea typeface="Arial"/>
                <a:cs typeface="Arial"/>
                <a:sym typeface="Arial"/>
              </a:rPr>
              <a:t>Rosa, una fotografa, passeggia per le strade di Roma cercando di trovare degli scatti da sviluppare. Attratta dall’esposizione di una vetrina si ferma e scatta una foto. Quando va in laboratorio per sviluppare la pellicola nella foto si ritrova lei in quanto il vetro ha fatto da riflesso. </a:t>
            </a:r>
            <a:endParaRPr b="1" i="0" sz="1700" u="none" cap="none" strike="noStrike">
              <a:solidFill>
                <a:srgbClr val="000000"/>
              </a:solidFill>
              <a:latin typeface="Arial"/>
              <a:ea typeface="Arial"/>
              <a:cs typeface="Arial"/>
              <a:sym typeface="Arial"/>
            </a:endParaRPr>
          </a:p>
          <a:p>
            <a:pPr indent="0" lvl="0" marL="0" marR="0" rtl="0" algn="just">
              <a:lnSpc>
                <a:spcPct val="115833"/>
              </a:lnSpc>
              <a:spcBef>
                <a:spcPts val="800"/>
              </a:spcBef>
              <a:spcAft>
                <a:spcPts val="0"/>
              </a:spcAft>
              <a:buClr>
                <a:srgbClr val="000000"/>
              </a:buClr>
              <a:buSzPts val="1700"/>
              <a:buFont typeface="Arial"/>
              <a:buNone/>
            </a:pPr>
            <a:r>
              <a:rPr b="1" i="0" lang="it-IT" sz="1700" u="none" cap="none" strike="noStrike">
                <a:solidFill>
                  <a:srgbClr val="000000"/>
                </a:solidFill>
                <a:latin typeface="Arial"/>
                <a:ea typeface="Arial"/>
                <a:cs typeface="Arial"/>
                <a:sym typeface="Arial"/>
              </a:rPr>
              <a:t>Lì si accorge che era una delle foto più belle perché si rivedeva dopo anni che si era persa</a:t>
            </a:r>
            <a:r>
              <a:rPr b="0" i="0" lang="it-IT" sz="1700" u="none" cap="none" strike="noStrike">
                <a:solidFill>
                  <a:srgbClr val="000000"/>
                </a:solidFill>
                <a:latin typeface="Arial"/>
                <a:ea typeface="Arial"/>
                <a:cs typeface="Arial"/>
                <a:sym typeface="Arial"/>
              </a:rPr>
              <a:t>.</a:t>
            </a:r>
            <a:endParaRPr b="0" i="0" sz="1700" u="none" cap="none" strike="noStrike">
              <a:solidFill>
                <a:srgbClr val="000000"/>
              </a:solidFill>
              <a:latin typeface="Arial"/>
              <a:ea typeface="Arial"/>
              <a:cs typeface="Arial"/>
              <a:sym typeface="Arial"/>
            </a:endParaRPr>
          </a:p>
          <a:p>
            <a:pPr indent="0" lvl="0" marL="0" marR="0" rtl="0" algn="just">
              <a:lnSpc>
                <a:spcPct val="115833"/>
              </a:lnSpc>
              <a:spcBef>
                <a:spcPts val="800"/>
              </a:spcBef>
              <a:spcAft>
                <a:spcPts val="800"/>
              </a:spcAft>
              <a:buClr>
                <a:srgbClr val="000000"/>
              </a:buClr>
              <a:buSzPts val="1700"/>
              <a:buFont typeface="Arial"/>
              <a:buNone/>
            </a:pPr>
            <a:r>
              <a:rPr b="0" i="0" lang="it-IT" sz="1700" u="none" cap="none" strike="noStrike">
                <a:solidFill>
                  <a:srgbClr val="000000"/>
                </a:solidFill>
                <a:latin typeface="Arial"/>
                <a:ea typeface="Arial"/>
                <a:cs typeface="Arial"/>
                <a:sym typeface="Arial"/>
              </a:rPr>
              <a:t>P.F</a:t>
            </a:r>
            <a:r>
              <a:rPr lang="it-IT" sz="1700"/>
              <a:t>.</a:t>
            </a:r>
            <a:endParaRPr b="0" i="0" sz="1700" u="none" cap="none" strike="noStrik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44"/>
          <p:cNvSpPr txBox="1"/>
          <p:nvPr>
            <p:ph idx="1" type="body"/>
          </p:nvPr>
        </p:nvSpPr>
        <p:spPr>
          <a:xfrm>
            <a:off x="311700" y="916000"/>
            <a:ext cx="8583900" cy="4036800"/>
          </a:xfrm>
          <a:prstGeom prst="rect">
            <a:avLst/>
          </a:prstGeom>
          <a:noFill/>
          <a:ln>
            <a:noFill/>
          </a:ln>
        </p:spPr>
        <p:txBody>
          <a:bodyPr anchorCtr="0" anchor="t" bIns="91425" lIns="91425" spcFirstLastPara="1" rIns="91425" wrap="square" tIns="91425">
            <a:normAutofit fontScale="47500" lnSpcReduction="10000"/>
          </a:bodyPr>
          <a:lstStyle/>
          <a:p>
            <a:pPr indent="-268759" lvl="0" marL="457200" rtl="0" algn="l">
              <a:lnSpc>
                <a:spcPct val="115000"/>
              </a:lnSpc>
              <a:spcBef>
                <a:spcPts val="0"/>
              </a:spcBef>
              <a:spcAft>
                <a:spcPts val="0"/>
              </a:spcAft>
              <a:buSzPct val="108107"/>
              <a:buChar char="●"/>
            </a:pPr>
            <a:r>
              <a:rPr lang="it-IT"/>
              <a:t>                 </a:t>
            </a:r>
            <a:r>
              <a:rPr lang="it-IT" sz="1800">
                <a:latin typeface="Arial"/>
                <a:ea typeface="Arial"/>
                <a:cs typeface="Arial"/>
                <a:sym typeface="Arial"/>
              </a:rPr>
              <a:t> </a:t>
            </a:r>
            <a:endParaRPr sz="1800">
              <a:latin typeface="Arial"/>
              <a:ea typeface="Arial"/>
              <a:cs typeface="Arial"/>
              <a:sym typeface="Arial"/>
            </a:endParaRPr>
          </a:p>
          <a:p>
            <a:pPr indent="-196722" lvl="0" marL="457200" rtl="0" algn="l">
              <a:lnSpc>
                <a:spcPct val="115000"/>
              </a:lnSpc>
              <a:spcBef>
                <a:spcPts val="0"/>
              </a:spcBef>
              <a:spcAft>
                <a:spcPts val="0"/>
              </a:spcAft>
              <a:buSzPct val="100000"/>
              <a:buNone/>
            </a:pPr>
            <a:r>
              <a:t/>
            </a:r>
            <a:endParaRPr sz="2100"/>
          </a:p>
          <a:p>
            <a:pPr indent="0" lvl="0" marL="0" rtl="0" algn="ctr">
              <a:lnSpc>
                <a:spcPct val="107916"/>
              </a:lnSpc>
              <a:spcBef>
                <a:spcPts val="0"/>
              </a:spcBef>
              <a:spcAft>
                <a:spcPts val="0"/>
              </a:spcAft>
              <a:buSzPct val="92255"/>
              <a:buNone/>
            </a:pPr>
            <a:r>
              <a:rPr b="1" lang="it-IT" sz="4097">
                <a:solidFill>
                  <a:schemeClr val="dk1"/>
                </a:solidFill>
                <a:latin typeface="Bree Serif"/>
                <a:ea typeface="Bree Serif"/>
                <a:cs typeface="Bree Serif"/>
                <a:sym typeface="Bree Serif"/>
              </a:rPr>
              <a:t>Il riflesso dell’anima</a:t>
            </a:r>
            <a:endParaRPr b="1" sz="4097">
              <a:solidFill>
                <a:schemeClr val="dk1"/>
              </a:solidFill>
              <a:latin typeface="Bree Serif"/>
              <a:ea typeface="Bree Serif"/>
              <a:cs typeface="Bree Serif"/>
              <a:sym typeface="Bree Serif"/>
            </a:endParaRPr>
          </a:p>
          <a:p>
            <a:pPr indent="0" lvl="0" marL="0" rtl="0" algn="just">
              <a:lnSpc>
                <a:spcPct val="107916"/>
              </a:lnSpc>
              <a:spcBef>
                <a:spcPts val="800"/>
              </a:spcBef>
              <a:spcAft>
                <a:spcPts val="0"/>
              </a:spcAft>
              <a:buSzPct val="86077"/>
              <a:buNone/>
            </a:pPr>
            <a:r>
              <a:rPr lang="it-IT" sz="3345">
                <a:solidFill>
                  <a:schemeClr val="dk1"/>
                </a:solidFill>
                <a:latin typeface="Bree Serif"/>
                <a:ea typeface="Bree Serif"/>
                <a:cs typeface="Bree Serif"/>
                <a:sym typeface="Bree Serif"/>
              </a:rPr>
              <a:t>Sono una donna qualunque, la mia anima si riflette in questo scatto. Un flash, dove i miei sentimenti, emozioni, obiettivi, traguardi percorrono infiniti passi. Passi dove noi stessi scegliamo la distanza tra gli uni e gli altri, la velocità con cui farli, la forza, la delicatezza, che vogliamo impiegare nel compierli. Un flash che equivale ad un istante, esattamente l’istante in cui scegliamo di renderlo unico e felice o l’istante in cui ci abbandoniamo a noi stessi rendendolo triste e buio. </a:t>
            </a:r>
            <a:endParaRPr sz="2897">
              <a:latin typeface="Bree Serif"/>
              <a:ea typeface="Bree Serif"/>
              <a:cs typeface="Bree Serif"/>
              <a:sym typeface="Bree Serif"/>
            </a:endParaRPr>
          </a:p>
          <a:p>
            <a:pPr indent="0" lvl="0" marL="0" rtl="0" algn="just">
              <a:lnSpc>
                <a:spcPct val="107916"/>
              </a:lnSpc>
              <a:spcBef>
                <a:spcPts val="800"/>
              </a:spcBef>
              <a:spcAft>
                <a:spcPts val="0"/>
              </a:spcAft>
              <a:buSzPct val="86077"/>
              <a:buNone/>
            </a:pPr>
            <a:r>
              <a:rPr lang="it-IT" sz="3345">
                <a:solidFill>
                  <a:schemeClr val="dk1"/>
                </a:solidFill>
                <a:latin typeface="Bree Serif"/>
                <a:ea typeface="Bree Serif"/>
                <a:cs typeface="Bree Serif"/>
                <a:sym typeface="Bree Serif"/>
              </a:rPr>
              <a:t>A ognuno di voi: usate quel flash per immortalare quel momento che vi renderà felici. Qualunque esso sia. </a:t>
            </a:r>
            <a:endParaRPr sz="3345">
              <a:solidFill>
                <a:schemeClr val="dk1"/>
              </a:solidFill>
              <a:latin typeface="Bree Serif"/>
              <a:ea typeface="Bree Serif"/>
              <a:cs typeface="Bree Serif"/>
              <a:sym typeface="Bree Serif"/>
            </a:endParaRPr>
          </a:p>
          <a:p>
            <a:pPr indent="0" lvl="0" marL="0" rtl="0" algn="just">
              <a:lnSpc>
                <a:spcPct val="107916"/>
              </a:lnSpc>
              <a:spcBef>
                <a:spcPts val="800"/>
              </a:spcBef>
              <a:spcAft>
                <a:spcPts val="0"/>
              </a:spcAft>
              <a:buSzPct val="86077"/>
              <a:buNone/>
            </a:pPr>
            <a:r>
              <a:rPr b="1" lang="it-IT" sz="3345">
                <a:solidFill>
                  <a:schemeClr val="dk1"/>
                </a:solidFill>
                <a:latin typeface="Bree Serif"/>
                <a:ea typeface="Bree Serif"/>
                <a:cs typeface="Bree Serif"/>
                <a:sym typeface="Bree Serif"/>
              </a:rPr>
              <a:t>Scatto 1951. Passato, presente, futuro.</a:t>
            </a:r>
            <a:endParaRPr b="1" sz="3345">
              <a:solidFill>
                <a:schemeClr val="dk1"/>
              </a:solidFill>
              <a:latin typeface="Bree Serif"/>
              <a:ea typeface="Bree Serif"/>
              <a:cs typeface="Bree Serif"/>
              <a:sym typeface="Bree Serif"/>
            </a:endParaRPr>
          </a:p>
          <a:p>
            <a:pPr indent="0" lvl="0" marL="0" rtl="0" algn="just">
              <a:lnSpc>
                <a:spcPct val="107916"/>
              </a:lnSpc>
              <a:spcBef>
                <a:spcPts val="800"/>
              </a:spcBef>
              <a:spcAft>
                <a:spcPts val="0"/>
              </a:spcAft>
              <a:buSzPct val="102048"/>
              <a:buNone/>
            </a:pPr>
            <a:r>
              <a:t/>
            </a:r>
            <a:endParaRPr sz="2822">
              <a:solidFill>
                <a:schemeClr val="dk1"/>
              </a:solidFill>
              <a:latin typeface="Arial"/>
              <a:ea typeface="Arial"/>
              <a:cs typeface="Arial"/>
              <a:sym typeface="Arial"/>
            </a:endParaRPr>
          </a:p>
          <a:p>
            <a:pPr indent="0" lvl="0" marL="0" rtl="0" algn="l">
              <a:lnSpc>
                <a:spcPct val="115833"/>
              </a:lnSpc>
              <a:spcBef>
                <a:spcPts val="800"/>
              </a:spcBef>
              <a:spcAft>
                <a:spcPts val="0"/>
              </a:spcAft>
              <a:buSzPct val="130484"/>
              <a:buNone/>
            </a:pPr>
            <a:r>
              <a:t/>
            </a:r>
            <a:endParaRPr sz="2207">
              <a:solidFill>
                <a:schemeClr val="dk1"/>
              </a:solidFill>
              <a:latin typeface="Bree Serif"/>
              <a:ea typeface="Bree Serif"/>
              <a:cs typeface="Bree Serif"/>
              <a:sym typeface="Bree Serif"/>
            </a:endParaRPr>
          </a:p>
          <a:p>
            <a:pPr indent="0" lvl="0" marL="114300" rtl="0" algn="ctr">
              <a:lnSpc>
                <a:spcPct val="115000"/>
              </a:lnSpc>
              <a:spcBef>
                <a:spcPts val="800"/>
              </a:spcBef>
              <a:spcAft>
                <a:spcPts val="0"/>
              </a:spcAft>
              <a:buSzPct val="108107"/>
              <a:buNone/>
            </a:pPr>
            <a:r>
              <a:t/>
            </a:r>
            <a:endParaRPr b="1">
              <a:latin typeface="Bree Serif"/>
              <a:ea typeface="Bree Serif"/>
              <a:cs typeface="Bree Serif"/>
              <a:sym typeface="Bree Serif"/>
            </a:endParaRPr>
          </a:p>
        </p:txBody>
      </p:sp>
      <p:pic>
        <p:nvPicPr>
          <p:cNvPr descr="Immagine che contiene persona, bianco e nero, edificio, vestiti&#10;&#10;Descrizione generata automaticamente" id="372" name="Google Shape;372;p44"/>
          <p:cNvPicPr preferRelativeResize="0"/>
          <p:nvPr/>
        </p:nvPicPr>
        <p:blipFill rotWithShape="1">
          <a:blip r:embed="rId3">
            <a:alphaModFix/>
          </a:blip>
          <a:srcRect b="0" l="0" r="0" t="0"/>
          <a:stretch/>
        </p:blipFill>
        <p:spPr>
          <a:xfrm>
            <a:off x="311700" y="222222"/>
            <a:ext cx="2375947" cy="133053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p45"/>
          <p:cNvSpPr txBox="1"/>
          <p:nvPr>
            <p:ph type="ctrTitle"/>
          </p:nvPr>
        </p:nvSpPr>
        <p:spPr>
          <a:xfrm>
            <a:off x="457658" y="2406650"/>
            <a:ext cx="8520600" cy="2052600"/>
          </a:xfrm>
          <a:prstGeom prst="rect">
            <a:avLst/>
          </a:prstGeom>
          <a:noFill/>
          <a:ln>
            <a:noFill/>
          </a:ln>
        </p:spPr>
        <p:txBody>
          <a:bodyPr anchorCtr="0" anchor="b" bIns="91425" lIns="91425" spcFirstLastPara="1" rIns="91425" wrap="square" tIns="91425">
            <a:normAutofit/>
          </a:bodyPr>
          <a:lstStyle/>
          <a:p>
            <a:pPr indent="0" lvl="0" marL="0" rtl="0" algn="ctr">
              <a:lnSpc>
                <a:spcPct val="100000"/>
              </a:lnSpc>
              <a:spcBef>
                <a:spcPts val="0"/>
              </a:spcBef>
              <a:spcAft>
                <a:spcPts val="0"/>
              </a:spcAft>
              <a:buSzPts val="990"/>
              <a:buNone/>
            </a:pPr>
            <a:r>
              <a:rPr lang="it-IT" sz="3180">
                <a:latin typeface="Bree Serif"/>
                <a:ea typeface="Bree Serif"/>
                <a:cs typeface="Bree Serif"/>
                <a:sym typeface="Bree Serif"/>
              </a:rPr>
              <a:t>NEL VIVO DEL LABORATORIO DI LETTURA</a:t>
            </a:r>
            <a:endParaRPr sz="3180">
              <a:latin typeface="Bree Serif"/>
              <a:ea typeface="Bree Serif"/>
              <a:cs typeface="Bree Serif"/>
              <a:sym typeface="Bree Serif"/>
            </a:endParaRPr>
          </a:p>
        </p:txBody>
      </p:sp>
      <p:pic>
        <p:nvPicPr>
          <p:cNvPr id="378" name="Google Shape;378;p45"/>
          <p:cNvPicPr preferRelativeResize="0"/>
          <p:nvPr/>
        </p:nvPicPr>
        <p:blipFill rotWithShape="1">
          <a:blip r:embed="rId3">
            <a:alphaModFix/>
          </a:blip>
          <a:srcRect b="0" l="0" r="0" t="0"/>
          <a:stretch/>
        </p:blipFill>
        <p:spPr>
          <a:xfrm>
            <a:off x="4650317" y="66907"/>
            <a:ext cx="4107726" cy="3810000"/>
          </a:xfrm>
          <a:prstGeom prst="rect">
            <a:avLst/>
          </a:prstGeom>
          <a:noFill/>
          <a:ln>
            <a:noFill/>
          </a:ln>
        </p:spPr>
      </p:pic>
      <p:sp>
        <p:nvSpPr>
          <p:cNvPr id="379" name="Google Shape;379;p45"/>
          <p:cNvSpPr txBox="1"/>
          <p:nvPr/>
        </p:nvSpPr>
        <p:spPr>
          <a:xfrm>
            <a:off x="-1" y="0"/>
            <a:ext cx="4650300" cy="1662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i="0" lang="it-IT" sz="2400" u="none" cap="none" strike="noStrike">
                <a:solidFill>
                  <a:schemeClr val="dk1"/>
                </a:solidFill>
                <a:latin typeface="Bree Serif"/>
                <a:ea typeface="Bree Serif"/>
                <a:cs typeface="Bree Serif"/>
                <a:sym typeface="Bree Serif"/>
              </a:rPr>
              <a:t>«CHE STRANO, PER ME QUESTO È TUTTO QUELLO CHE HO DENTRO E PER TE SONO SOLO PAROLE»</a:t>
            </a:r>
            <a:endParaRPr i="0" sz="2400" u="none" cap="none" strike="noStrike">
              <a:solidFill>
                <a:schemeClr val="dk1"/>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2400"/>
              <a:buFont typeface="Arial"/>
              <a:buNone/>
            </a:pPr>
            <a:r>
              <a:rPr i="0" lang="it-IT" sz="2400" u="none" cap="none" strike="noStrike">
                <a:solidFill>
                  <a:schemeClr val="dk1"/>
                </a:solidFill>
                <a:latin typeface="Bree Serif"/>
                <a:ea typeface="Bree Serif"/>
                <a:cs typeface="Bree Serif"/>
                <a:sym typeface="Bree Serif"/>
              </a:rPr>
              <a:t>David Foster Wallace </a:t>
            </a:r>
            <a:endParaRPr i="0" sz="2400" u="none" cap="none" strike="noStrike">
              <a:solidFill>
                <a:schemeClr val="dk1"/>
              </a:solidFill>
              <a:latin typeface="Bree Serif"/>
              <a:ea typeface="Bree Serif"/>
              <a:cs typeface="Bree Serif"/>
              <a:sym typeface="Bree Serif"/>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46"/>
          <p:cNvSpPr txBox="1"/>
          <p:nvPr>
            <p:ph type="ctrTitle"/>
          </p:nvPr>
        </p:nvSpPr>
        <p:spPr>
          <a:xfrm>
            <a:off x="404750" y="328950"/>
            <a:ext cx="7548300" cy="3552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5200"/>
              <a:buNone/>
            </a:pPr>
            <a:r>
              <a:rPr b="1" lang="it-IT" sz="1800">
                <a:latin typeface="Arial"/>
                <a:ea typeface="Arial"/>
                <a:cs typeface="Arial"/>
                <a:sym typeface="Arial"/>
              </a:rPr>
              <a:t>STRATEGIE PER COMPRENDERE IL TESTO IN PROFONDITA</a:t>
            </a:r>
            <a:r>
              <a:rPr lang="it-IT" sz="1800">
                <a:latin typeface="Arial"/>
                <a:ea typeface="Arial"/>
                <a:cs typeface="Arial"/>
                <a:sym typeface="Arial"/>
              </a:rPr>
              <a:t>’</a:t>
            </a:r>
            <a:endParaRPr>
              <a:latin typeface="Arial"/>
              <a:ea typeface="Arial"/>
              <a:cs typeface="Arial"/>
              <a:sym typeface="Arial"/>
            </a:endParaRPr>
          </a:p>
        </p:txBody>
      </p:sp>
      <p:pic>
        <p:nvPicPr>
          <p:cNvPr id="385" name="Google Shape;385;p46"/>
          <p:cNvPicPr preferRelativeResize="0"/>
          <p:nvPr/>
        </p:nvPicPr>
        <p:blipFill rotWithShape="1">
          <a:blip r:embed="rId3">
            <a:alphaModFix/>
          </a:blip>
          <a:srcRect b="0" l="0" r="0" t="0"/>
          <a:stretch/>
        </p:blipFill>
        <p:spPr>
          <a:xfrm>
            <a:off x="1098742" y="684138"/>
            <a:ext cx="6567979" cy="4299974"/>
          </a:xfrm>
          <a:prstGeom prst="rect">
            <a:avLst/>
          </a:prstGeom>
          <a:noFill/>
          <a:ln cap="sq" cmpd="thickThin" w="88900">
            <a:solidFill>
              <a:srgbClr val="000000"/>
            </a:solidFill>
            <a:prstDash val="solid"/>
            <a:miter lim="800000"/>
            <a:headEnd len="sm" w="sm" type="none"/>
            <a:tailEnd len="sm" w="sm" type="none"/>
          </a:ln>
        </p:spPr>
      </p:pic>
      <p:pic>
        <p:nvPicPr>
          <p:cNvPr descr="Un paio di occhiali da sole" id="386" name="Google Shape;386;p46"/>
          <p:cNvPicPr preferRelativeResize="0"/>
          <p:nvPr/>
        </p:nvPicPr>
        <p:blipFill rotWithShape="1">
          <a:blip r:embed="rId4">
            <a:alphaModFix/>
          </a:blip>
          <a:srcRect b="0" l="0" r="0" t="0"/>
          <a:stretch/>
        </p:blipFill>
        <p:spPr>
          <a:xfrm>
            <a:off x="5084124" y="3050169"/>
            <a:ext cx="2818385" cy="281838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pic>
        <p:nvPicPr>
          <p:cNvPr descr="Immagine che contiene testo, schermata, lettera, Carattere&#10;&#10;Descrizione generata automaticamente" id="391" name="Google Shape;391;p47"/>
          <p:cNvPicPr preferRelativeResize="0"/>
          <p:nvPr/>
        </p:nvPicPr>
        <p:blipFill rotWithShape="1">
          <a:blip r:embed="rId3">
            <a:alphaModFix/>
          </a:blip>
          <a:srcRect b="0" l="0" r="0" t="0"/>
          <a:stretch/>
        </p:blipFill>
        <p:spPr>
          <a:xfrm>
            <a:off x="3969604" y="445025"/>
            <a:ext cx="5013758" cy="4313087"/>
          </a:xfrm>
          <a:prstGeom prst="rect">
            <a:avLst/>
          </a:prstGeom>
          <a:noFill/>
          <a:ln>
            <a:noFill/>
          </a:ln>
        </p:spPr>
      </p:pic>
      <p:pic>
        <p:nvPicPr>
          <p:cNvPr descr="Immagine che contiene testo, lettera, Carattere, documento&#10;&#10;Descrizione generata automaticamente" id="392" name="Google Shape;392;p47"/>
          <p:cNvPicPr preferRelativeResize="0"/>
          <p:nvPr/>
        </p:nvPicPr>
        <p:blipFill rotWithShape="1">
          <a:blip r:embed="rId4">
            <a:alphaModFix/>
          </a:blip>
          <a:srcRect b="0" l="0" r="0" t="0"/>
          <a:stretch/>
        </p:blipFill>
        <p:spPr>
          <a:xfrm>
            <a:off x="289932" y="44863"/>
            <a:ext cx="3567661" cy="4974307"/>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20"/>
          </a:srgbClr>
        </a:solidFill>
      </p:bgPr>
    </p:bg>
    <p:spTree>
      <p:nvGrpSpPr>
        <p:cNvPr id="396" name="Shape 396"/>
        <p:cNvGrpSpPr/>
        <p:nvPr/>
      </p:nvGrpSpPr>
      <p:grpSpPr>
        <a:xfrm>
          <a:off x="0" y="0"/>
          <a:ext cx="0" cy="0"/>
          <a:chOff x="0" y="0"/>
          <a:chExt cx="0" cy="0"/>
        </a:xfrm>
      </p:grpSpPr>
      <p:sp>
        <p:nvSpPr>
          <p:cNvPr id="397" name="Google Shape;397;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it-IT">
                <a:latin typeface="Arial"/>
                <a:ea typeface="Arial"/>
                <a:cs typeface="Arial"/>
                <a:sym typeface="Arial"/>
              </a:rPr>
              <a:t>Testi mentore: un esempio autorevole</a:t>
            </a:r>
            <a:endParaRPr>
              <a:latin typeface="Arial"/>
              <a:ea typeface="Arial"/>
              <a:cs typeface="Arial"/>
              <a:sym typeface="Arial"/>
            </a:endParaRPr>
          </a:p>
        </p:txBody>
      </p:sp>
      <p:sp>
        <p:nvSpPr>
          <p:cNvPr id="398" name="Google Shape;398;p48"/>
          <p:cNvSpPr txBox="1"/>
          <p:nvPr>
            <p:ph idx="1" type="body"/>
          </p:nvPr>
        </p:nvSpPr>
        <p:spPr>
          <a:xfrm>
            <a:off x="270700" y="1132000"/>
            <a:ext cx="8520600" cy="3416400"/>
          </a:xfrm>
          <a:prstGeom prst="rect">
            <a:avLst/>
          </a:prstGeom>
          <a:noFill/>
          <a:ln>
            <a:noFill/>
          </a:ln>
        </p:spPr>
        <p:txBody>
          <a:bodyPr anchorCtr="0" anchor="t" bIns="91425" lIns="91425" spcFirstLastPara="1" rIns="91425" wrap="square" tIns="91425">
            <a:normAutofit/>
          </a:bodyPr>
          <a:lstStyle/>
          <a:p>
            <a:pPr indent="0" lvl="0" marL="457200" rtl="0" algn="l">
              <a:lnSpc>
                <a:spcPct val="115000"/>
              </a:lnSpc>
              <a:spcBef>
                <a:spcPts val="0"/>
              </a:spcBef>
              <a:spcAft>
                <a:spcPts val="0"/>
              </a:spcAft>
              <a:buSzPts val="1800"/>
              <a:buNone/>
            </a:pPr>
            <a:r>
              <a:t/>
            </a:r>
            <a:endParaRPr>
              <a:latin typeface="Arial"/>
              <a:ea typeface="Arial"/>
              <a:cs typeface="Arial"/>
              <a:sym typeface="Arial"/>
            </a:endParaRPr>
          </a:p>
          <a:p>
            <a:pPr indent="0" lvl="0" marL="114300" rtl="0" algn="l">
              <a:lnSpc>
                <a:spcPct val="115000"/>
              </a:lnSpc>
              <a:spcBef>
                <a:spcPts val="0"/>
              </a:spcBef>
              <a:spcAft>
                <a:spcPts val="0"/>
              </a:spcAft>
              <a:buSzPts val="1800"/>
              <a:buNone/>
            </a:pPr>
            <a:r>
              <a:rPr lang="it-IT">
                <a:latin typeface="Arial"/>
                <a:ea typeface="Arial"/>
                <a:cs typeface="Arial"/>
                <a:sym typeface="Arial"/>
              </a:rPr>
              <a:t>Lettura ad alta voce del racconto breve «Il gorgo» di Beppe Fenoglio</a:t>
            </a:r>
            <a:endParaRPr>
              <a:latin typeface="Arial"/>
              <a:ea typeface="Arial"/>
              <a:cs typeface="Arial"/>
              <a:sym typeface="Arial"/>
            </a:endParaRPr>
          </a:p>
          <a:p>
            <a:pPr indent="0" lvl="0" marL="114300" rtl="0" algn="l">
              <a:lnSpc>
                <a:spcPct val="115000"/>
              </a:lnSpc>
              <a:spcBef>
                <a:spcPts val="0"/>
              </a:spcBef>
              <a:spcAft>
                <a:spcPts val="0"/>
              </a:spcAft>
              <a:buSzPts val="1800"/>
              <a:buNone/>
            </a:pPr>
            <a:r>
              <a:t/>
            </a:r>
            <a:endParaRPr>
              <a:latin typeface="Bree Serif"/>
              <a:ea typeface="Bree Serif"/>
              <a:cs typeface="Bree Serif"/>
              <a:sym typeface="Bree Serif"/>
            </a:endParaRPr>
          </a:p>
        </p:txBody>
      </p:sp>
      <p:pic>
        <p:nvPicPr>
          <p:cNvPr descr="Immagine che contiene vestiti, persona, Viso umano, aria aperta&#10;&#10;Descrizione generata automaticamente" id="399" name="Google Shape;399;p48"/>
          <p:cNvPicPr preferRelativeResize="0"/>
          <p:nvPr/>
        </p:nvPicPr>
        <p:blipFill rotWithShape="1">
          <a:blip r:embed="rId3">
            <a:alphaModFix/>
          </a:blip>
          <a:srcRect b="0" l="0" r="0" t="0"/>
          <a:stretch/>
        </p:blipFill>
        <p:spPr>
          <a:xfrm>
            <a:off x="6681361" y="160237"/>
            <a:ext cx="2150936" cy="1296856"/>
          </a:xfrm>
          <a:prstGeom prst="rect">
            <a:avLst/>
          </a:prstGeom>
          <a:noFill/>
          <a:ln>
            <a:noFill/>
          </a:ln>
        </p:spPr>
      </p:pic>
      <p:sp>
        <p:nvSpPr>
          <p:cNvPr id="400" name="Google Shape;400;p48"/>
          <p:cNvSpPr txBox="1"/>
          <p:nvPr/>
        </p:nvSpPr>
        <p:spPr>
          <a:xfrm>
            <a:off x="364273" y="2387084"/>
            <a:ext cx="4665000" cy="203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rPr b="0" i="1" lang="it-IT" sz="1400" u="none" cap="none" strike="noStrike">
                <a:solidFill>
                  <a:srgbClr val="1F1F1F"/>
                </a:solidFill>
                <a:highlight>
                  <a:srgbClr val="FFFFFF"/>
                </a:highlight>
                <a:latin typeface="Arial"/>
                <a:ea typeface="Arial"/>
                <a:cs typeface="Arial"/>
                <a:sym typeface="Arial"/>
              </a:rPr>
              <a:t>Gorgo: sostantivo maschile</a:t>
            </a:r>
            <a:endParaRPr b="0" i="0" sz="1400" u="none" cap="none" strike="noStrike">
              <a:solidFill>
                <a:srgbClr val="1F1F1F"/>
              </a:solidFill>
              <a:highlight>
                <a:srgbClr val="FFFFFF"/>
              </a:highlight>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1F1F1F"/>
              </a:solidFill>
              <a:highlight>
                <a:srgbClr val="FFFFFF"/>
              </a:highlight>
              <a:latin typeface="Arial"/>
              <a:ea typeface="Arial"/>
              <a:cs typeface="Arial"/>
              <a:sym typeface="Arial"/>
            </a:endParaRPr>
          </a:p>
          <a:p>
            <a:pPr indent="-88900" lvl="0" marL="0" marR="0" rtl="0" algn="l">
              <a:lnSpc>
                <a:spcPct val="100000"/>
              </a:lnSpc>
              <a:spcBef>
                <a:spcPts val="0"/>
              </a:spcBef>
              <a:spcAft>
                <a:spcPts val="0"/>
              </a:spcAft>
              <a:buClr>
                <a:srgbClr val="000000"/>
              </a:buClr>
              <a:buSzPts val="1400"/>
              <a:buFont typeface="Bree Serif"/>
              <a:buAutoNum type="arabicPeriod"/>
            </a:pPr>
            <a:r>
              <a:rPr b="0" i="0" lang="it-IT" sz="1400" u="none" cap="none" strike="noStrike">
                <a:solidFill>
                  <a:srgbClr val="1F1F1F"/>
                </a:solidFill>
                <a:highlight>
                  <a:srgbClr val="FFFFFF"/>
                </a:highlight>
                <a:latin typeface="Arial"/>
                <a:ea typeface="Arial"/>
                <a:cs typeface="Arial"/>
                <a:sym typeface="Arial"/>
              </a:rPr>
              <a:t>Vortice o mulinello in corrispondenza di circoscritte zone di maggior profondità di un corso d'acqua: fu attratto nel g. e scomparve; </a:t>
            </a:r>
            <a:r>
              <a:rPr b="0" i="1" lang="it-IT" sz="1400" u="none" cap="none" strike="noStrike">
                <a:solidFill>
                  <a:srgbClr val="1F1F1F"/>
                </a:solidFill>
                <a:highlight>
                  <a:srgbClr val="FFFFFF"/>
                </a:highlight>
                <a:latin typeface="Arial"/>
                <a:ea typeface="Arial"/>
                <a:cs typeface="Arial"/>
                <a:sym typeface="Arial"/>
              </a:rPr>
              <a:t>fig.</a:t>
            </a:r>
            <a:r>
              <a:rPr b="0" i="0" lang="it-IT" sz="1400" u="none" cap="none" strike="noStrike">
                <a:solidFill>
                  <a:srgbClr val="1F1F1F"/>
                </a:solidFill>
                <a:highlight>
                  <a:srgbClr val="FFFFFF"/>
                </a:highlight>
                <a:latin typeface="Arial"/>
                <a:ea typeface="Arial"/>
                <a:cs typeface="Arial"/>
                <a:sym typeface="Arial"/>
              </a:rPr>
              <a:t>, tumultuoso agitarsi di persone o di sentimenti, che afferra e travolge: rimase intrappolato nel g. dei dimostranti; fu preso dal g. della passione; il gorgo delle incertezze, dei tormentosi pensieri lo aveva ripreso</a:t>
            </a:r>
            <a:r>
              <a:rPr lang="it-IT">
                <a:solidFill>
                  <a:srgbClr val="1F1F1F"/>
                </a:solidFill>
                <a:highlight>
                  <a:srgbClr val="FFFFFF"/>
                </a:highlight>
              </a:rPr>
              <a:t>.</a:t>
            </a:r>
            <a:endParaRPr b="0" i="0" sz="1400" u="none" cap="none" strike="noStrike">
              <a:solidFill>
                <a:srgbClr val="000000"/>
              </a:solidFill>
              <a:latin typeface="Arial"/>
              <a:ea typeface="Arial"/>
              <a:cs typeface="Arial"/>
              <a:sym typeface="Arial"/>
            </a:endParaRPr>
          </a:p>
        </p:txBody>
      </p:sp>
      <p:pic>
        <p:nvPicPr>
          <p:cNvPr descr="BEPPE FENOGLIO  &#10;(Alba, 1º marzo 1922 – Torino, 18 febbraio 1963)&#10;il gorgo&#10;&#10;Racconti del parentado e del paese&#10;Il gorgo. Apparso su &quot;Il Caffè&quot; di Giambattista Vicari, &#10;n. 9, dicembre 1954, p. 17; poi in Opere, III, pp. 7-9.&#10;&#10;Beppe Fenoglio&#10;Tutti i racconti&#10;A cura di Luca Bufano&#10;Einaudi&#10;&#10;Lettura di Luigi Maria Corsanico&#10;&#10;Heitor Villa-Lobos &#10;Bachianas Brasileiras No. 1 for orchestra of cellos &#10;2. Prelúdio (Modinha)&#10;Cellists from Berlin Philharmonic" id="401" name="Google Shape;401;p48" title="BEPPE FENOGLIO - IL GORGO">
            <a:hlinkClick r:id="rId4"/>
          </p:cNvPr>
          <p:cNvPicPr preferRelativeResize="0"/>
          <p:nvPr/>
        </p:nvPicPr>
        <p:blipFill>
          <a:blip r:embed="rId5">
            <a:alphaModFix/>
          </a:blip>
          <a:stretch>
            <a:fillRect/>
          </a:stretch>
        </p:blipFill>
        <p:spPr>
          <a:xfrm>
            <a:off x="5309475" y="2339500"/>
            <a:ext cx="3522825" cy="1981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5" name="Shape 75"/>
        <p:cNvGrpSpPr/>
        <p:nvPr/>
      </p:nvGrpSpPr>
      <p:grpSpPr>
        <a:xfrm>
          <a:off x="0" y="0"/>
          <a:ext cx="0" cy="0"/>
          <a:chOff x="0" y="0"/>
          <a:chExt cx="0" cy="0"/>
        </a:xfrm>
      </p:grpSpPr>
      <p:sp>
        <p:nvSpPr>
          <p:cNvPr id="76" name="Google Shape;76;p5"/>
          <p:cNvSpPr txBox="1"/>
          <p:nvPr>
            <p:ph type="ctrTitle"/>
          </p:nvPr>
        </p:nvSpPr>
        <p:spPr>
          <a:xfrm>
            <a:off x="525077" y="3934025"/>
            <a:ext cx="6594900" cy="792600"/>
          </a:xfrm>
          <a:prstGeom prst="rect">
            <a:avLst/>
          </a:prstGeom>
          <a:solidFill>
            <a:srgbClr val="CDD8FB">
              <a:alpha val="89019"/>
            </a:srgbClr>
          </a:solid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it-IT">
                <a:latin typeface="Bree Serif"/>
                <a:ea typeface="Bree Serif"/>
                <a:cs typeface="Bree Serif"/>
                <a:sym typeface="Bree Serif"/>
              </a:rPr>
              <a:t>Cosa faremo?</a:t>
            </a:r>
            <a:endParaRPr>
              <a:latin typeface="Bree Serif"/>
              <a:ea typeface="Bree Serif"/>
              <a:cs typeface="Bree Serif"/>
              <a:sym typeface="Bree Serif"/>
            </a:endParaRPr>
          </a:p>
        </p:txBody>
      </p:sp>
      <p:sp>
        <p:nvSpPr>
          <p:cNvPr id="77" name="Google Shape;77;p5"/>
          <p:cNvSpPr txBox="1"/>
          <p:nvPr>
            <p:ph idx="1" type="subTitle"/>
          </p:nvPr>
        </p:nvSpPr>
        <p:spPr>
          <a:xfrm>
            <a:off x="0" y="0"/>
            <a:ext cx="5955000" cy="2094300"/>
          </a:xfrm>
          <a:prstGeom prst="rect">
            <a:avLst/>
          </a:prstGeom>
          <a:solidFill>
            <a:srgbClr val="CFE2F3"/>
          </a:solidFill>
          <a:ln>
            <a:noFill/>
          </a:ln>
        </p:spPr>
        <p:txBody>
          <a:bodyPr anchorCtr="0" anchor="t" bIns="91425" lIns="91425" spcFirstLastPara="1" rIns="91425" wrap="square" tIns="91425">
            <a:normAutofit fontScale="62500" lnSpcReduction="10000"/>
          </a:bodyPr>
          <a:lstStyle/>
          <a:p>
            <a:pPr indent="0" lvl="0" marL="0" rtl="0" algn="ctr">
              <a:lnSpc>
                <a:spcPct val="100000"/>
              </a:lnSpc>
              <a:spcBef>
                <a:spcPts val="0"/>
              </a:spcBef>
              <a:spcAft>
                <a:spcPts val="0"/>
              </a:spcAft>
              <a:buSzPct val="129629"/>
              <a:buNone/>
            </a:pPr>
            <a:r>
              <a:rPr b="1" lang="it-IT" sz="3085">
                <a:latin typeface="Bree Serif"/>
                <a:ea typeface="Bree Serif"/>
                <a:cs typeface="Bree Serif"/>
                <a:sym typeface="Bree Serif"/>
              </a:rPr>
              <a:t>Partiremo per un viaggio attraverso la scrittura</a:t>
            </a:r>
            <a:endParaRPr b="1" sz="3085">
              <a:latin typeface="Bree Serif"/>
              <a:ea typeface="Bree Serif"/>
              <a:cs typeface="Bree Serif"/>
              <a:sym typeface="Bree Serif"/>
            </a:endParaRPr>
          </a:p>
          <a:p>
            <a:pPr indent="0" lvl="0" marL="0" rtl="0" algn="ctr">
              <a:lnSpc>
                <a:spcPct val="100000"/>
              </a:lnSpc>
              <a:spcBef>
                <a:spcPts val="0"/>
              </a:spcBef>
              <a:spcAft>
                <a:spcPts val="0"/>
              </a:spcAft>
              <a:buSzPct val="129629"/>
              <a:buNone/>
            </a:pPr>
            <a:r>
              <a:rPr b="1" lang="it-IT" sz="3085">
                <a:latin typeface="Bree Serif"/>
                <a:ea typeface="Bree Serif"/>
                <a:cs typeface="Bree Serif"/>
                <a:sym typeface="Bree Serif"/>
              </a:rPr>
              <a:t>Faremo incontri bellissimi con parti di noi che probabilmente prima ignoravamo.</a:t>
            </a:r>
            <a:endParaRPr b="1" sz="3085">
              <a:latin typeface="Bree Serif"/>
              <a:ea typeface="Bree Serif"/>
              <a:cs typeface="Bree Serif"/>
              <a:sym typeface="Bree Serif"/>
            </a:endParaRPr>
          </a:p>
          <a:p>
            <a:pPr indent="0" lvl="0" marL="0" rtl="0" algn="ctr">
              <a:lnSpc>
                <a:spcPct val="100000"/>
              </a:lnSpc>
              <a:spcBef>
                <a:spcPts val="0"/>
              </a:spcBef>
              <a:spcAft>
                <a:spcPts val="0"/>
              </a:spcAft>
              <a:buSzPct val="129629"/>
              <a:buNone/>
            </a:pPr>
            <a:r>
              <a:rPr b="1" lang="it-IT" sz="3085">
                <a:latin typeface="Bree Serif"/>
                <a:ea typeface="Bree Serif"/>
                <a:cs typeface="Bree Serif"/>
                <a:sym typeface="Bree Serif"/>
              </a:rPr>
              <a:t>Scriveremo partendo dalla nostra memoria</a:t>
            </a:r>
            <a:endParaRPr b="1" sz="3085">
              <a:latin typeface="Bree Serif"/>
              <a:ea typeface="Bree Serif"/>
              <a:cs typeface="Bree Serif"/>
              <a:sym typeface="Bree Serif"/>
            </a:endParaRPr>
          </a:p>
          <a:p>
            <a:pPr indent="0" lvl="0" marL="0" rtl="0" algn="ctr">
              <a:lnSpc>
                <a:spcPct val="100000"/>
              </a:lnSpc>
              <a:spcBef>
                <a:spcPts val="0"/>
              </a:spcBef>
              <a:spcAft>
                <a:spcPts val="0"/>
              </a:spcAft>
              <a:buSzPct val="129629"/>
              <a:buNone/>
            </a:pPr>
            <a:r>
              <a:rPr b="1" lang="it-IT" sz="3085">
                <a:latin typeface="Bree Serif"/>
                <a:ea typeface="Bree Serif"/>
                <a:cs typeface="Bree Serif"/>
                <a:sym typeface="Bree Serif"/>
              </a:rPr>
              <a:t>Inventeremo piccole grandi storie</a:t>
            </a:r>
            <a:endParaRPr b="1" sz="3085">
              <a:latin typeface="Bree Serif"/>
              <a:ea typeface="Bree Serif"/>
              <a:cs typeface="Bree Serif"/>
              <a:sym typeface="Bree Serif"/>
            </a:endParaRPr>
          </a:p>
          <a:p>
            <a:pPr indent="0" lvl="0" marL="0" rtl="0" algn="ctr">
              <a:lnSpc>
                <a:spcPct val="100000"/>
              </a:lnSpc>
              <a:spcBef>
                <a:spcPts val="0"/>
              </a:spcBef>
              <a:spcAft>
                <a:spcPts val="0"/>
              </a:spcAft>
              <a:buSzPct val="129629"/>
              <a:buNone/>
            </a:pPr>
            <a:r>
              <a:rPr b="1" lang="it-IT" sz="3085">
                <a:latin typeface="Bree Serif"/>
                <a:ea typeface="Bree Serif"/>
                <a:cs typeface="Bree Serif"/>
                <a:sym typeface="Bree Serif"/>
              </a:rPr>
              <a:t>Ascolteremo con gratitudine quelle degli altri</a:t>
            </a:r>
            <a:endParaRPr b="1" sz="3085">
              <a:latin typeface="Bree Serif"/>
              <a:ea typeface="Bree Serif"/>
              <a:cs typeface="Bree Serif"/>
              <a:sym typeface="Bree Serif"/>
            </a:endParaRPr>
          </a:p>
          <a:p>
            <a:pPr indent="0" lvl="0" marL="0" rtl="0" algn="ctr">
              <a:lnSpc>
                <a:spcPct val="100000"/>
              </a:lnSpc>
              <a:spcBef>
                <a:spcPts val="0"/>
              </a:spcBef>
              <a:spcAft>
                <a:spcPts val="0"/>
              </a:spcAft>
              <a:buSzPct val="142857"/>
              <a:buNone/>
            </a:pPr>
            <a:r>
              <a:t/>
            </a:r>
            <a:endParaRPr b="1">
              <a:latin typeface="Bree Serif"/>
              <a:ea typeface="Bree Serif"/>
              <a:cs typeface="Bree Serif"/>
              <a:sym typeface="Bree Serif"/>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it-IT">
                <a:latin typeface="Arial"/>
                <a:ea typeface="Arial"/>
                <a:cs typeface="Arial"/>
                <a:sym typeface="Arial"/>
              </a:rPr>
              <a:t>IL GORGO: LE MIE CONNESSIONI</a:t>
            </a:r>
            <a:endParaRPr/>
          </a:p>
        </p:txBody>
      </p:sp>
      <p:pic>
        <p:nvPicPr>
          <p:cNvPr descr="Immagine che contiene vestiti, Viso umano, uomo, dipinto&#10;&#10;Descrizione generata automaticamente" id="407" name="Google Shape;407;p49"/>
          <p:cNvPicPr preferRelativeResize="0"/>
          <p:nvPr/>
        </p:nvPicPr>
        <p:blipFill rotWithShape="1">
          <a:blip r:embed="rId3">
            <a:alphaModFix/>
          </a:blip>
          <a:srcRect b="0" l="0" r="0" t="0"/>
          <a:stretch/>
        </p:blipFill>
        <p:spPr>
          <a:xfrm>
            <a:off x="252228" y="1082364"/>
            <a:ext cx="3041100" cy="1776389"/>
          </a:xfrm>
          <a:prstGeom prst="rect">
            <a:avLst/>
          </a:prstGeom>
          <a:noFill/>
          <a:ln>
            <a:noFill/>
          </a:ln>
        </p:spPr>
      </p:pic>
      <p:sp>
        <p:nvSpPr>
          <p:cNvPr id="408" name="Google Shape;408;p49"/>
          <p:cNvSpPr txBox="1"/>
          <p:nvPr/>
        </p:nvSpPr>
        <p:spPr>
          <a:xfrm>
            <a:off x="3155859" y="1094422"/>
            <a:ext cx="2398048" cy="1477328"/>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t-IT" sz="1400" u="none" cap="none" strike="noStrike">
                <a:solidFill>
                  <a:srgbClr val="444444"/>
                </a:solidFill>
                <a:latin typeface="Arial"/>
                <a:ea typeface="Arial"/>
                <a:cs typeface="Arial"/>
                <a:sym typeface="Arial"/>
              </a:rPr>
              <a:t>“</a:t>
            </a:r>
            <a:r>
              <a:rPr b="0" i="0" lang="it-IT" sz="1200" u="sng" cap="none" strike="noStrike">
                <a:solidFill>
                  <a:srgbClr val="003E55"/>
                </a:solidFill>
                <a:latin typeface="Arial"/>
                <a:ea typeface="Arial"/>
                <a:cs typeface="Arial"/>
                <a:sym typeface="Arial"/>
                <a:hlinkClick r:id="rId4">
                  <a:extLst>
                    <a:ext uri="{A12FA001-AC4F-418D-AE19-62706E023703}">
                      <ahyp:hlinkClr val="tx"/>
                    </a:ext>
                  </a:extLst>
                </a:hlinkClick>
              </a:rPr>
              <a:t>Cerca</a:t>
            </a:r>
            <a:r>
              <a:rPr b="0" i="0" lang="it-IT" sz="1200" u="none" cap="none" strike="noStrike">
                <a:solidFill>
                  <a:srgbClr val="444444"/>
                </a:solidFill>
                <a:latin typeface="Arial"/>
                <a:ea typeface="Arial"/>
                <a:cs typeface="Arial"/>
                <a:sym typeface="Arial"/>
              </a:rPr>
              <a:t> la luce e la libertà e non </a:t>
            </a:r>
            <a:r>
              <a:rPr b="0" i="0" lang="it-IT" sz="1200" u="sng" cap="none" strike="noStrike">
                <a:solidFill>
                  <a:srgbClr val="003E55"/>
                </a:solidFill>
                <a:latin typeface="Arial"/>
                <a:ea typeface="Arial"/>
                <a:cs typeface="Arial"/>
                <a:sym typeface="Arial"/>
                <a:hlinkClick r:id="rId5">
                  <a:extLst>
                    <a:ext uri="{A12FA001-AC4F-418D-AE19-62706E023703}">
                      <ahyp:hlinkClr val="tx"/>
                    </a:ext>
                  </a:extLst>
                </a:hlinkClick>
              </a:rPr>
              <a:t>meditare</a:t>
            </a:r>
            <a:r>
              <a:rPr b="0" i="0" lang="it-IT" sz="1200" u="none" cap="none" strike="noStrike">
                <a:solidFill>
                  <a:srgbClr val="444444"/>
                </a:solidFill>
                <a:latin typeface="Arial"/>
                <a:ea typeface="Arial"/>
                <a:cs typeface="Arial"/>
                <a:sym typeface="Arial"/>
              </a:rPr>
              <a:t> troppo sui </a:t>
            </a:r>
            <a:r>
              <a:rPr b="0" i="0" lang="it-IT" sz="1200" u="sng" cap="none" strike="noStrike">
                <a:solidFill>
                  <a:srgbClr val="003E55"/>
                </a:solidFill>
                <a:latin typeface="Arial"/>
                <a:ea typeface="Arial"/>
                <a:cs typeface="Arial"/>
                <a:sym typeface="Arial"/>
                <a:hlinkClick r:id="rId6">
                  <a:extLst>
                    <a:ext uri="{A12FA001-AC4F-418D-AE19-62706E023703}">
                      <ahyp:hlinkClr val="tx"/>
                    </a:ext>
                  </a:extLst>
                </a:hlinkClick>
              </a:rPr>
              <a:t>mali</a:t>
            </a:r>
            <a:r>
              <a:rPr b="0" i="0" lang="it-IT" sz="1200" u="none" cap="none" strike="noStrike">
                <a:solidFill>
                  <a:srgbClr val="444444"/>
                </a:solidFill>
                <a:latin typeface="Arial"/>
                <a:ea typeface="Arial"/>
                <a:cs typeface="Arial"/>
                <a:sym typeface="Arial"/>
              </a:rPr>
              <a:t> della </a:t>
            </a:r>
            <a:r>
              <a:rPr b="0" i="0" lang="it-IT" sz="1200" u="sng" cap="none" strike="noStrike">
                <a:solidFill>
                  <a:srgbClr val="003E55"/>
                </a:solidFill>
                <a:latin typeface="Arial"/>
                <a:ea typeface="Arial"/>
                <a:cs typeface="Arial"/>
                <a:sym typeface="Arial"/>
                <a:hlinkClick r:id="rId7">
                  <a:extLst>
                    <a:ext uri="{A12FA001-AC4F-418D-AE19-62706E023703}">
                      <ahyp:hlinkClr val="tx"/>
                    </a:ext>
                  </a:extLst>
                </a:hlinkClick>
              </a:rPr>
              <a:t>vita</a:t>
            </a:r>
            <a:r>
              <a:rPr b="0" i="0" lang="it-IT" sz="1200" u="none" cap="none" strike="noStrike">
                <a:solidFill>
                  <a:srgbClr val="444444"/>
                </a:solidFill>
                <a:latin typeface="Arial"/>
                <a:ea typeface="Arial"/>
                <a:cs typeface="Arial"/>
                <a:sym typeface="Arial"/>
              </a:rPr>
              <a:t>.”</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br>
              <a:rPr b="0" i="0" lang="it-IT" sz="1200" u="none" cap="none" strike="noStrike">
                <a:solidFill>
                  <a:srgbClr val="000000"/>
                </a:solidFill>
                <a:latin typeface="Arial"/>
                <a:ea typeface="Arial"/>
                <a:cs typeface="Arial"/>
                <a:sym typeface="Arial"/>
              </a:rPr>
            </a:br>
            <a:r>
              <a:rPr b="0" i="0" lang="it-IT" sz="1200" u="none" cap="none" strike="noStrike">
                <a:solidFill>
                  <a:srgbClr val="444444"/>
                </a:solidFill>
                <a:latin typeface="Arial"/>
                <a:ea typeface="Arial"/>
                <a:cs typeface="Arial"/>
                <a:sym typeface="Arial"/>
              </a:rPr>
              <a:t>Vincent Van Gogh</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it-IT"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Immagine che contiene dipinto, disegno, arte, Arte moderna&#10;&#10;Descrizione generata automaticamente" id="409" name="Google Shape;409;p49"/>
          <p:cNvPicPr preferRelativeResize="0"/>
          <p:nvPr/>
        </p:nvPicPr>
        <p:blipFill rotWithShape="1">
          <a:blip r:embed="rId8">
            <a:alphaModFix/>
          </a:blip>
          <a:srcRect b="0" l="0" r="0" t="0"/>
          <a:stretch/>
        </p:blipFill>
        <p:spPr>
          <a:xfrm>
            <a:off x="389757" y="3091676"/>
            <a:ext cx="1792558" cy="1792558"/>
          </a:xfrm>
          <a:prstGeom prst="rect">
            <a:avLst/>
          </a:prstGeom>
          <a:noFill/>
          <a:ln>
            <a:noFill/>
          </a:ln>
        </p:spPr>
      </p:pic>
      <p:sp>
        <p:nvSpPr>
          <p:cNvPr id="410" name="Google Shape;410;p49"/>
          <p:cNvSpPr txBox="1"/>
          <p:nvPr/>
        </p:nvSpPr>
        <p:spPr>
          <a:xfrm>
            <a:off x="2259573" y="3009575"/>
            <a:ext cx="2455500" cy="2031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it-IT" sz="1200" u="none" cap="none" strike="noStrike">
                <a:solidFill>
                  <a:srgbClr val="000000"/>
                </a:solidFill>
                <a:latin typeface="Arial"/>
                <a:ea typeface="Arial"/>
                <a:cs typeface="Arial"/>
                <a:sym typeface="Arial"/>
              </a:rPr>
              <a:t>DIPINGERE LA NOTTE SENZA IL NERO </a:t>
            </a:r>
            <a:endParaRPr b="0" i="0" sz="12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br>
              <a:rPr b="0" i="0" lang="it-IT" sz="1400" u="none" cap="none" strike="noStrike">
                <a:solidFill>
                  <a:srgbClr val="000000"/>
                </a:solidFill>
                <a:latin typeface="Arial"/>
                <a:ea typeface="Arial"/>
                <a:cs typeface="Arial"/>
                <a:sym typeface="Arial"/>
              </a:rPr>
            </a:br>
            <a:r>
              <a:rPr b="0" i="0" lang="it-IT" sz="1200" u="none" cap="none" strike="noStrike">
                <a:solidFill>
                  <a:srgbClr val="444444"/>
                </a:solidFill>
                <a:latin typeface="Arial"/>
                <a:ea typeface="Arial"/>
                <a:cs typeface="Arial"/>
                <a:sym typeface="Arial"/>
              </a:rPr>
              <a:t>Io penso spesso che la </a:t>
            </a:r>
            <a:r>
              <a:rPr b="0" i="0" lang="it-IT" sz="1200" u="sng" cap="none" strike="noStrike">
                <a:solidFill>
                  <a:srgbClr val="003E55"/>
                </a:solidFill>
                <a:latin typeface="Arial"/>
                <a:ea typeface="Arial"/>
                <a:cs typeface="Arial"/>
                <a:sym typeface="Arial"/>
                <a:hlinkClick r:id="rId9">
                  <a:extLst>
                    <a:ext uri="{A12FA001-AC4F-418D-AE19-62706E023703}">
                      <ahyp:hlinkClr val="tx"/>
                    </a:ext>
                  </a:extLst>
                </a:hlinkClick>
              </a:rPr>
              <a:t>notte</a:t>
            </a:r>
            <a:r>
              <a:rPr b="0" i="0" lang="it-IT" sz="1200" u="none" cap="none" strike="noStrike">
                <a:solidFill>
                  <a:srgbClr val="444444"/>
                </a:solidFill>
                <a:latin typeface="Arial"/>
                <a:ea typeface="Arial"/>
                <a:cs typeface="Arial"/>
                <a:sym typeface="Arial"/>
              </a:rPr>
              <a:t> sia più viva e più riccamente colorata del giorno.</a:t>
            </a:r>
            <a:endParaRPr b="0" i="0" sz="1200" u="none" cap="none" strike="noStrike">
              <a:solidFill>
                <a:srgbClr val="000000"/>
              </a:solidFill>
              <a:latin typeface="Arial"/>
              <a:ea typeface="Arial"/>
              <a:cs typeface="Arial"/>
              <a:sym typeface="Arial"/>
            </a:endParaRPr>
          </a:p>
          <a:p>
            <a:pPr indent="0" lvl="0" marL="114300" marR="0" rtl="0" algn="ctr">
              <a:lnSpc>
                <a:spcPct val="100000"/>
              </a:lnSpc>
              <a:spcBef>
                <a:spcPts val="0"/>
              </a:spcBef>
              <a:spcAft>
                <a:spcPts val="0"/>
              </a:spcAft>
              <a:buNone/>
            </a:pPr>
            <a:br>
              <a:rPr b="0" i="0" lang="it-IT" sz="1200" u="none" cap="none" strike="noStrike">
                <a:solidFill>
                  <a:srgbClr val="000000"/>
                </a:solidFill>
                <a:latin typeface="Arial"/>
                <a:ea typeface="Arial"/>
                <a:cs typeface="Arial"/>
                <a:sym typeface="Arial"/>
              </a:rPr>
            </a:br>
            <a:r>
              <a:rPr b="0" i="0" lang="it-IT" sz="1200" u="none" cap="none" strike="noStrike">
                <a:solidFill>
                  <a:srgbClr val="444444"/>
                </a:solidFill>
                <a:latin typeface="Arial"/>
                <a:ea typeface="Arial"/>
                <a:cs typeface="Arial"/>
                <a:sym typeface="Arial"/>
              </a:rPr>
              <a:t>Vincent Van Gogh</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it-IT"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pic>
        <p:nvPicPr>
          <p:cNvPr descr="musica e arte &#10;PRESENTE SU http://arteesalute.blogosfere.it/2008/03/omaggio-a-van-gogh.html" id="411" name="Google Shape;411;p49" title="vincent Roberto Vecchioni">
            <a:hlinkClick r:id="rId10"/>
          </p:cNvPr>
          <p:cNvPicPr preferRelativeResize="0"/>
          <p:nvPr/>
        </p:nvPicPr>
        <p:blipFill>
          <a:blip r:embed="rId11">
            <a:alphaModFix/>
          </a:blip>
          <a:stretch>
            <a:fillRect/>
          </a:stretch>
        </p:blipFill>
        <p:spPr>
          <a:xfrm>
            <a:off x="5925725" y="262675"/>
            <a:ext cx="3048000" cy="1714500"/>
          </a:xfrm>
          <a:prstGeom prst="rect">
            <a:avLst/>
          </a:prstGeom>
          <a:noFill/>
          <a:ln>
            <a:noFill/>
          </a:ln>
        </p:spPr>
      </p:pic>
      <p:pic>
        <p:nvPicPr>
          <p:cNvPr descr="Scena tratta da &quot;Doctor Who&quot;, episodio &quot;Vincent e il Dottore&quot;, una delle più belle mai realizzate nella storia delle serie televisive." id="412" name="Google Shape;412;p49" title="Doctor Who: Vincent e il Dottore">
            <a:hlinkClick r:id="rId12"/>
          </p:cNvPr>
          <p:cNvPicPr preferRelativeResize="0"/>
          <p:nvPr/>
        </p:nvPicPr>
        <p:blipFill>
          <a:blip r:embed="rId13">
            <a:alphaModFix/>
          </a:blip>
          <a:stretch>
            <a:fillRect/>
          </a:stretch>
        </p:blipFill>
        <p:spPr>
          <a:xfrm>
            <a:off x="5679963" y="2959825"/>
            <a:ext cx="3048000" cy="17145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1"/>
                                        </p:tgtEl>
                                        <p:attrNameLst>
                                          <p:attrName>style.visibility</p:attrName>
                                        </p:attrNameLst>
                                      </p:cBhvr>
                                      <p:to>
                                        <p:strVal val="visible"/>
                                      </p:to>
                                    </p:set>
                                    <p:animEffect filter="fade" transition="in">
                                      <p:cBhvr>
                                        <p:cTn dur="1000"/>
                                        <p:tgtEl>
                                          <p:spTgt spid="4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2"/>
                                        </p:tgtEl>
                                        <p:attrNameLst>
                                          <p:attrName>style.visibility</p:attrName>
                                        </p:attrNameLst>
                                      </p:cBhvr>
                                      <p:to>
                                        <p:strVal val="visible"/>
                                      </p:to>
                                    </p:set>
                                    <p:animEffect filter="fade" transition="in">
                                      <p:cBhvr>
                                        <p:cTn dur="1000"/>
                                        <p:tgtEl>
                                          <p:spTgt spid="4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g32cc57612c4_0_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l">
              <a:lnSpc>
                <a:spcPct val="100000"/>
              </a:lnSpc>
              <a:spcBef>
                <a:spcPts val="0"/>
              </a:spcBef>
              <a:spcAft>
                <a:spcPts val="0"/>
              </a:spcAft>
              <a:buSzPct val="111111"/>
              <a:buNone/>
            </a:pPr>
            <a:r>
              <a:rPr lang="it-IT">
                <a:latin typeface="Arial"/>
                <a:ea typeface="Arial"/>
                <a:cs typeface="Arial"/>
                <a:sym typeface="Arial"/>
              </a:rPr>
              <a:t>IL GORGO: LE MIE CONNESSIONI</a:t>
            </a:r>
            <a:endParaRPr/>
          </a:p>
        </p:txBody>
      </p:sp>
      <p:sp>
        <p:nvSpPr>
          <p:cNvPr id="418" name="Google Shape;418;g32cc57612c4_0_7"/>
          <p:cNvSpPr txBox="1"/>
          <p:nvPr/>
        </p:nvSpPr>
        <p:spPr>
          <a:xfrm>
            <a:off x="3155859" y="1094422"/>
            <a:ext cx="2397900" cy="307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419" name="Google Shape;419;g32cc57612c4_0_7"/>
          <p:cNvSpPr txBox="1"/>
          <p:nvPr/>
        </p:nvSpPr>
        <p:spPr>
          <a:xfrm>
            <a:off x="2259573" y="3009575"/>
            <a:ext cx="2455500" cy="708000"/>
          </a:xfrm>
          <a:prstGeom prst="rect">
            <a:avLst/>
          </a:prstGeom>
          <a:noFill/>
          <a:ln>
            <a:noFill/>
          </a:ln>
        </p:spPr>
        <p:txBody>
          <a:bodyPr anchorCtr="0" anchor="t" bIns="45700" lIns="91425" spcFirstLastPara="1" rIns="91425" wrap="square" tIns="45700">
            <a:spAutoFit/>
          </a:bodyPr>
          <a:lstStyle/>
          <a:p>
            <a:pPr indent="0" lvl="0" marL="114300" marR="0" rtl="0" algn="ctr">
              <a:lnSpc>
                <a:spcPct val="100000"/>
              </a:lnSpc>
              <a:spcBef>
                <a:spcPts val="0"/>
              </a:spcBef>
              <a:spcAft>
                <a:spcPts val="0"/>
              </a:spcAft>
              <a:buNone/>
            </a:pPr>
            <a:r>
              <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None/>
            </a:pPr>
            <a:br>
              <a:rPr b="0" i="0" lang="it-IT" sz="1400" u="none" cap="none" strike="noStrike">
                <a:solidFill>
                  <a:srgbClr val="000000"/>
                </a:solidFill>
                <a:latin typeface="Arial"/>
                <a:ea typeface="Arial"/>
                <a:cs typeface="Arial"/>
                <a:sym typeface="Arial"/>
              </a:rPr>
            </a:br>
            <a:endParaRPr b="0" i="0" sz="1400" u="none" cap="none" strike="noStrike">
              <a:solidFill>
                <a:srgbClr val="000000"/>
              </a:solidFill>
              <a:latin typeface="Arial"/>
              <a:ea typeface="Arial"/>
              <a:cs typeface="Arial"/>
              <a:sym typeface="Arial"/>
            </a:endParaRPr>
          </a:p>
        </p:txBody>
      </p:sp>
      <p:sp>
        <p:nvSpPr>
          <p:cNvPr id="420" name="Google Shape;420;g32cc57612c4_0_7"/>
          <p:cNvSpPr txBox="1"/>
          <p:nvPr/>
        </p:nvSpPr>
        <p:spPr>
          <a:xfrm>
            <a:off x="1118875" y="1622975"/>
            <a:ext cx="6034800" cy="235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it-IT" sz="1800">
                <a:solidFill>
                  <a:schemeClr val="dk2"/>
                </a:solidFill>
              </a:rPr>
              <a:t>LETTERE A THEO</a:t>
            </a:r>
            <a:endParaRPr sz="1800">
              <a:solidFill>
                <a:schemeClr val="dk2"/>
              </a:solidFill>
            </a:endParaRPr>
          </a:p>
        </p:txBody>
      </p:sp>
      <p:pic>
        <p:nvPicPr>
          <p:cNvPr id="421" name="Google Shape;421;g32cc57612c4_0_7"/>
          <p:cNvPicPr preferRelativeResize="0"/>
          <p:nvPr/>
        </p:nvPicPr>
        <p:blipFill>
          <a:blip r:embed="rId3">
            <a:alphaModFix/>
          </a:blip>
          <a:stretch>
            <a:fillRect/>
          </a:stretch>
        </p:blipFill>
        <p:spPr>
          <a:xfrm>
            <a:off x="3605413" y="1017713"/>
            <a:ext cx="5457825" cy="3838575"/>
          </a:xfrm>
          <a:prstGeom prst="rect">
            <a:avLst/>
          </a:prstGeom>
          <a:noFill/>
          <a:ln>
            <a:noFill/>
          </a:ln>
        </p:spPr>
      </p:pic>
      <p:pic>
        <p:nvPicPr>
          <p:cNvPr id="422" name="Google Shape;422;g32cc57612c4_0_7"/>
          <p:cNvPicPr preferRelativeResize="0"/>
          <p:nvPr/>
        </p:nvPicPr>
        <p:blipFill>
          <a:blip r:embed="rId4">
            <a:alphaModFix/>
          </a:blip>
          <a:stretch>
            <a:fillRect/>
          </a:stretch>
        </p:blipFill>
        <p:spPr>
          <a:xfrm>
            <a:off x="311700" y="2571745"/>
            <a:ext cx="1483725" cy="22860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1" name="Shape 81"/>
        <p:cNvGrpSpPr/>
        <p:nvPr/>
      </p:nvGrpSpPr>
      <p:grpSpPr>
        <a:xfrm>
          <a:off x="0" y="0"/>
          <a:ext cx="0" cy="0"/>
          <a:chOff x="0" y="0"/>
          <a:chExt cx="0" cy="0"/>
        </a:xfrm>
      </p:grpSpPr>
      <p:sp>
        <p:nvSpPr>
          <p:cNvPr id="82" name="Google Shape;82;g32b4a922ffc_0_0"/>
          <p:cNvSpPr txBox="1"/>
          <p:nvPr>
            <p:ph type="ctrTitle"/>
          </p:nvPr>
        </p:nvSpPr>
        <p:spPr>
          <a:xfrm>
            <a:off x="514925" y="3646100"/>
            <a:ext cx="7613100" cy="1384800"/>
          </a:xfrm>
          <a:prstGeom prst="rect">
            <a:avLst/>
          </a:prstGeom>
          <a:solidFill>
            <a:srgbClr val="CDD8FB">
              <a:alpha val="89020"/>
            </a:srgbClr>
          </a:solidFill>
          <a:ln>
            <a:noFill/>
          </a:ln>
        </p:spPr>
        <p:txBody>
          <a:bodyPr anchorCtr="0" anchor="b" bIns="91425" lIns="91425" spcFirstLastPara="1" rIns="91425" wrap="square" tIns="91425">
            <a:normAutofit fontScale="90000"/>
          </a:bodyPr>
          <a:lstStyle/>
          <a:p>
            <a:pPr indent="0" lvl="0" marL="0" rtl="0" algn="ctr">
              <a:lnSpc>
                <a:spcPct val="100000"/>
              </a:lnSpc>
              <a:spcBef>
                <a:spcPts val="0"/>
              </a:spcBef>
              <a:spcAft>
                <a:spcPts val="0"/>
              </a:spcAft>
              <a:buSzPct val="111110"/>
              <a:buNone/>
            </a:pPr>
            <a:r>
              <a:rPr lang="it-IT">
                <a:latin typeface="Bree Serif"/>
                <a:ea typeface="Bree Serif"/>
                <a:cs typeface="Bree Serif"/>
                <a:sym typeface="Bree Serif"/>
              </a:rPr>
              <a:t>Perché il testo autobiografico</a:t>
            </a:r>
            <a:r>
              <a:rPr lang="it-IT">
                <a:latin typeface="Bree Serif"/>
                <a:ea typeface="Bree Serif"/>
                <a:cs typeface="Bree Serif"/>
                <a:sym typeface="Bree Serif"/>
              </a:rPr>
              <a:t>?</a:t>
            </a:r>
            <a:endParaRPr>
              <a:latin typeface="Bree Serif"/>
              <a:ea typeface="Bree Serif"/>
              <a:cs typeface="Bree Serif"/>
              <a:sym typeface="Bree Serif"/>
            </a:endParaRPr>
          </a:p>
        </p:txBody>
      </p:sp>
      <p:sp>
        <p:nvSpPr>
          <p:cNvPr id="83" name="Google Shape;83;g32b4a922ffc_0_0"/>
          <p:cNvSpPr txBox="1"/>
          <p:nvPr>
            <p:ph idx="1" type="subTitle"/>
          </p:nvPr>
        </p:nvSpPr>
        <p:spPr>
          <a:xfrm>
            <a:off x="0" y="0"/>
            <a:ext cx="5873400" cy="2091000"/>
          </a:xfrm>
          <a:prstGeom prst="rect">
            <a:avLst/>
          </a:prstGeom>
          <a:solidFill>
            <a:srgbClr val="CFE2F3"/>
          </a:solidFill>
          <a:ln>
            <a:noFill/>
          </a:ln>
        </p:spPr>
        <p:txBody>
          <a:bodyPr anchorCtr="0" anchor="t" bIns="91425" lIns="91425" spcFirstLastPara="1" rIns="91425" wrap="square" tIns="91425">
            <a:normAutofit lnSpcReduction="20000"/>
          </a:bodyPr>
          <a:lstStyle/>
          <a:p>
            <a:pPr indent="0" lvl="0" marL="0" rtl="0" algn="ctr">
              <a:lnSpc>
                <a:spcPct val="100000"/>
              </a:lnSpc>
              <a:spcBef>
                <a:spcPts val="0"/>
              </a:spcBef>
              <a:spcAft>
                <a:spcPts val="0"/>
              </a:spcAft>
              <a:buSzPts val="4000"/>
              <a:buNone/>
            </a:pPr>
            <a:r>
              <a:rPr b="1" lang="it-IT">
                <a:latin typeface="Bree Serif"/>
                <a:ea typeface="Bree Serif"/>
                <a:cs typeface="Bree Serif"/>
                <a:sym typeface="Bree Serif"/>
              </a:rPr>
              <a:t>Questo viaggio parte da quello che conosciamo meglio, la nostra vita. Territorio di scrittura immenso</a:t>
            </a:r>
            <a:endParaRPr b="1">
              <a:latin typeface="Bree Serif"/>
              <a:ea typeface="Bree Serif"/>
              <a:cs typeface="Bree Serif"/>
              <a:sym typeface="Bree Serif"/>
            </a:endParaRPr>
          </a:p>
          <a:p>
            <a:pPr indent="0" lvl="0" marL="0" rtl="0" algn="ctr">
              <a:lnSpc>
                <a:spcPct val="100000"/>
              </a:lnSpc>
              <a:spcBef>
                <a:spcPts val="0"/>
              </a:spcBef>
              <a:spcAft>
                <a:spcPts val="0"/>
              </a:spcAft>
              <a:buSzPts val="4000"/>
              <a:buNone/>
            </a:pPr>
            <a:r>
              <a:rPr b="1" lang="it-IT">
                <a:latin typeface="Bree Serif"/>
                <a:ea typeface="Bree Serif"/>
                <a:cs typeface="Bree Serif"/>
                <a:sym typeface="Bree Serif"/>
              </a:rPr>
              <a:t>che permette di dare dignità e spessore ai propri ricordi</a:t>
            </a:r>
            <a:endParaRPr b="1">
              <a:latin typeface="Bree Serif"/>
              <a:ea typeface="Bree Serif"/>
              <a:cs typeface="Bree Serif"/>
              <a:sym typeface="Bree Serif"/>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7" name="Shape 87"/>
        <p:cNvGrpSpPr/>
        <p:nvPr/>
      </p:nvGrpSpPr>
      <p:grpSpPr>
        <a:xfrm>
          <a:off x="0" y="0"/>
          <a:ext cx="0" cy="0"/>
          <a:chOff x="0" y="0"/>
          <a:chExt cx="0" cy="0"/>
        </a:xfrm>
      </p:grpSpPr>
      <p:sp>
        <p:nvSpPr>
          <p:cNvPr id="88" name="Google Shape;88;p6"/>
          <p:cNvSpPr txBox="1"/>
          <p:nvPr>
            <p:ph type="title"/>
          </p:nvPr>
        </p:nvSpPr>
        <p:spPr>
          <a:xfrm rot="936695">
            <a:off x="3463956" y="285184"/>
            <a:ext cx="4512577" cy="578738"/>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800"/>
              <a:buNone/>
            </a:pPr>
            <a:r>
              <a:rPr b="1" lang="it-IT" sz="2420">
                <a:latin typeface="Bree Serif"/>
                <a:ea typeface="Bree Serif"/>
                <a:cs typeface="Bree Serif"/>
                <a:sym typeface="Bree Serif"/>
              </a:rPr>
              <a:t>                             Le regole </a:t>
            </a:r>
            <a:endParaRPr b="1" sz="2420">
              <a:latin typeface="Bree Serif"/>
              <a:ea typeface="Bree Serif"/>
              <a:cs typeface="Bree Serif"/>
              <a:sym typeface="Bree Serif"/>
            </a:endParaRPr>
          </a:p>
          <a:p>
            <a:pPr indent="0" lvl="0" marL="0" rtl="0" algn="l">
              <a:lnSpc>
                <a:spcPct val="100000"/>
              </a:lnSpc>
              <a:spcBef>
                <a:spcPts val="0"/>
              </a:spcBef>
              <a:spcAft>
                <a:spcPts val="0"/>
              </a:spcAft>
              <a:buSzPts val="2800"/>
              <a:buNone/>
            </a:pPr>
            <a:r>
              <a:rPr b="1" lang="it-IT" sz="2420">
                <a:latin typeface="Bree Serif"/>
                <a:ea typeface="Bree Serif"/>
                <a:cs typeface="Bree Serif"/>
                <a:sym typeface="Bree Serif"/>
              </a:rPr>
              <a:t>                     fondamentali</a:t>
            </a:r>
            <a:r>
              <a:rPr b="1" lang="it-IT" sz="2620">
                <a:latin typeface="Bree Serif"/>
                <a:ea typeface="Bree Serif"/>
                <a:cs typeface="Bree Serif"/>
                <a:sym typeface="Bree Serif"/>
              </a:rPr>
              <a:t> </a:t>
            </a:r>
            <a:endParaRPr b="1" sz="2620">
              <a:latin typeface="Bree Serif"/>
              <a:ea typeface="Bree Serif"/>
              <a:cs typeface="Bree Serif"/>
              <a:sym typeface="Bree Serif"/>
            </a:endParaRPr>
          </a:p>
        </p:txBody>
      </p:sp>
      <p:sp>
        <p:nvSpPr>
          <p:cNvPr id="89" name="Google Shape;89;p6"/>
          <p:cNvSpPr txBox="1"/>
          <p:nvPr>
            <p:ph idx="1" type="body"/>
          </p:nvPr>
        </p:nvSpPr>
        <p:spPr>
          <a:xfrm>
            <a:off x="424000" y="2248325"/>
            <a:ext cx="8520600" cy="2526900"/>
          </a:xfrm>
          <a:prstGeom prst="rect">
            <a:avLst/>
          </a:prstGeom>
          <a:solidFill>
            <a:srgbClr val="B1CDFB">
              <a:alpha val="89019"/>
            </a:srgbClr>
          </a:solidFill>
          <a:ln cap="flat" cmpd="sng" w="38100">
            <a:solidFill>
              <a:srgbClr val="B1CDFB"/>
            </a:solidFill>
            <a:prstDash val="solid"/>
            <a:round/>
            <a:headEnd len="sm" w="sm" type="none"/>
            <a:tailEnd len="sm" w="sm" type="none"/>
          </a:ln>
        </p:spPr>
        <p:txBody>
          <a:bodyPr anchorCtr="0" anchor="t" bIns="91425" lIns="91425" spcFirstLastPara="1" rIns="91425" wrap="square" tIns="91425">
            <a:normAutofit fontScale="92500" lnSpcReduction="20000"/>
          </a:bodyPr>
          <a:lstStyle/>
          <a:p>
            <a:pPr indent="0" lvl="0" marL="0" rtl="0" algn="ctr">
              <a:lnSpc>
                <a:spcPct val="115000"/>
              </a:lnSpc>
              <a:spcBef>
                <a:spcPts val="0"/>
              </a:spcBef>
              <a:spcAft>
                <a:spcPts val="0"/>
              </a:spcAft>
              <a:buSzPct val="108108"/>
              <a:buNone/>
            </a:pPr>
            <a:r>
              <a:rPr b="1" lang="it-IT">
                <a:latin typeface="Bree Serif"/>
                <a:ea typeface="Bree Serif"/>
                <a:cs typeface="Bree Serif"/>
                <a:sym typeface="Bree Serif"/>
              </a:rPr>
              <a:t>Non si giudicano mai i testi degli altri, né le loro opinioni </a:t>
            </a:r>
            <a:endParaRPr b="1">
              <a:latin typeface="Bree Serif"/>
              <a:ea typeface="Bree Serif"/>
              <a:cs typeface="Bree Serif"/>
              <a:sym typeface="Bree Serif"/>
            </a:endParaRPr>
          </a:p>
          <a:p>
            <a:pPr indent="0" lvl="0" marL="0" rtl="0" algn="ctr">
              <a:lnSpc>
                <a:spcPct val="115000"/>
              </a:lnSpc>
              <a:spcBef>
                <a:spcPts val="1200"/>
              </a:spcBef>
              <a:spcAft>
                <a:spcPts val="0"/>
              </a:spcAft>
              <a:buSzPct val="108108"/>
              <a:buNone/>
            </a:pPr>
            <a:r>
              <a:rPr b="1" lang="it-IT">
                <a:latin typeface="Bree Serif"/>
                <a:ea typeface="Bree Serif"/>
                <a:cs typeface="Bree Serif"/>
                <a:sym typeface="Bree Serif"/>
              </a:rPr>
              <a:t>Si parla uno alla volta e ci si ascolta</a:t>
            </a:r>
            <a:endParaRPr b="1">
              <a:latin typeface="Bree Serif"/>
              <a:ea typeface="Bree Serif"/>
              <a:cs typeface="Bree Serif"/>
              <a:sym typeface="Bree Serif"/>
            </a:endParaRPr>
          </a:p>
          <a:p>
            <a:pPr indent="0" lvl="0" marL="0" rtl="0" algn="ctr">
              <a:lnSpc>
                <a:spcPct val="115000"/>
              </a:lnSpc>
              <a:spcBef>
                <a:spcPts val="1200"/>
              </a:spcBef>
              <a:spcAft>
                <a:spcPts val="0"/>
              </a:spcAft>
              <a:buSzPct val="108108"/>
              <a:buNone/>
            </a:pPr>
            <a:r>
              <a:rPr b="1" lang="it-IT">
                <a:latin typeface="Bree Serif"/>
                <a:ea typeface="Bree Serif"/>
                <a:cs typeface="Bree Serif"/>
                <a:sym typeface="Bree Serif"/>
              </a:rPr>
              <a:t>Non esistono testi belli e brutti, non si danno valutazioni di carattere estetico</a:t>
            </a:r>
            <a:endParaRPr b="1">
              <a:latin typeface="Bree Serif"/>
              <a:ea typeface="Bree Serif"/>
              <a:cs typeface="Bree Serif"/>
              <a:sym typeface="Bree Serif"/>
            </a:endParaRPr>
          </a:p>
          <a:p>
            <a:pPr indent="0" lvl="0" marL="0" rtl="0" algn="ctr">
              <a:lnSpc>
                <a:spcPct val="115000"/>
              </a:lnSpc>
              <a:spcBef>
                <a:spcPts val="1200"/>
              </a:spcBef>
              <a:spcAft>
                <a:spcPts val="0"/>
              </a:spcAft>
              <a:buSzPct val="108108"/>
              <a:buNone/>
            </a:pPr>
            <a:r>
              <a:rPr b="1" lang="it-IT">
                <a:latin typeface="Bree Serif"/>
                <a:ea typeface="Bree Serif"/>
                <a:cs typeface="Bree Serif"/>
                <a:sym typeface="Bree Serif"/>
              </a:rPr>
              <a:t>Se non volete nessuno vi costringe a condividere i vostri testi</a:t>
            </a:r>
            <a:endParaRPr b="1">
              <a:latin typeface="Bree Serif"/>
              <a:ea typeface="Bree Serif"/>
              <a:cs typeface="Bree Serif"/>
              <a:sym typeface="Bree Serif"/>
            </a:endParaRPr>
          </a:p>
          <a:p>
            <a:pPr indent="0" lvl="0" marL="0" rtl="0" algn="ctr">
              <a:lnSpc>
                <a:spcPct val="115000"/>
              </a:lnSpc>
              <a:spcBef>
                <a:spcPts val="1200"/>
              </a:spcBef>
              <a:spcAft>
                <a:spcPts val="1200"/>
              </a:spcAft>
              <a:buSzPct val="108108"/>
              <a:buNone/>
            </a:pPr>
            <a:r>
              <a:rPr b="1" lang="it-IT">
                <a:latin typeface="Bree Serif"/>
                <a:ea typeface="Bree Serif"/>
                <a:cs typeface="Bree Serif"/>
                <a:sym typeface="Bree Serif"/>
              </a:rPr>
              <a:t>Divertitevi, divertitevi e divertitevi con la consapevolezza dell’esclusività che ci stiamo apprestando a donare: le nostre storie di vita.</a:t>
            </a:r>
            <a:endParaRPr b="1">
              <a:latin typeface="Bree Serif"/>
              <a:ea typeface="Bree Serif"/>
              <a:cs typeface="Bree Serif"/>
              <a:sym typeface="Bree Serif"/>
            </a:endParaRPr>
          </a:p>
        </p:txBody>
      </p:sp>
      <p:sp>
        <p:nvSpPr>
          <p:cNvPr id="90" name="Google Shape;90;p6"/>
          <p:cNvSpPr txBox="1"/>
          <p:nvPr/>
        </p:nvSpPr>
        <p:spPr>
          <a:xfrm>
            <a:off x="424000" y="732275"/>
            <a:ext cx="2924100" cy="1384800"/>
          </a:xfrm>
          <a:prstGeom prst="rect">
            <a:avLst/>
          </a:prstGeom>
          <a:solidFill>
            <a:srgbClr val="CDD8FB"/>
          </a:solidFill>
          <a:ln cap="flat" cmpd="sng" w="38100">
            <a:solidFill>
              <a:srgbClr val="01ABCF"/>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it-IT" sz="1800" u="none" cap="none" strike="noStrike">
                <a:solidFill>
                  <a:schemeClr val="dk2"/>
                </a:solidFill>
                <a:latin typeface="Bree Serif"/>
                <a:ea typeface="Bree Serif"/>
                <a:cs typeface="Bree Serif"/>
                <a:sym typeface="Bree Serif"/>
              </a:rPr>
              <a:t>Creiamo il giusto clima di fiducia per potere “insieme” andare lontano</a:t>
            </a:r>
            <a:endParaRPr b="1" i="0" sz="1800" u="none" cap="none" strike="noStrike">
              <a:solidFill>
                <a:schemeClr val="dk2"/>
              </a:solidFill>
              <a:latin typeface="Bree Serif"/>
              <a:ea typeface="Bree Serif"/>
              <a:cs typeface="Bree Serif"/>
              <a:sym typeface="Bree Serif"/>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DD8FB">
            <a:alpha val="89019"/>
          </a:srgbClr>
        </a:solidFill>
      </p:bgPr>
    </p:bg>
    <p:spTree>
      <p:nvGrpSpPr>
        <p:cNvPr id="94" name="Shape 94"/>
        <p:cNvGrpSpPr/>
        <p:nvPr/>
      </p:nvGrpSpPr>
      <p:grpSpPr>
        <a:xfrm>
          <a:off x="0" y="0"/>
          <a:ext cx="0" cy="0"/>
          <a:chOff x="0" y="0"/>
          <a:chExt cx="0" cy="0"/>
        </a:xfrm>
      </p:grpSpPr>
      <p:sp>
        <p:nvSpPr>
          <p:cNvPr id="95" name="Google Shape;95;p7"/>
          <p:cNvSpPr txBox="1"/>
          <p:nvPr>
            <p:ph type="title"/>
          </p:nvPr>
        </p:nvSpPr>
        <p:spPr>
          <a:xfrm>
            <a:off x="230450" y="160975"/>
            <a:ext cx="8520600" cy="572700"/>
          </a:xfrm>
          <a:prstGeom prst="rect">
            <a:avLst/>
          </a:prstGeom>
          <a:noFill/>
          <a:ln>
            <a:noFill/>
          </a:ln>
        </p:spPr>
        <p:txBody>
          <a:bodyPr anchorCtr="0" anchor="t" bIns="91425" lIns="91425" spcFirstLastPara="1" rIns="91425" wrap="square" tIns="91425">
            <a:normAutofit fontScale="90000"/>
          </a:bodyPr>
          <a:lstStyle/>
          <a:p>
            <a:pPr indent="0" lvl="0" marL="0" rtl="0" algn="ctr">
              <a:lnSpc>
                <a:spcPct val="100000"/>
              </a:lnSpc>
              <a:spcBef>
                <a:spcPts val="0"/>
              </a:spcBef>
              <a:spcAft>
                <a:spcPts val="0"/>
              </a:spcAft>
              <a:buSzPct val="111111"/>
              <a:buNone/>
            </a:pPr>
            <a:r>
              <a:rPr lang="it-IT">
                <a:latin typeface="Bree Serif"/>
                <a:ea typeface="Bree Serif"/>
                <a:cs typeface="Bree Serif"/>
                <a:sym typeface="Bree Serif"/>
              </a:rPr>
              <a:t>Come si attiva la scrittura? Come superare il senso di inadeguatezza (non so scrivere, non ho nulla di interessante su cui scrivere)</a:t>
            </a:r>
            <a:endParaRPr>
              <a:latin typeface="Bree Serif"/>
              <a:ea typeface="Bree Serif"/>
              <a:cs typeface="Bree Serif"/>
              <a:sym typeface="Bree Serif"/>
            </a:endParaRPr>
          </a:p>
        </p:txBody>
      </p:sp>
      <p:sp>
        <p:nvSpPr>
          <p:cNvPr id="96" name="Google Shape;96;p7"/>
          <p:cNvSpPr txBox="1"/>
          <p:nvPr>
            <p:ph idx="1" type="body"/>
          </p:nvPr>
        </p:nvSpPr>
        <p:spPr>
          <a:xfrm>
            <a:off x="230450" y="1632703"/>
            <a:ext cx="5796000" cy="2469900"/>
          </a:xfrm>
          <a:prstGeom prst="rect">
            <a:avLst/>
          </a:prstGeom>
          <a:solidFill>
            <a:srgbClr val="CFE2F3"/>
          </a:solidFill>
          <a:ln>
            <a:noFill/>
          </a:ln>
        </p:spPr>
        <p:txBody>
          <a:bodyPr anchorCtr="0" anchor="t" bIns="91425" lIns="91425" spcFirstLastPara="1" rIns="91425" wrap="square" tIns="91425">
            <a:normAutofit fontScale="62500"/>
          </a:bodyPr>
          <a:lstStyle/>
          <a:p>
            <a:pPr indent="0" lvl="0" marL="0" rtl="0" algn="ctr">
              <a:lnSpc>
                <a:spcPct val="115000"/>
              </a:lnSpc>
              <a:spcBef>
                <a:spcPts val="0"/>
              </a:spcBef>
              <a:spcAft>
                <a:spcPts val="0"/>
              </a:spcAft>
              <a:buSzPct val="83938"/>
              <a:buNone/>
            </a:pPr>
            <a:r>
              <a:rPr b="1" lang="it-IT" sz="2522">
                <a:latin typeface="Bree Serif"/>
                <a:ea typeface="Bree Serif"/>
                <a:cs typeface="Bree Serif"/>
                <a:sym typeface="Bree Serif"/>
              </a:rPr>
              <a:t>Il primo ostacolo è quello del blocco dello scrittore. Non siamo più abituati a scrivere e all’inizio risulta faticoso, la penna sembra avere il peso del piombo e pensiamo di non avere nulla di interessante da scrivere . (Esempio penna “secca”)</a:t>
            </a:r>
            <a:endParaRPr b="1" sz="2522">
              <a:latin typeface="Bree Serif"/>
              <a:ea typeface="Bree Serif"/>
              <a:cs typeface="Bree Serif"/>
              <a:sym typeface="Bree Serif"/>
            </a:endParaRPr>
          </a:p>
          <a:p>
            <a:pPr indent="0" lvl="0" marL="0" rtl="0" algn="ctr">
              <a:lnSpc>
                <a:spcPct val="115000"/>
              </a:lnSpc>
              <a:spcBef>
                <a:spcPts val="0"/>
              </a:spcBef>
              <a:spcAft>
                <a:spcPts val="0"/>
              </a:spcAft>
              <a:buSzPct val="83938"/>
              <a:buNone/>
            </a:pPr>
            <a:r>
              <a:rPr b="1" lang="it-IT" sz="2522">
                <a:latin typeface="Bree Serif"/>
                <a:ea typeface="Bree Serif"/>
                <a:cs typeface="Bree Serif"/>
                <a:sym typeface="Bree Serif"/>
              </a:rPr>
              <a:t>Ci sono vari modi per sbloccare e attivare la scrittura. </a:t>
            </a:r>
            <a:endParaRPr b="1" sz="2522">
              <a:latin typeface="Bree Serif"/>
              <a:ea typeface="Bree Serif"/>
              <a:cs typeface="Bree Serif"/>
              <a:sym typeface="Bree Serif"/>
            </a:endParaRPr>
          </a:p>
          <a:p>
            <a:pPr indent="0" lvl="0" marL="0" rtl="0" algn="ctr">
              <a:lnSpc>
                <a:spcPct val="115000"/>
              </a:lnSpc>
              <a:spcBef>
                <a:spcPts val="0"/>
              </a:spcBef>
              <a:spcAft>
                <a:spcPts val="0"/>
              </a:spcAft>
              <a:buSzPct val="83938"/>
              <a:buNone/>
            </a:pPr>
            <a:r>
              <a:rPr b="1" lang="it-IT" sz="2522">
                <a:latin typeface="Bree Serif"/>
                <a:ea typeface="Bree Serif"/>
                <a:cs typeface="Bree Serif"/>
                <a:sym typeface="Bree Serif"/>
              </a:rPr>
              <a:t>Di sicuro tra quelli proposti ci sarà quello più adatto a te.</a:t>
            </a:r>
            <a:endParaRPr b="1" sz="2522">
              <a:latin typeface="Bree Serif"/>
              <a:ea typeface="Bree Serif"/>
              <a:cs typeface="Bree Serif"/>
              <a:sym typeface="Bree Serif"/>
            </a:endParaRPr>
          </a:p>
          <a:p>
            <a:pPr indent="0" lvl="0" marL="0" rtl="0" algn="l">
              <a:lnSpc>
                <a:spcPct val="115000"/>
              </a:lnSpc>
              <a:spcBef>
                <a:spcPts val="0"/>
              </a:spcBef>
              <a:spcAft>
                <a:spcPts val="0"/>
              </a:spcAft>
              <a:buSzPct val="117647"/>
              <a:buNone/>
            </a:pPr>
            <a:r>
              <a:t/>
            </a:r>
            <a:endParaRPr sz="1900"/>
          </a:p>
          <a:p>
            <a:pPr indent="0" lvl="0" marL="0" rtl="0" algn="l">
              <a:lnSpc>
                <a:spcPct val="115000"/>
              </a:lnSpc>
              <a:spcBef>
                <a:spcPts val="0"/>
              </a:spcBef>
              <a:spcAft>
                <a:spcPts val="0"/>
              </a:spcAft>
              <a:buSzPct val="117647"/>
              <a:buNone/>
            </a:pPr>
            <a:r>
              <a:t/>
            </a:r>
            <a:endParaRPr/>
          </a:p>
          <a:p>
            <a:pPr indent="0" lvl="0" marL="0" rtl="0" algn="l">
              <a:lnSpc>
                <a:spcPct val="115000"/>
              </a:lnSpc>
              <a:spcBef>
                <a:spcPts val="0"/>
              </a:spcBef>
              <a:spcAft>
                <a:spcPts val="0"/>
              </a:spcAft>
              <a:buSzPct val="117647"/>
              <a:buNone/>
            </a:pPr>
            <a:r>
              <a:t/>
            </a:r>
            <a:endParaRPr/>
          </a:p>
        </p:txBody>
      </p:sp>
      <p:sp>
        <p:nvSpPr>
          <p:cNvPr id="97" name="Google Shape;97;p7"/>
          <p:cNvSpPr txBox="1"/>
          <p:nvPr/>
        </p:nvSpPr>
        <p:spPr>
          <a:xfrm>
            <a:off x="464175" y="3757800"/>
            <a:ext cx="5651700" cy="973500"/>
          </a:xfrm>
          <a:prstGeom prst="rect">
            <a:avLst/>
          </a:prstGeom>
          <a:solidFill>
            <a:srgbClr val="CFE2F3"/>
          </a:solid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800"/>
              <a:buFont typeface="Arial"/>
              <a:buNone/>
            </a:pPr>
            <a:r>
              <a:t/>
            </a:r>
            <a:endParaRPr b="1" i="1" sz="1800" u="none" cap="none" strike="noStrike">
              <a:solidFill>
                <a:schemeClr val="dk2"/>
              </a:solidFill>
              <a:latin typeface="Bree Serif"/>
              <a:ea typeface="Bree Serif"/>
              <a:cs typeface="Bree Serif"/>
              <a:sym typeface="Bree Serif"/>
            </a:endParaRPr>
          </a:p>
          <a:p>
            <a:pPr indent="0" lvl="0" marL="0" marR="0" rtl="0" algn="l">
              <a:lnSpc>
                <a:spcPct val="100000"/>
              </a:lnSpc>
              <a:spcBef>
                <a:spcPts val="0"/>
              </a:spcBef>
              <a:spcAft>
                <a:spcPts val="0"/>
              </a:spcAft>
              <a:buClr>
                <a:srgbClr val="000000"/>
              </a:buClr>
              <a:buSzPts val="1800"/>
              <a:buFont typeface="Arial"/>
              <a:buNone/>
            </a:pPr>
            <a:r>
              <a:rPr b="1" i="1" lang="it-IT" sz="1800" u="none" cap="none" strike="noStrike">
                <a:solidFill>
                  <a:schemeClr val="dk2"/>
                </a:solidFill>
                <a:latin typeface="Bree Serif"/>
                <a:ea typeface="Bree Serif"/>
                <a:cs typeface="Bree Serif"/>
                <a:sym typeface="Bree Serif"/>
              </a:rPr>
              <a:t>“Le storie capitano solo a chi le sa raccontare”</a:t>
            </a:r>
            <a:endParaRPr b="1" i="1" sz="1800" u="none" cap="none" strike="noStrike">
              <a:solidFill>
                <a:schemeClr val="dk2"/>
              </a:solidFill>
              <a:latin typeface="Bree Serif"/>
              <a:ea typeface="Bree Serif"/>
              <a:cs typeface="Bree Serif"/>
              <a:sym typeface="Bree Serif"/>
            </a:endParaRPr>
          </a:p>
          <a:p>
            <a:pPr indent="0" lvl="0" marL="0" marR="0" rtl="0" algn="ctr">
              <a:lnSpc>
                <a:spcPct val="100000"/>
              </a:lnSpc>
              <a:spcBef>
                <a:spcPts val="0"/>
              </a:spcBef>
              <a:spcAft>
                <a:spcPts val="0"/>
              </a:spcAft>
              <a:buClr>
                <a:srgbClr val="000000"/>
              </a:buClr>
              <a:buSzPts val="1800"/>
              <a:buFont typeface="Arial"/>
              <a:buNone/>
            </a:pPr>
            <a:r>
              <a:rPr b="1" i="1" lang="it-IT" sz="1800" u="none" cap="none" strike="noStrike">
                <a:solidFill>
                  <a:schemeClr val="dk2"/>
                </a:solidFill>
                <a:latin typeface="Bree Serif"/>
                <a:ea typeface="Bree Serif"/>
                <a:cs typeface="Bree Serif"/>
                <a:sym typeface="Bree Serif"/>
              </a:rPr>
              <a:t> Paul Auster</a:t>
            </a:r>
            <a:endParaRPr b="1" i="1" sz="1800" u="none" cap="none" strike="noStrike">
              <a:solidFill>
                <a:schemeClr val="dk2"/>
              </a:solidFill>
              <a:latin typeface="Bree Serif"/>
              <a:ea typeface="Bree Serif"/>
              <a:cs typeface="Bree Serif"/>
              <a:sym typeface="Bree Serif"/>
            </a:endParaRPr>
          </a:p>
        </p:txBody>
      </p:sp>
      <p:pic>
        <p:nvPicPr>
          <p:cNvPr id="98" name="Google Shape;98;p7"/>
          <p:cNvPicPr preferRelativeResize="0"/>
          <p:nvPr/>
        </p:nvPicPr>
        <p:blipFill rotWithShape="1">
          <a:blip r:embed="rId3">
            <a:alphaModFix/>
          </a:blip>
          <a:srcRect b="0" l="0" r="0" t="0"/>
          <a:stretch/>
        </p:blipFill>
        <p:spPr>
          <a:xfrm>
            <a:off x="6503150" y="1317013"/>
            <a:ext cx="2247900" cy="35147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8"/>
          <p:cNvSpPr txBox="1"/>
          <p:nvPr>
            <p:ph type="title"/>
          </p:nvPr>
        </p:nvSpPr>
        <p:spPr>
          <a:xfrm>
            <a:off x="3136300" y="863200"/>
            <a:ext cx="2671500" cy="474900"/>
          </a:xfrm>
          <a:prstGeom prst="rect">
            <a:avLst/>
          </a:prstGeom>
          <a:solidFill>
            <a:schemeClr val="lt1"/>
          </a:solidFill>
          <a:ln>
            <a:noFill/>
          </a:ln>
        </p:spPr>
        <p:txBody>
          <a:bodyPr anchorCtr="0" anchor="t" bIns="91425" lIns="91425" spcFirstLastPara="1" rIns="91425" wrap="square" tIns="91425">
            <a:normAutofit fontScale="90000"/>
          </a:bodyPr>
          <a:lstStyle/>
          <a:p>
            <a:pPr indent="0" lvl="0" marL="0" rtl="0" algn="ctr">
              <a:lnSpc>
                <a:spcPct val="115000"/>
              </a:lnSpc>
              <a:spcBef>
                <a:spcPts val="0"/>
              </a:spcBef>
              <a:spcAft>
                <a:spcPts val="0"/>
              </a:spcAft>
              <a:buClr>
                <a:schemeClr val="dk1"/>
              </a:buClr>
              <a:buSzPct val="42672"/>
              <a:buFont typeface="Arial"/>
              <a:buNone/>
            </a:pPr>
            <a:r>
              <a:rPr lang="it-IT" sz="2577">
                <a:solidFill>
                  <a:schemeClr val="dk2"/>
                </a:solidFill>
                <a:latin typeface="Bree Serif"/>
                <a:ea typeface="Bree Serif"/>
                <a:cs typeface="Bree Serif"/>
                <a:sym typeface="Bree Serif"/>
              </a:rPr>
              <a:t>I Quick Write: </a:t>
            </a:r>
            <a:endParaRPr sz="3577">
              <a:latin typeface="Bree Serif"/>
              <a:ea typeface="Bree Serif"/>
              <a:cs typeface="Bree Serif"/>
              <a:sym typeface="Bree Serif"/>
            </a:endParaRPr>
          </a:p>
        </p:txBody>
      </p:sp>
      <p:sp>
        <p:nvSpPr>
          <p:cNvPr id="104" name="Google Shape;104;p8"/>
          <p:cNvSpPr txBox="1"/>
          <p:nvPr>
            <p:ph idx="1" type="body"/>
          </p:nvPr>
        </p:nvSpPr>
        <p:spPr>
          <a:xfrm>
            <a:off x="311700" y="1431250"/>
            <a:ext cx="8520600" cy="1568100"/>
          </a:xfrm>
          <a:prstGeom prst="rect">
            <a:avLst/>
          </a:prstGeom>
          <a:solidFill>
            <a:schemeClr val="lt1"/>
          </a:solidFill>
          <a:ln>
            <a:noFill/>
          </a:ln>
        </p:spPr>
        <p:txBody>
          <a:bodyPr anchorCtr="0" anchor="t" bIns="91425" lIns="91425" spcFirstLastPara="1" rIns="91425" wrap="square" tIns="91425">
            <a:normAutofit fontScale="92500" lnSpcReduction="20000"/>
          </a:bodyPr>
          <a:lstStyle/>
          <a:p>
            <a:pPr indent="0" lvl="0" marL="0" rtl="0" algn="just">
              <a:lnSpc>
                <a:spcPct val="115000"/>
              </a:lnSpc>
              <a:spcBef>
                <a:spcPts val="0"/>
              </a:spcBef>
              <a:spcAft>
                <a:spcPts val="0"/>
              </a:spcAft>
              <a:buClr>
                <a:schemeClr val="dk1"/>
              </a:buClr>
              <a:buSzPct val="54557"/>
              <a:buFont typeface="Arial"/>
              <a:buNone/>
            </a:pPr>
            <a:r>
              <a:rPr lang="it-IT" sz="2016">
                <a:latin typeface="Bree Serif"/>
                <a:ea typeface="Bree Serif"/>
                <a:cs typeface="Bree Serif"/>
                <a:sym typeface="Bree Serif"/>
              </a:rPr>
              <a:t>Brevi scritture di massimo 5 minuti a partire da uno spunto iniziale dato dal docente. Veri e propri </a:t>
            </a:r>
            <a:r>
              <a:rPr lang="it-IT" sz="2016">
                <a:solidFill>
                  <a:srgbClr val="404040"/>
                </a:solidFill>
                <a:highlight>
                  <a:srgbClr val="FFFFFF"/>
                </a:highlight>
                <a:latin typeface="Bree Serif"/>
                <a:ea typeface="Bree Serif"/>
                <a:cs typeface="Bree Serif"/>
                <a:sym typeface="Bree Serif"/>
              </a:rPr>
              <a:t> </a:t>
            </a:r>
            <a:r>
              <a:rPr b="1" lang="it-IT" sz="2016">
                <a:solidFill>
                  <a:srgbClr val="404040"/>
                </a:solidFill>
                <a:highlight>
                  <a:srgbClr val="FFFFFF"/>
                </a:highlight>
                <a:latin typeface="Bree Serif"/>
                <a:ea typeface="Bree Serif"/>
                <a:cs typeface="Bree Serif"/>
                <a:sym typeface="Bree Serif"/>
              </a:rPr>
              <a:t>“lampi di scrittura”</a:t>
            </a:r>
            <a:r>
              <a:rPr lang="it-IT" sz="2016">
                <a:solidFill>
                  <a:srgbClr val="404040"/>
                </a:solidFill>
                <a:highlight>
                  <a:srgbClr val="FFFFFF"/>
                </a:highlight>
                <a:latin typeface="Bree Serif"/>
                <a:ea typeface="Bree Serif"/>
                <a:cs typeface="Bree Serif"/>
                <a:sym typeface="Bree Serif"/>
              </a:rPr>
              <a:t>. Gli studenti hanno qualche minuto per scrivere sul loro taccuino pensieri o idee rispondendo a una sollecitazione dell’insegnante. Gli alunni non devono preoccuparsi degli errori: </a:t>
            </a:r>
            <a:r>
              <a:rPr b="1" lang="it-IT" sz="2016">
                <a:solidFill>
                  <a:srgbClr val="404040"/>
                </a:solidFill>
                <a:highlight>
                  <a:srgbClr val="FFFFFF"/>
                </a:highlight>
                <a:latin typeface="Bree Serif"/>
                <a:ea typeface="Bree Serif"/>
                <a:cs typeface="Bree Serif"/>
                <a:sym typeface="Bree Serif"/>
              </a:rPr>
              <a:t>devono scrivere ed esprimersi</a:t>
            </a:r>
            <a:r>
              <a:rPr lang="it-IT" sz="2016">
                <a:solidFill>
                  <a:srgbClr val="404040"/>
                </a:solidFill>
                <a:highlight>
                  <a:srgbClr val="FFFFFF"/>
                </a:highlight>
                <a:latin typeface="Bree Serif"/>
                <a:ea typeface="Bree Serif"/>
                <a:cs typeface="Bree Serif"/>
                <a:sym typeface="Bree Serif"/>
              </a:rPr>
              <a:t>.</a:t>
            </a:r>
            <a:endParaRPr sz="2816">
              <a:latin typeface="Bree Serif"/>
              <a:ea typeface="Bree Serif"/>
              <a:cs typeface="Bree Serif"/>
              <a:sym typeface="Bree Serif"/>
            </a:endParaRPr>
          </a:p>
          <a:p>
            <a:pPr indent="0" lvl="0" marL="0" rtl="0" algn="l">
              <a:lnSpc>
                <a:spcPct val="115000"/>
              </a:lnSpc>
              <a:spcBef>
                <a:spcPts val="0"/>
              </a:spcBef>
              <a:spcAft>
                <a:spcPts val="0"/>
              </a:spcAft>
              <a:buSzPct val="105042"/>
              <a:buNone/>
            </a:pPr>
            <a:r>
              <a:t/>
            </a:r>
            <a:endParaRPr sz="2016"/>
          </a:p>
        </p:txBody>
      </p:sp>
      <p:sp>
        <p:nvSpPr>
          <p:cNvPr id="105" name="Google Shape;105;p8"/>
          <p:cNvSpPr txBox="1"/>
          <p:nvPr/>
        </p:nvSpPr>
        <p:spPr>
          <a:xfrm>
            <a:off x="640125" y="3843025"/>
            <a:ext cx="4728000" cy="2193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
              <a:buFont typeface="Arial"/>
              <a:buNone/>
            </a:pPr>
            <a:r>
              <a:t/>
            </a:r>
            <a:endParaRPr b="0" i="0" sz="100" u="none" cap="none" strike="noStrike">
              <a:solidFill>
                <a:schemeClr val="dk1"/>
              </a:solidFill>
              <a:latin typeface="Bree Serif"/>
              <a:ea typeface="Bree Serif"/>
              <a:cs typeface="Bree Serif"/>
              <a:sym typeface="Bree Serif"/>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susanna durante</dc:creator>
</cp:coreProperties>
</file>