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54"/>
  </p:notesMasterIdLst>
  <p:sldIdLst>
    <p:sldId id="268" r:id="rId3"/>
    <p:sldId id="270" r:id="rId4"/>
    <p:sldId id="258" r:id="rId5"/>
    <p:sldId id="259" r:id="rId6"/>
    <p:sldId id="260" r:id="rId7"/>
    <p:sldId id="328" r:id="rId8"/>
    <p:sldId id="319" r:id="rId9"/>
    <p:sldId id="320" r:id="rId10"/>
    <p:sldId id="329" r:id="rId11"/>
    <p:sldId id="325" r:id="rId12"/>
    <p:sldId id="337" r:id="rId13"/>
    <p:sldId id="324" r:id="rId14"/>
    <p:sldId id="262" r:id="rId15"/>
    <p:sldId id="322" r:id="rId16"/>
    <p:sldId id="340" r:id="rId17"/>
    <p:sldId id="341" r:id="rId18"/>
    <p:sldId id="318" r:id="rId19"/>
    <p:sldId id="333" r:id="rId20"/>
    <p:sldId id="312" r:id="rId21"/>
    <p:sldId id="279" r:id="rId22"/>
    <p:sldId id="332" r:id="rId23"/>
    <p:sldId id="275" r:id="rId24"/>
    <p:sldId id="321" r:id="rId25"/>
    <p:sldId id="338" r:id="rId26"/>
    <p:sldId id="335" r:id="rId27"/>
    <p:sldId id="336" r:id="rId28"/>
    <p:sldId id="291" r:id="rId29"/>
    <p:sldId id="330" r:id="rId30"/>
    <p:sldId id="313" r:id="rId31"/>
    <p:sldId id="331" r:id="rId32"/>
    <p:sldId id="345" r:id="rId33"/>
    <p:sldId id="342" r:id="rId34"/>
    <p:sldId id="272" r:id="rId35"/>
    <p:sldId id="277" r:id="rId36"/>
    <p:sldId id="280" r:id="rId37"/>
    <p:sldId id="282" r:id="rId38"/>
    <p:sldId id="287" r:id="rId39"/>
    <p:sldId id="281" r:id="rId40"/>
    <p:sldId id="284" r:id="rId41"/>
    <p:sldId id="286" r:id="rId42"/>
    <p:sldId id="339" r:id="rId43"/>
    <p:sldId id="311" r:id="rId44"/>
    <p:sldId id="334" r:id="rId45"/>
    <p:sldId id="271" r:id="rId46"/>
    <p:sldId id="273" r:id="rId47"/>
    <p:sldId id="344" r:id="rId48"/>
    <p:sldId id="267" r:id="rId49"/>
    <p:sldId id="343" r:id="rId50"/>
    <p:sldId id="285" r:id="rId51"/>
    <p:sldId id="314" r:id="rId52"/>
    <p:sldId id="316" r:id="rId5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93D"/>
    <a:srgbClr val="8ABFB7"/>
    <a:srgbClr val="8C8A5A"/>
    <a:srgbClr val="B4B28B"/>
    <a:srgbClr val="DCE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033" autoAdjust="0"/>
  </p:normalViewPr>
  <p:slideViewPr>
    <p:cSldViewPr snapToGrid="0">
      <p:cViewPr varScale="1">
        <p:scale>
          <a:sx n="58" d="100"/>
          <a:sy n="58" d="100"/>
        </p:scale>
        <p:origin x="15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BD7A5-545F-486B-B401-DDBE4B7CFAC8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CDAF4-CECB-40D7-9F66-8F202E2875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26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084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19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parlano di legalità, onestà, antirazzismo, diritti, uguaglianza, accoglienza, pace, cura delle relazioni, volontariato, rispetto, antibullismo, lotta allo spreco e alle discriminazioni, esperienze e testimonianze che in questi anni ha arricchito le Scuole e la città di Udine, rafforzando il loro rapporto.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CDAF4-CECB-40D7-9F66-8F202E28753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53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333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parlano di legalità, onestà, antirazzismo, diritti, uguaglianza, accoglienza, pace, cura delle relazioni, volontariato, rispetto, antibullismo, lotta allo spreco e alle discriminazioni, esperienze e testimonianze che in questi anni ha arricchito le Scuole e la città di Udine, rafforzando il loro rapporto.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751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9357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160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70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68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kern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075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093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931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381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609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Partecipazione attiva a manifestazioni legate alla Giornata della Memoria e dell’impegno, in ricordo di tutte le vittime innocenti di mafia</a:t>
            </a:r>
            <a:endParaRPr lang="it-IT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440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CDAF4-CECB-40D7-9F66-8F202E28753F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917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53C77-DBF8-3396-1914-F9CA0842F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B3A7B1-F997-AB41-21D5-3F6823B1B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C53725-9713-3045-3796-D13D6062B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218A4A-63AE-438C-75C8-9821278A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4BE09F-DFEF-91BF-C33D-CF8BC1F9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53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ACD4D-A1DE-F4E5-0D8C-DE8266D3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E58473D-1DCA-8817-3ABF-B5E491C55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F4C36C-E009-2D80-10AF-F742B2B8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058297-9C0C-BA4B-CACD-BF822399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3B7813-BD46-3F7D-CA8D-6234CE29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127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57181C-DA0B-8171-A0C5-6772A42AD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B03FF26-DAED-4A13-4579-D3EA7C2E1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367E14-CE10-6B2B-BC68-B37FD57C9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7A2C5F-E6CE-7960-2B7E-134B43A9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2D42ED-E198-BA95-9883-C88458FA8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105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1D3D2A-2CB8-B80C-2615-9DD6CA4E8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639FFC-2698-4847-F482-9B6EA650FA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57CA7E-F58B-8413-E2E8-F050237FB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2369-F406-423C-A768-48AB62C8C7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5644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5333C-E87F-F124-937C-32D464119B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E280BC-D5A8-FFFF-5774-A931BE5725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C2C5EC-261E-D259-362E-3ABE8CD184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F31AF-FEB8-4338-944A-74CF614EA6C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3963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6DDD1B-4FA4-FED4-1C9E-46D97DAD2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800EF6-3368-F4AE-A10B-74E7929FAE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15DE8E-4405-5D47-E7AA-C5DED19C5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35C61-C84C-4CA5-B2EF-CEF9EA2D186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8465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6453B8-8158-816A-077B-2817727616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1C9DE-E1BE-9B06-4E39-DD7A42BE43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9A1A4-8AAF-835E-D87F-6F2F618F17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25577-F7EE-4E85-ABFD-79BE4BD5638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1879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A37D87-6897-4BD6-5057-1898F8BD4D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0BA61E5-1E0D-9FD8-7DD6-F2942B84B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80B80C3-D6C2-3167-0981-0703F84A92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4BAFD-7638-420B-86F7-D8346CEB6D9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5987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D7555A-A4E0-DC9B-A088-9E91975989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86B3DE-5A80-63EB-DB28-49B3EE98BF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E40336-A5B5-CE7D-457D-84C69A7280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5726D-6DD5-40D3-9169-7C2DB26639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8445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02CE14-0DE1-3B57-8F9A-73FE066DB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F24A19-6F2C-0131-5BB0-73BA66385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9A78A0-8AD7-87EF-CD7C-0A203FF692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20595-CECE-40E7-A585-8C20A774777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9562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D9FF5-7FA1-AD65-DAB0-689171044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0DEF4-FCA8-64B7-CD53-5C263E8C25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F8E58-F6A0-A92C-5C07-55E842740F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224CF-B261-4721-91E7-1A36A05EE09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268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244034-9D0A-5509-395F-A5EEC8B8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2E7521-960C-73AA-126C-AB3D6BE7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F53FEA-5825-C86E-207F-23212F89C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B38B34-778B-93CF-2579-530132F2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E948C8-E508-BF5D-1D94-09B3AD0D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640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95F230-0173-CE8B-0686-EEA8F5694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300457-C749-2A89-3C99-50C6923D2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75C12-75E8-99F2-1F4A-70494297E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8234A-39C9-45B3-81E0-88ECB2E5400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0228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D18920-1A24-17E6-10C0-B7176D56C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A7A740-006F-0360-4F79-019DA66357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E33940-0D1F-8957-2DBA-91A251ED5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D4A14-50A8-447D-91CD-5E7A4F9DE83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4621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5F24D-31E7-FEAB-A7D2-A87317D4CD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029E3C-0229-DE63-4A86-07F6B0E39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51638F-35C6-8256-DB6E-7222BA0B33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7CE7E-1C40-4B0E-9671-E09997B3E8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100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8E6072-99D0-1265-3AC6-8101C6482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55F8EA-58A8-82CD-0CFE-7176046F8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DA69DD-0AE8-4803-9BDE-A70230E0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1EABD-B3AF-7F75-0E01-4B18933B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CB0799-0B1F-0C6C-2798-3A4475CD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5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57567F-3824-87BB-EDEC-396F5531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6CDBCE-C2EA-02E2-E66B-F0E2D6D47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720639-46FB-B6F9-86AC-BD7ACB6F2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858702-9F40-5AEE-9BF0-907E88A9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715490-C50B-3B49-B4D5-B6D20FD7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925744-2F5A-4CBD-3344-FA6559B7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38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5E6306-D933-940D-E7C4-3B2E4C04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5E0168-DDE6-9AA0-71AF-8E96B192D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F130FB0-A304-E82C-6313-4026D886F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1421BAD-28E3-2E4F-DAC4-8A13428EE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F64C737-830E-0C37-060B-1AA4CF0AB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4058DB7-59E3-68BB-1B52-B65F9CCB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E589358-16DE-AAE6-92AB-5E856695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8ECB59C-1157-8945-C219-1FBFC592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17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B71DEB-1AAB-7E89-85A1-63D4B3317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BEABCD-F214-2C94-AF1C-78953E88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EE030E-A05D-7A00-A5CE-B63476F6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E68F56-B710-2A95-153B-FC1EDB6C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92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A1CFA8D-EB14-7823-E66E-B9221AC7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02AE732-E690-54CF-C4EB-92DF8022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90D4C0-08A0-E68A-CA0A-00AE4B0F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61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E7DCA-1251-BC18-A2DF-08E0DF1F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BFF821-BF31-0041-C70E-5DB494AB3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E82791-D8A7-5DC1-55F8-1DE7B671F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AAE39E-5E70-599D-9A13-F76ABF12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E151A7-29A3-8552-1134-1108F3221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EA3DDF-DC9F-6534-0D3C-760C3599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04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F8F4FE-9245-DE60-E84B-AA3C185F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095961-BFBC-5E31-4E52-C3F532D37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32A9C3-3764-FA9E-6EAD-E3CDBF55E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80CBE9-470C-5FC0-F2D5-C231C814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CB4B4C-55E8-DD45-8168-60602736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ED6BE1-4E13-2A09-08D3-A6BC445D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76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E0615D-FD5A-24A2-775A-C267D260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287CE0-4F4E-959C-90EC-23E387522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609467-BBA5-0CFE-A822-7D68657BF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DA44EA-CD0E-4555-9F88-03F759E1078B}" type="datetimeFigureOut">
              <a:rPr lang="it-IT" smtClean="0"/>
              <a:t>18/01/2024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0B7487-6107-99DD-0A10-80DBF4A71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76462A-13B9-23A9-89D0-3CFB70FCE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D68C1F-A7F8-474C-830F-DF447C57DA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41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C348F9C-AA4D-9849-367A-DF4632ABD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DD3E11C-FEA3-2644-1DCD-DF41B2565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F043CF-DD2F-542F-9B2F-C2E0799119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648DDB-F0B0-4160-5816-84B1B31B27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2F1EBCF-6650-625D-7493-F69D80EE35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AA56D6-A95B-4E0E-8DB3-5EF7FAA59C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191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lpiaceredellalegalita.it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lpiaceredellalegalita.it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ilpiaceredellalegalita.it/category/lavori-degli-studenti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59790F-FABC-4DB5-8519-ED47EB42E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8007" y="3090267"/>
            <a:ext cx="9144000" cy="1179139"/>
          </a:xfrm>
        </p:spPr>
        <p:txBody>
          <a:bodyPr/>
          <a:lstStyle/>
          <a:p>
            <a:r>
              <a:rPr lang="it-IT" dirty="0"/>
              <a:t>CPIA UDINE _19 gennaio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FADDF4-1F36-4080-A014-DC500F8FC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192" y="4562669"/>
            <a:ext cx="10795518" cy="1330739"/>
          </a:xfrm>
        </p:spPr>
        <p:txBody>
          <a:bodyPr>
            <a:noAutofit/>
          </a:bodyPr>
          <a:lstStyle/>
          <a:p>
            <a:r>
              <a:rPr lang="it-IT" sz="4400" b="1" i="1" dirty="0">
                <a:solidFill>
                  <a:srgbClr val="000000"/>
                </a:solidFill>
                <a:effectLst/>
                <a:latin typeface="Calibri-Italic"/>
              </a:rPr>
              <a:t>Progetto legalità: oltre i muri del carcere</a:t>
            </a:r>
            <a:br>
              <a:rPr lang="it-IT" sz="3200" b="0" i="1" dirty="0">
                <a:solidFill>
                  <a:srgbClr val="000000"/>
                </a:solidFill>
                <a:effectLst/>
                <a:latin typeface="Calibri-Italic"/>
              </a:rPr>
            </a:br>
            <a:r>
              <a:rPr lang="it-IT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Flavia Virgilio (Dirigente scolastico), Liliana Mauro, Chiara Tempo</a:t>
            </a:r>
            <a:r>
              <a:rPr lang="it-IT" sz="2800" dirty="0"/>
              <a:t> 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D59E661-BCD3-45AF-8647-E044BF399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FIERIDA 2024 | Milano 18, 19 e 20 gennaio 2024</a:t>
            </a:r>
          </a:p>
        </p:txBody>
      </p:sp>
      <p:pic>
        <p:nvPicPr>
          <p:cNvPr id="6" name="image17.png">
            <a:extLst>
              <a:ext uri="{FF2B5EF4-FFF2-40B4-BE49-F238E27FC236}">
                <a16:creationId xmlns:a16="http://schemas.microsoft.com/office/drawing/2014/main" id="{CE2151F1-916D-4C31-AA88-F30AC38C92B9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6029402" cy="2601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476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4A20C-E748-80BC-B36E-09F09FC3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591" y="300038"/>
            <a:ext cx="7805529" cy="1017986"/>
          </a:xfrm>
        </p:spPr>
        <p:txBody>
          <a:bodyPr>
            <a:noAutofit/>
          </a:bodyPr>
          <a:lstStyle/>
          <a:p>
            <a:pPr algn="ctr"/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VOLONTARIATO IN SICILIA E CAMPANIA SUI TERRENI CONFISCATI</a:t>
            </a:r>
            <a:br>
              <a:rPr lang="it-IT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200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06191921-0351-6CFC-9C7A-BB8201680973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 descr="Immagine che contiene testo, calligrafia, Rettangolo, Biglietto Post-it&#10;&#10;Descrizione generata automaticamente">
            <a:extLst>
              <a:ext uri="{FF2B5EF4-FFF2-40B4-BE49-F238E27FC236}">
                <a16:creationId xmlns:a16="http://schemas.microsoft.com/office/drawing/2014/main" id="{ACDCAB2A-5FFB-5350-51CA-CDA2367DF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5419"/>
          <a:stretch/>
        </p:blipFill>
        <p:spPr>
          <a:xfrm>
            <a:off x="6370022" y="1843857"/>
            <a:ext cx="5294913" cy="4144862"/>
          </a:xfrm>
          <a:prstGeom prst="rect">
            <a:avLst/>
          </a:prstGeom>
        </p:spPr>
      </p:pic>
      <p:pic>
        <p:nvPicPr>
          <p:cNvPr id="9" name="Immagine 8" descr="Immagine che contiene vestiti, persona, monitor, Visualizzatore&#10;&#10;Descrizione generata automaticamente">
            <a:extLst>
              <a:ext uri="{FF2B5EF4-FFF2-40B4-BE49-F238E27FC236}">
                <a16:creationId xmlns:a16="http://schemas.microsoft.com/office/drawing/2014/main" id="{260AAE6A-924B-74FF-49D5-866F998175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 r="2151" b="14944"/>
          <a:stretch/>
        </p:blipFill>
        <p:spPr>
          <a:xfrm>
            <a:off x="295353" y="1843857"/>
            <a:ext cx="5760931" cy="41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07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72EBB4-84E2-2B4C-A781-48C4F5F2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05" y="1863071"/>
            <a:ext cx="11208752" cy="486903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3600" dirty="0"/>
              <a:t>in collaborazione con: </a:t>
            </a:r>
          </a:p>
          <a:p>
            <a:pPr>
              <a:lnSpc>
                <a:spcPct val="100000"/>
              </a:lnSpc>
            </a:pPr>
            <a:r>
              <a:rPr lang="it-IT" sz="3600" dirty="0"/>
              <a:t>DIA, Direzione Investigativa Antimafia</a:t>
            </a:r>
          </a:p>
          <a:p>
            <a:pPr>
              <a:lnSpc>
                <a:spcPct val="100000"/>
              </a:lnSpc>
            </a:pPr>
            <a:r>
              <a:rPr lang="it-IT" sz="3600" dirty="0">
                <a:latin typeface="Corpo"/>
              </a:rPr>
              <a:t>Comitato Pari Opportunità delle avvocate e gli avvocati</a:t>
            </a:r>
          </a:p>
          <a:p>
            <a:pPr>
              <a:lnSpc>
                <a:spcPct val="100000"/>
              </a:lnSpc>
            </a:pPr>
            <a:r>
              <a:rPr lang="it-IT" sz="3600" dirty="0">
                <a:latin typeface="Corpo"/>
              </a:rPr>
              <a:t> Polizia di Stato</a:t>
            </a:r>
          </a:p>
          <a:p>
            <a:pPr>
              <a:lnSpc>
                <a:spcPct val="100000"/>
              </a:lnSpc>
            </a:pPr>
            <a:r>
              <a:rPr lang="it-IT" sz="3600" dirty="0">
                <a:latin typeface="Corpo"/>
              </a:rPr>
              <a:t> Personalità impegnate per la legalità e i diritti umani</a:t>
            </a:r>
          </a:p>
          <a:p>
            <a:pPr>
              <a:lnSpc>
                <a:spcPct val="100000"/>
              </a:lnSpc>
            </a:pPr>
            <a:r>
              <a:rPr lang="it-IT" sz="3600" dirty="0">
                <a:latin typeface="Corpo"/>
              </a:rPr>
              <a:t>Testimoni di vittime di mafia</a:t>
            </a:r>
            <a:endParaRPr lang="it-IT" sz="3600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06191921-0351-6CFC-9C7A-BB8201680973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BF105A30-0F87-F3BD-4FF7-D1FEE67FB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530" y="410609"/>
            <a:ext cx="7906372" cy="1128713"/>
          </a:xfrm>
        </p:spPr>
        <p:txBody>
          <a:bodyPr>
            <a:noAutofit/>
          </a:bodyPr>
          <a:lstStyle/>
          <a:p>
            <a:br>
              <a:rPr lang="it-IT" sz="36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FORMAZIONE</a:t>
            </a:r>
            <a:r>
              <a:rPr lang="it-IT" sz="4000" b="1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4000" dirty="0"/>
              <a:t>degli studenti </a:t>
            </a:r>
            <a:r>
              <a:rPr lang="it-IT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alla legalità e alla cittadinanza attiva</a:t>
            </a:r>
            <a:br>
              <a:rPr lang="it-IT" sz="4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6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86572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4A20C-E748-80BC-B36E-09F09FC3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909" y="112197"/>
            <a:ext cx="7774751" cy="1330738"/>
          </a:xfrm>
        </p:spPr>
        <p:txBody>
          <a:bodyPr>
            <a:noAutofit/>
          </a:bodyPr>
          <a:lstStyle/>
          <a:p>
            <a:pPr algn="ctr"/>
            <a:r>
              <a:rPr lang="it-IT" sz="32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it-IT" sz="3200" b="1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ormazione sul modus operandi delle mafie nel settore economico e amministrativo.</a:t>
            </a:r>
            <a:br>
              <a:rPr lang="it-IT" sz="3200" b="1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3200" b="1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sottocultura mafiosa</a:t>
            </a:r>
            <a:endParaRPr lang="it-IT" sz="3600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06191921-0351-6CFC-9C7A-BB8201680973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egnaposto contenuto 4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AFE30D03-3A06-EE5C-73CC-889F12DD9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" b="14554"/>
          <a:stretch/>
        </p:blipFill>
        <p:spPr>
          <a:xfrm>
            <a:off x="7120214" y="1522503"/>
            <a:ext cx="4214537" cy="5335497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CCFBBBCB-7270-E7B5-3A18-D3D19BB29123}"/>
              </a:ext>
            </a:extLst>
          </p:cNvPr>
          <p:cNvSpPr txBox="1">
            <a:spLocks/>
          </p:cNvSpPr>
          <p:nvPr/>
        </p:nvSpPr>
        <p:spPr>
          <a:xfrm>
            <a:off x="719890" y="5560353"/>
            <a:ext cx="5270091" cy="1185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EF893D"/>
                </a:solidFill>
              </a:rPr>
              <a:t>Sessa Aurunca  Caserta</a:t>
            </a:r>
            <a:br>
              <a:rPr lang="it-IT" sz="2400" b="1" dirty="0">
                <a:solidFill>
                  <a:srgbClr val="EF893D"/>
                </a:solidFill>
              </a:rPr>
            </a:br>
            <a:r>
              <a:rPr lang="it-IT" sz="2400" b="1" dirty="0">
                <a:solidFill>
                  <a:srgbClr val="EF893D"/>
                </a:solidFill>
              </a:rPr>
              <a:t>Cooperativa sociale  </a:t>
            </a:r>
            <a:r>
              <a:rPr lang="it-IT" sz="2400" b="1" i="1" dirty="0">
                <a:solidFill>
                  <a:srgbClr val="EF893D"/>
                </a:solidFill>
              </a:rPr>
              <a:t>Al di là dei sogni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FA8BD0E-36BD-C7C7-DD7B-985990B9B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1514887"/>
            <a:ext cx="5543551" cy="4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22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72EBB4-84E2-2B4C-A781-48C4F5F2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641" y="147062"/>
            <a:ext cx="7081150" cy="14418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3200" b="1" dirty="0">
                <a:solidFill>
                  <a:srgbClr val="EF893D"/>
                </a:solidFill>
              </a:rPr>
              <a:t>Formazione con la Polizia di Stato</a:t>
            </a:r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06191921-0351-6CFC-9C7A-BB8201680973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egnaposto contenuto 4" descr="Immagine che contiene interno, vestiti, muro, Sala conferenze&#10;&#10;Descrizione generata automaticamente">
            <a:extLst>
              <a:ext uri="{FF2B5EF4-FFF2-40B4-BE49-F238E27FC236}">
                <a16:creationId xmlns:a16="http://schemas.microsoft.com/office/drawing/2014/main" id="{67EB581A-8900-D475-1347-786B7906F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77" y="1734709"/>
            <a:ext cx="5147342" cy="4439582"/>
          </a:xfrm>
          <a:prstGeom prst="rect">
            <a:avLst/>
          </a:prstGeom>
        </p:spPr>
      </p:pic>
      <p:pic>
        <p:nvPicPr>
          <p:cNvPr id="11" name="Immagine 10" descr="Immagine che contiene vestiti, interno, persona, muro&#10;&#10;Descrizione generata automaticamente">
            <a:extLst>
              <a:ext uri="{FF2B5EF4-FFF2-40B4-BE49-F238E27FC236}">
                <a16:creationId xmlns:a16="http://schemas.microsoft.com/office/drawing/2014/main" id="{BA44E80A-C4C0-AFAC-E741-7A26E96F3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1" y="1734709"/>
            <a:ext cx="5919446" cy="44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28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2F03D-AF8C-96B7-C4B5-84049276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531" y="52858"/>
            <a:ext cx="2282244" cy="1493693"/>
          </a:xfrm>
        </p:spPr>
        <p:txBody>
          <a:bodyPr>
            <a:normAutofit/>
          </a:bodyPr>
          <a:lstStyle/>
          <a:p>
            <a:pPr algn="r"/>
            <a:r>
              <a:rPr lang="it-IT" sz="3200" dirty="0"/>
              <a:t>300 studenti </a:t>
            </a:r>
            <a:br>
              <a:rPr lang="it-IT" sz="3200" dirty="0"/>
            </a:br>
            <a:r>
              <a:rPr lang="it-IT" sz="3200" dirty="0"/>
              <a:t>al Percoto</a:t>
            </a:r>
          </a:p>
        </p:txBody>
      </p:sp>
      <p:pic>
        <p:nvPicPr>
          <p:cNvPr id="12" name="Immagine 11" descr="Immagine che contiene interno, vestiti, Convenzione, persona&#10;&#10;Descrizione generata automaticamente">
            <a:extLst>
              <a:ext uri="{FF2B5EF4-FFF2-40B4-BE49-F238E27FC236}">
                <a16:creationId xmlns:a16="http://schemas.microsoft.com/office/drawing/2014/main" id="{D7D98DC5-5410-5BE5-22B1-EEDA5A421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" y="3337853"/>
            <a:ext cx="6230461" cy="3412576"/>
          </a:xfrm>
          <a:prstGeom prst="rect">
            <a:avLst/>
          </a:prstGeom>
        </p:spPr>
      </p:pic>
      <p:pic>
        <p:nvPicPr>
          <p:cNvPr id="4" name="Immagine 3" descr="Immagine che contiene vestiti, persona, calzature, giacca&#10;&#10;Descrizione generata automaticamente">
            <a:extLst>
              <a:ext uri="{FF2B5EF4-FFF2-40B4-BE49-F238E27FC236}">
                <a16:creationId xmlns:a16="http://schemas.microsoft.com/office/drawing/2014/main" id="{A3FDCCD1-1C40-EDB4-2E2D-EAA933F64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49775" y="178769"/>
            <a:ext cx="4550101" cy="3412575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F43BD5-E2A1-97E2-D31A-E7D04ABE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98" y="1582874"/>
            <a:ext cx="5432534" cy="16151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>
              <a:solidFill>
                <a:srgbClr val="EF893D"/>
              </a:solidFill>
            </a:endParaRPr>
          </a:p>
          <a:p>
            <a:r>
              <a:rPr lang="it-IT" b="1" dirty="0">
                <a:solidFill>
                  <a:srgbClr val="EF893D"/>
                </a:solidFill>
              </a:rPr>
              <a:t>Cosa si nasconde nei nostri smartphone: coltan…</a:t>
            </a:r>
          </a:p>
          <a:p>
            <a:pPr marL="0" indent="0">
              <a:buNone/>
            </a:pPr>
            <a:endParaRPr lang="it-IT" dirty="0">
              <a:solidFill>
                <a:srgbClr val="EF893D"/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2CBAC52-69C5-1A54-BDF7-7F082DD99302}"/>
              </a:ext>
            </a:extLst>
          </p:cNvPr>
          <p:cNvSpPr txBox="1">
            <a:spLocks/>
          </p:cNvSpPr>
          <p:nvPr/>
        </p:nvSpPr>
        <p:spPr>
          <a:xfrm>
            <a:off x="192124" y="1546551"/>
            <a:ext cx="6477503" cy="69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it-IT" sz="32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  <a:t>Formazione con J. MPALIZA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21A342F-460D-CED3-4A68-5BE164C2280C}"/>
              </a:ext>
            </a:extLst>
          </p:cNvPr>
          <p:cNvSpPr txBox="1">
            <a:spLocks/>
          </p:cNvSpPr>
          <p:nvPr/>
        </p:nvSpPr>
        <p:spPr>
          <a:xfrm>
            <a:off x="6477647" y="4801219"/>
            <a:ext cx="2282244" cy="1878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300 studenti </a:t>
            </a:r>
            <a:br>
              <a:rPr lang="it-IT" dirty="0"/>
            </a:br>
            <a:r>
              <a:rPr lang="it-IT" dirty="0"/>
              <a:t>al Malignani</a:t>
            </a:r>
          </a:p>
        </p:txBody>
      </p:sp>
      <p:pic>
        <p:nvPicPr>
          <p:cNvPr id="3" name="image17.png">
            <a:extLst>
              <a:ext uri="{FF2B5EF4-FFF2-40B4-BE49-F238E27FC236}">
                <a16:creationId xmlns:a16="http://schemas.microsoft.com/office/drawing/2014/main" id="{868FF5C6-C226-914A-E0F8-CCB7F6749327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7806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E2CBAC52-69C5-1A54-BDF7-7F082DD99302}"/>
              </a:ext>
            </a:extLst>
          </p:cNvPr>
          <p:cNvSpPr txBox="1">
            <a:spLocks/>
          </p:cNvSpPr>
          <p:nvPr/>
        </p:nvSpPr>
        <p:spPr>
          <a:xfrm>
            <a:off x="3475498" y="545649"/>
            <a:ext cx="8716502" cy="1114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it-IT" sz="32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  <a:t>Formazione con ADDIOPIZZO in Sicilia</a:t>
            </a:r>
          </a:p>
        </p:txBody>
      </p:sp>
      <p:pic>
        <p:nvPicPr>
          <p:cNvPr id="3" name="image17.png">
            <a:extLst>
              <a:ext uri="{FF2B5EF4-FFF2-40B4-BE49-F238E27FC236}">
                <a16:creationId xmlns:a16="http://schemas.microsoft.com/office/drawing/2014/main" id="{4346896F-BC64-42F9-C971-E9EB17848AF2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magine 13" descr="Immagine che contiene aria aperta, erba, persone, gruppo&#10;&#10;Descrizione generata automaticamente">
            <a:extLst>
              <a:ext uri="{FF2B5EF4-FFF2-40B4-BE49-F238E27FC236}">
                <a16:creationId xmlns:a16="http://schemas.microsoft.com/office/drawing/2014/main" id="{6BE09D23-2B1B-78E9-32B9-9DBE0362C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1057" y="1102676"/>
            <a:ext cx="7386635" cy="55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23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E2CBAC52-69C5-1A54-BDF7-7F082DD99302}"/>
              </a:ext>
            </a:extLst>
          </p:cNvPr>
          <p:cNvSpPr txBox="1">
            <a:spLocks/>
          </p:cNvSpPr>
          <p:nvPr/>
        </p:nvSpPr>
        <p:spPr>
          <a:xfrm>
            <a:off x="4204367" y="501576"/>
            <a:ext cx="8424954" cy="816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it-IT" sz="32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  <a:t>Incontro con SILVIA STENER </a:t>
            </a:r>
          </a:p>
        </p:txBody>
      </p:sp>
      <p:pic>
        <p:nvPicPr>
          <p:cNvPr id="3" name="image17.png">
            <a:extLst>
              <a:ext uri="{FF2B5EF4-FFF2-40B4-BE49-F238E27FC236}">
                <a16:creationId xmlns:a16="http://schemas.microsoft.com/office/drawing/2014/main" id="{4346896F-BC64-42F9-C971-E9EB17848AF2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 descr="Immagine che contiene vestiti, interno, persona, Convenzione&#10;&#10;Descrizione generata automaticamente">
            <a:extLst>
              <a:ext uri="{FF2B5EF4-FFF2-40B4-BE49-F238E27FC236}">
                <a16:creationId xmlns:a16="http://schemas.microsoft.com/office/drawing/2014/main" id="{9A52033C-162A-6302-6A3F-49AD42021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60" y="1318024"/>
            <a:ext cx="7196629" cy="47977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24E851-4D84-C40B-2448-92DEC32CA1ED}"/>
              </a:ext>
            </a:extLst>
          </p:cNvPr>
          <p:cNvSpPr txBox="1"/>
          <p:nvPr/>
        </p:nvSpPr>
        <p:spPr>
          <a:xfrm>
            <a:off x="795245" y="2162628"/>
            <a:ext cx="234552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8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  <a:t>nipote di WALTER COSINA agente della scorta di PAOLO BORSELLINO</a:t>
            </a:r>
          </a:p>
        </p:txBody>
      </p:sp>
    </p:spTree>
    <p:extLst>
      <p:ext uri="{BB962C8B-B14F-4D97-AF65-F5344CB8AC3E}">
        <p14:creationId xmlns:p14="http://schemas.microsoft.com/office/powerpoint/2010/main" val="1803221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331197-B9EE-411C-E666-1FBC6A85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510" y="245806"/>
            <a:ext cx="8768664" cy="1310302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1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CONVEGNO ANNUALE AL CENTRO DI ACCOGLIENZA E PROMOZIONE CULTURALE  BALDUCCI </a:t>
            </a:r>
            <a:br>
              <a:rPr lang="it-IT" sz="4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t-IT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C3AF7C9E-CE1A-D0FF-DFFB-1F26E23109B3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 descr="Foto">
            <a:extLst>
              <a:ext uri="{FF2B5EF4-FFF2-40B4-BE49-F238E27FC236}">
                <a16:creationId xmlns:a16="http://schemas.microsoft.com/office/drawing/2014/main" id="{BB71A68F-7D11-D1FB-3684-A18F9B61B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33" y="1568823"/>
            <a:ext cx="7590258" cy="5043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631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331197-B9EE-411C-E666-1FBC6A85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252" y="652654"/>
            <a:ext cx="5531981" cy="82042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br>
              <a:rPr lang="it-IT" sz="32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</a:br>
            <a:r>
              <a:rPr lang="it-IT" sz="32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  <a:t>Formazione IN CLASSE</a:t>
            </a:r>
            <a:br>
              <a:rPr lang="it-IT" sz="32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</a:br>
            <a:endParaRPr lang="it-IT" sz="3200" b="1" dirty="0">
              <a:solidFill>
                <a:srgbClr val="EF893D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45DFDC-18F9-0978-372F-E991C0F7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9974" y="2397682"/>
            <a:ext cx="2151124" cy="3087757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  <a:tabLst>
                <a:tab pos="270510" algn="l"/>
                <a:tab pos="630555" algn="l"/>
                <a:tab pos="990600" algn="l"/>
              </a:tabLst>
            </a:pPr>
            <a:r>
              <a:rPr lang="it-IT" b="1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Giornata della Memoria e dell’impegno, in ricordo di tutte le vittime innocenti di mafia</a:t>
            </a:r>
            <a:endParaRPr lang="it-IT" b="1" dirty="0">
              <a:solidFill>
                <a:srgbClr val="EF893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C3AF7C9E-CE1A-D0FF-DFFB-1F26E23109B3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1286602-1035-F085-BC19-829C3865B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3523" y="1294040"/>
            <a:ext cx="5970883" cy="45739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9587B93-DA30-7197-DD68-87ECBD027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50" y="1677777"/>
            <a:ext cx="5300869" cy="45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5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.png">
            <a:extLst>
              <a:ext uri="{FF2B5EF4-FFF2-40B4-BE49-F238E27FC236}">
                <a16:creationId xmlns:a16="http://schemas.microsoft.com/office/drawing/2014/main" id="{5BC83817-246D-8F4C-885C-367D8E07E2A4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137009" y="0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 descr="Immagine che contiene testo, Biglietto Post-it, lettera, carta&#10;&#10;Descrizione generata automaticamente">
            <a:extLst>
              <a:ext uri="{FF2B5EF4-FFF2-40B4-BE49-F238E27FC236}">
                <a16:creationId xmlns:a16="http://schemas.microsoft.com/office/drawing/2014/main" id="{30543F97-1FD5-B0A9-3036-4BFE235AB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01" y="1142796"/>
            <a:ext cx="3843266" cy="5715204"/>
          </a:xfrm>
          <a:prstGeom prst="rect">
            <a:avLst/>
          </a:prstGeom>
        </p:spPr>
      </p:pic>
      <p:pic>
        <p:nvPicPr>
          <p:cNvPr id="3" name="Immagine 2" descr="Immagine che contiene testo, Biglietto Post-it, calligrafia, scatola&#10;&#10;Descrizione generata automaticamente">
            <a:extLst>
              <a:ext uri="{FF2B5EF4-FFF2-40B4-BE49-F238E27FC236}">
                <a16:creationId xmlns:a16="http://schemas.microsoft.com/office/drawing/2014/main" id="{AAE52578-51F4-ADD8-D1A7-C7E0DBDD77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559"/>
          <a:stretch/>
        </p:blipFill>
        <p:spPr>
          <a:xfrm>
            <a:off x="373704" y="1615661"/>
            <a:ext cx="4168499" cy="5242339"/>
          </a:xfrm>
          <a:prstGeom prst="rect">
            <a:avLst/>
          </a:prstGeom>
        </p:spPr>
      </p:pic>
      <p:sp>
        <p:nvSpPr>
          <p:cNvPr id="5" name="Segnaposto contenuto 5">
            <a:extLst>
              <a:ext uri="{FF2B5EF4-FFF2-40B4-BE49-F238E27FC236}">
                <a16:creationId xmlns:a16="http://schemas.microsoft.com/office/drawing/2014/main" id="{D828BFFC-E551-EFEC-87E6-FF9ECFAAA386}"/>
              </a:ext>
            </a:extLst>
          </p:cNvPr>
          <p:cNvSpPr txBox="1">
            <a:spLocks/>
          </p:cNvSpPr>
          <p:nvPr/>
        </p:nvSpPr>
        <p:spPr>
          <a:xfrm>
            <a:off x="3286968" y="376926"/>
            <a:ext cx="5432534" cy="76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rgbClr val="EF893D"/>
              </a:solidFill>
            </a:endParaRPr>
          </a:p>
          <a:p>
            <a:endParaRPr lang="it-IT" dirty="0">
              <a:solidFill>
                <a:srgbClr val="EF893D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9A0774-C087-882A-13DE-60FAD7F38265}"/>
              </a:ext>
            </a:extLst>
          </p:cNvPr>
          <p:cNvSpPr txBox="1"/>
          <p:nvPr/>
        </p:nvSpPr>
        <p:spPr>
          <a:xfrm>
            <a:off x="4732652" y="253302"/>
            <a:ext cx="29918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Contro la violenza sulle donne, </a:t>
            </a:r>
          </a:p>
          <a:p>
            <a:pPr algn="ctr"/>
            <a:r>
              <a:rPr lang="it-IT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il bullismo omotransfobico e l’eguaglianza dei diritti</a:t>
            </a:r>
            <a:endParaRPr lang="it-IT" sz="28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CA71B0-DC49-E4BE-35D5-2EB0C37CC39D}"/>
              </a:ext>
            </a:extLst>
          </p:cNvPr>
          <p:cNvSpPr txBox="1"/>
          <p:nvPr/>
        </p:nvSpPr>
        <p:spPr>
          <a:xfrm>
            <a:off x="4732652" y="3347985"/>
            <a:ext cx="32865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Nell’ATRIO dell’ISIS A. MALIGNANI</a:t>
            </a:r>
            <a:endParaRPr lang="it-IT" sz="2800" b="1" dirty="0">
              <a:solidFill>
                <a:srgbClr val="EF89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02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7.png">
            <a:extLst>
              <a:ext uri="{FF2B5EF4-FFF2-40B4-BE49-F238E27FC236}">
                <a16:creationId xmlns:a16="http://schemas.microsoft.com/office/drawing/2014/main" id="{CE2151F1-916D-4C31-AA88-F30AC38C92B9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220DC0-1D62-7BE0-20DA-0DE37591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98" y="314420"/>
            <a:ext cx="8760542" cy="16025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09BD3679-D82C-E6D4-3415-E84E00C92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156" y="1997355"/>
            <a:ext cx="6014884" cy="4351338"/>
          </a:xfrm>
        </p:spPr>
        <p:txBody>
          <a:bodyPr>
            <a:normAutofit fontScale="92500"/>
          </a:bodyPr>
          <a:lstStyle/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Liceo C. Percoto (capofila)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Liceo Artistico G. Sello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Liceo Scientifico N. Copernico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Liceo Scientifico G. Marinelli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CPIA-scuola carceraria 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ISIS A. Malignani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ISIS B. Stringher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ISIS C. Deganutti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ISIS V. Manzini, S. Daniele del Friuli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ISIS Magrini Marchetti, Gemona del Friuli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ISIS R. D’Aronco, Gemona del Friuli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G.G. Marinoni</a:t>
            </a:r>
          </a:p>
          <a:p>
            <a:pPr marL="0" indent="-457200">
              <a:spcBef>
                <a:spcPts val="0"/>
              </a:spcBef>
              <a:buFont typeface="+mj-lt"/>
              <a:buAutoNum type="arabicPeriod"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Istituto Comprensivo 2° Udine, Sede Valussi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496E75-AF43-251D-26A5-020B2B1B5428}"/>
              </a:ext>
            </a:extLst>
          </p:cNvPr>
          <p:cNvSpPr txBox="1">
            <a:spLocks/>
          </p:cNvSpPr>
          <p:nvPr/>
        </p:nvSpPr>
        <p:spPr>
          <a:xfrm>
            <a:off x="728937" y="2593175"/>
            <a:ext cx="8200790" cy="618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la forza di 13 scuole: </a:t>
            </a:r>
          </a:p>
        </p:txBody>
      </p:sp>
      <p:sp>
        <p:nvSpPr>
          <p:cNvPr id="9" name="Titolo 6">
            <a:extLst>
              <a:ext uri="{FF2B5EF4-FFF2-40B4-BE49-F238E27FC236}">
                <a16:creationId xmlns:a16="http://schemas.microsoft.com/office/drawing/2014/main" id="{BF13D0BA-2393-8681-03A1-477A38A5050A}"/>
              </a:ext>
            </a:extLst>
          </p:cNvPr>
          <p:cNvSpPr txBox="1">
            <a:spLocks/>
          </p:cNvSpPr>
          <p:nvPr/>
        </p:nvSpPr>
        <p:spPr>
          <a:xfrm>
            <a:off x="838200" y="1561525"/>
            <a:ext cx="33896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800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RETE</a:t>
            </a:r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A393449-BAF8-27F6-86D4-8365EFE0CAEB}"/>
              </a:ext>
            </a:extLst>
          </p:cNvPr>
          <p:cNvSpPr txBox="1">
            <a:spLocks/>
          </p:cNvSpPr>
          <p:nvPr/>
        </p:nvSpPr>
        <p:spPr>
          <a:xfrm>
            <a:off x="656855" y="3545707"/>
            <a:ext cx="5238383" cy="1535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 Dirigenti hanno firmato un </a:t>
            </a:r>
            <a:r>
              <a:rPr lang="it-IT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ACCORDO DI RETE</a:t>
            </a:r>
          </a:p>
        </p:txBody>
      </p:sp>
    </p:spTree>
    <p:extLst>
      <p:ext uri="{BB962C8B-B14F-4D97-AF65-F5344CB8AC3E}">
        <p14:creationId xmlns:p14="http://schemas.microsoft.com/office/powerpoint/2010/main" val="3494562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73F816-A1AF-0955-06CB-C4B486CD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384" y="0"/>
            <a:ext cx="6719931" cy="2139918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r>
              <a:rPr lang="it-IT" sz="4000" b="1" dirty="0">
                <a:solidFill>
                  <a:srgbClr val="EF893D"/>
                </a:solidFill>
              </a:rPr>
              <a:t>DURANTE LA PANDEMIA LA FORMAZIONE SI FA ONLINE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4" name="Immagine 3" descr="Immagine che contiene vestiti, persona, scena, calzature&#10;&#10;Descrizione generata automaticamente">
            <a:extLst>
              <a:ext uri="{FF2B5EF4-FFF2-40B4-BE49-F238E27FC236}">
                <a16:creationId xmlns:a16="http://schemas.microsoft.com/office/drawing/2014/main" id="{50A044A1-CFF3-6018-EA3F-9089C118D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51" y="2631925"/>
            <a:ext cx="6730149" cy="3785708"/>
          </a:xfrm>
          <a:prstGeom prst="rect">
            <a:avLst/>
          </a:prstGeom>
        </p:spPr>
      </p:pic>
      <p:pic>
        <p:nvPicPr>
          <p:cNvPr id="6" name="Immagine 5" descr="Immagine che contiene vestiti, Viso umano, persona, uomo&#10;&#10;Descrizione generata automaticamente">
            <a:extLst>
              <a:ext uri="{FF2B5EF4-FFF2-40B4-BE49-F238E27FC236}">
                <a16:creationId xmlns:a16="http://schemas.microsoft.com/office/drawing/2014/main" id="{969E91AB-AD66-DCC2-26E1-B1F74B279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4" y="2616725"/>
            <a:ext cx="5310547" cy="3785707"/>
          </a:xfrm>
          <a:prstGeom prst="rect">
            <a:avLst/>
          </a:prstGeo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A00F46A6-EE8A-2BB6-2725-96EBEBE66B7B}"/>
              </a:ext>
            </a:extLst>
          </p:cNvPr>
          <p:cNvPicPr/>
          <p:nvPr/>
        </p:nvPicPr>
        <p:blipFill rotWithShape="1">
          <a:blip r:embed="rId5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ECB2811F-C4EF-FE26-B6B7-3276650ED12C}"/>
              </a:ext>
            </a:extLst>
          </p:cNvPr>
          <p:cNvSpPr txBox="1">
            <a:spLocks/>
          </p:cNvSpPr>
          <p:nvPr/>
        </p:nvSpPr>
        <p:spPr>
          <a:xfrm>
            <a:off x="7149548" y="4370690"/>
            <a:ext cx="3856384" cy="1722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1B96523-7317-AD31-A7F6-C9AE10032C64}"/>
              </a:ext>
            </a:extLst>
          </p:cNvPr>
          <p:cNvSpPr txBox="1">
            <a:spLocks/>
          </p:cNvSpPr>
          <p:nvPr/>
        </p:nvSpPr>
        <p:spPr>
          <a:xfrm>
            <a:off x="231913" y="1689343"/>
            <a:ext cx="6917635" cy="935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it-IT" sz="1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Le infiltrazioni mafiose in FVG</a:t>
            </a: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it-IT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9943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D915A-215A-521B-9C0B-AC09C5F0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331" y="140254"/>
            <a:ext cx="8547652" cy="1330738"/>
          </a:xfrm>
        </p:spPr>
        <p:txBody>
          <a:bodyPr>
            <a:normAutofit fontScale="90000"/>
          </a:bodyPr>
          <a:lstStyle/>
          <a:p>
            <a:br>
              <a:rPr lang="it-IT" sz="4400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4400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PARTECIPAZIONE ATTIVA </a:t>
            </a:r>
            <a:r>
              <a:rPr lang="it-IT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manifestazioni sui temi della cittadinanza</a:t>
            </a:r>
            <a:br>
              <a:rPr lang="it-IT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4400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it-IT" dirty="0">
              <a:solidFill>
                <a:srgbClr val="EF893D"/>
              </a:solidFill>
            </a:endParaRPr>
          </a:p>
        </p:txBody>
      </p:sp>
      <p:pic>
        <p:nvPicPr>
          <p:cNvPr id="5" name="Segnaposto contenuto 4" descr="Immagine che contiene vestiti, persona, uomo, donna&#10;&#10;Descrizione generata automaticamente">
            <a:extLst>
              <a:ext uri="{FF2B5EF4-FFF2-40B4-BE49-F238E27FC236}">
                <a16:creationId xmlns:a16="http://schemas.microsoft.com/office/drawing/2014/main" id="{D8A6B27B-4F2E-70FC-8CE7-DC7B6DC9B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48" y="1696279"/>
            <a:ext cx="8547652" cy="5161721"/>
          </a:xfr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DF5038C0-DFF7-A9FD-B5FB-D321BD0AC0F3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0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3ABE6FF-57A9-ADA9-DEFB-702C4CB6BF19}"/>
              </a:ext>
            </a:extLst>
          </p:cNvPr>
          <p:cNvSpPr txBox="1">
            <a:spLocks/>
          </p:cNvSpPr>
          <p:nvPr/>
        </p:nvSpPr>
        <p:spPr>
          <a:xfrm>
            <a:off x="457201" y="2378074"/>
            <a:ext cx="3081130" cy="2508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400" b="1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IL  PUZZLE DEI DIRITTI</a:t>
            </a:r>
            <a:br>
              <a:rPr lang="it-IT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3600" b="1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costruito da tutte le scuole della Rete</a:t>
            </a:r>
            <a:endParaRPr lang="it-IT" b="1" dirty="0">
              <a:solidFill>
                <a:srgbClr val="EF89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78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CA7CF-4927-0E8C-F68B-62CB3E0E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066" y="143372"/>
            <a:ext cx="7710487" cy="1325563"/>
          </a:xfrm>
        </p:spPr>
        <p:txBody>
          <a:bodyPr>
            <a:normAutofit/>
          </a:bodyPr>
          <a:lstStyle/>
          <a:p>
            <a:r>
              <a:rPr lang="it-IT" sz="40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 DI CREATIVITÀ e CITTADINANZA</a:t>
            </a:r>
          </a:p>
        </p:txBody>
      </p:sp>
      <p:pic>
        <p:nvPicPr>
          <p:cNvPr id="11" name="Immagine 10" descr="Immagine che contiene interno, muro, stanza, arredo&#10;&#10;Descrizione generata automaticamente">
            <a:extLst>
              <a:ext uri="{FF2B5EF4-FFF2-40B4-BE49-F238E27FC236}">
                <a16:creationId xmlns:a16="http://schemas.microsoft.com/office/drawing/2014/main" id="{6A9BC68B-00D3-28CC-47C7-82CDF7B67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6241"/>
            <a:ext cx="7620000" cy="3951759"/>
          </a:xfrm>
          <a:prstGeom prst="rect">
            <a:avLst/>
          </a:prstGeom>
        </p:spPr>
      </p:pic>
      <p:pic>
        <p:nvPicPr>
          <p:cNvPr id="17" name="Segnaposto contenuto 16" descr="Immagine che contiene testo, arte, bibita analcolica, disegno&#10;&#10;Descrizione generata automaticamente">
            <a:extLst>
              <a:ext uri="{FF2B5EF4-FFF2-40B4-BE49-F238E27FC236}">
                <a16:creationId xmlns:a16="http://schemas.microsoft.com/office/drawing/2014/main" id="{16829690-3F99-FF4B-8B17-027C47E5F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556" y="1402632"/>
            <a:ext cx="3777734" cy="4351338"/>
          </a:xfr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F7B8B1AD-0F1D-89E7-9529-8DFEB023454E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E073F3D3-189D-314B-F3C6-D852356B19B8}"/>
              </a:ext>
            </a:extLst>
          </p:cNvPr>
          <p:cNvSpPr txBox="1">
            <a:spLocks/>
          </p:cNvSpPr>
          <p:nvPr/>
        </p:nvSpPr>
        <p:spPr>
          <a:xfrm>
            <a:off x="2013467" y="1585854"/>
            <a:ext cx="24302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rgbClr val="EF893D"/>
                </a:solidFill>
              </a:rPr>
              <a:t>Si decorano le pareti della mensa Caritas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F2F61D86-3933-80E6-E07E-989BE780EA72}"/>
              </a:ext>
            </a:extLst>
          </p:cNvPr>
          <p:cNvSpPr txBox="1">
            <a:spLocks/>
          </p:cNvSpPr>
          <p:nvPr/>
        </p:nvSpPr>
        <p:spPr>
          <a:xfrm>
            <a:off x="9064487" y="5883965"/>
            <a:ext cx="2434209" cy="802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rgbClr val="EF893D"/>
                </a:solidFill>
              </a:rPr>
              <a:t>Tovagliette per i Formatori</a:t>
            </a:r>
          </a:p>
        </p:txBody>
      </p:sp>
    </p:spTree>
    <p:extLst>
      <p:ext uri="{BB962C8B-B14F-4D97-AF65-F5344CB8AC3E}">
        <p14:creationId xmlns:p14="http://schemas.microsoft.com/office/powerpoint/2010/main" val="66162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4A20C-E748-80BC-B36E-09F09FC3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574" y="300038"/>
            <a:ext cx="8317190" cy="1128713"/>
          </a:xfrm>
        </p:spPr>
        <p:txBody>
          <a:bodyPr>
            <a:noAutofit/>
          </a:bodyPr>
          <a:lstStyle/>
          <a:p>
            <a:pPr algn="ctr"/>
            <a:br>
              <a:rPr lang="it-IT" sz="32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2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2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Laboratori di cittadinanza per il recupero di beni confiscati alla criminalità organizzata in Friuli</a:t>
            </a:r>
            <a:br>
              <a:rPr lang="it-IT" sz="3200" b="1" dirty="0">
                <a:solidFill>
                  <a:srgbClr val="EF89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3600" b="1" dirty="0">
                <a:solidFill>
                  <a:srgbClr val="EF89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3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b="1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200" b="1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06191921-0351-6CFC-9C7A-BB8201680973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egnaposto contenuto 4" descr="Immagine che contiene finestra, edificio, facciata, schizzo&#10;&#10;Descrizione generata automaticamente">
            <a:extLst>
              <a:ext uri="{FF2B5EF4-FFF2-40B4-BE49-F238E27FC236}">
                <a16:creationId xmlns:a16="http://schemas.microsoft.com/office/drawing/2014/main" id="{50B69EC5-CED1-60D5-D5A0-11305CF4F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81" y="1428751"/>
            <a:ext cx="578328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interno, presentazione, vestiti, seminario&#10;&#10;Descrizione generata automaticamente">
            <a:extLst>
              <a:ext uri="{FF2B5EF4-FFF2-40B4-BE49-F238E27FC236}">
                <a16:creationId xmlns:a16="http://schemas.microsoft.com/office/drawing/2014/main" id="{22A047C2-EBD3-4D80-5AF6-0D2EE496E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240157"/>
            <a:ext cx="5067300" cy="33597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EDDA5D9B-FAAB-CE92-991E-2AD38B93496D}"/>
              </a:ext>
            </a:extLst>
          </p:cNvPr>
          <p:cNvSpPr txBox="1">
            <a:spLocks/>
          </p:cNvSpPr>
          <p:nvPr/>
        </p:nvSpPr>
        <p:spPr>
          <a:xfrm>
            <a:off x="845471" y="1770097"/>
            <a:ext cx="4733694" cy="1128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it-IT" sz="32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2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2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collaborazione con l’Osservatorio Regionale Antimafia</a:t>
            </a:r>
            <a:br>
              <a:rPr lang="it-IT" sz="32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2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CA73D2D-5AF9-A071-FD5F-55EEA2FE0858}"/>
              </a:ext>
            </a:extLst>
          </p:cNvPr>
          <p:cNvSpPr txBox="1">
            <a:spLocks/>
          </p:cNvSpPr>
          <p:nvPr/>
        </p:nvSpPr>
        <p:spPr>
          <a:xfrm>
            <a:off x="6544272" y="5685183"/>
            <a:ext cx="5271492" cy="1128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Attico in piazzale Osoppo </a:t>
            </a:r>
          </a:p>
          <a:p>
            <a:pPr algn="ctr"/>
            <a: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Udine</a:t>
            </a:r>
            <a:br>
              <a:rPr lang="it-IT" sz="3200" dirty="0">
                <a:solidFill>
                  <a:srgbClr val="EF89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3600" dirty="0">
                <a:solidFill>
                  <a:srgbClr val="EF89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754602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53B1E8-57FF-6F8F-33A8-531B77CD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4" y="274638"/>
            <a:ext cx="7288696" cy="1143000"/>
          </a:xfrm>
        </p:spPr>
        <p:txBody>
          <a:bodyPr/>
          <a:lstStyle/>
          <a:p>
            <a:r>
              <a:rPr lang="it-IT" b="1" dirty="0">
                <a:solidFill>
                  <a:srgbClr val="EF893D"/>
                </a:solidFill>
              </a:rPr>
              <a:t>IL CONSUMO SOSTENIBILE</a:t>
            </a: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A1D82539-7E81-66DB-C8E0-E29701B83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489639"/>
              </p:ext>
            </p:extLst>
          </p:nvPr>
        </p:nvGraphicFramePr>
        <p:xfrm>
          <a:off x="5110040" y="1417639"/>
          <a:ext cx="6373297" cy="4818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A1D82539-7E81-66DB-C8E0-E29701B83E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10040" y="1417639"/>
                        <a:ext cx="6373297" cy="4818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1">
            <a:extLst>
              <a:ext uri="{FF2B5EF4-FFF2-40B4-BE49-F238E27FC236}">
                <a16:creationId xmlns:a16="http://schemas.microsoft.com/office/drawing/2014/main" id="{1E775751-10B1-5CEC-0EFE-17ADDFAD896F}"/>
              </a:ext>
            </a:extLst>
          </p:cNvPr>
          <p:cNvSpPr txBox="1">
            <a:spLocks/>
          </p:cNvSpPr>
          <p:nvPr/>
        </p:nvSpPr>
        <p:spPr bwMode="auto">
          <a:xfrm>
            <a:off x="848140" y="1855304"/>
            <a:ext cx="3697356" cy="10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it-IT" sz="2800" kern="0" dirty="0"/>
              <a:t>Si studia e si costruisce  </a:t>
            </a:r>
          </a:p>
          <a:p>
            <a:r>
              <a:rPr lang="it-IT" sz="2400" kern="0" dirty="0"/>
              <a:t>un libro</a:t>
            </a:r>
          </a:p>
        </p:txBody>
      </p:sp>
      <p:pic>
        <p:nvPicPr>
          <p:cNvPr id="5" name="image17.png">
            <a:extLst>
              <a:ext uri="{FF2B5EF4-FFF2-40B4-BE49-F238E27FC236}">
                <a16:creationId xmlns:a16="http://schemas.microsoft.com/office/drawing/2014/main" id="{FF806520-3EC0-531C-4564-6DA6899F8E48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0" y="180768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 descr="Immagine che contiene testo, disegno, Arte bambini, statico&#10;&#10;Descrizione generata automaticamente">
            <a:extLst>
              <a:ext uri="{FF2B5EF4-FFF2-40B4-BE49-F238E27FC236}">
                <a16:creationId xmlns:a16="http://schemas.microsoft.com/office/drawing/2014/main" id="{C316D728-EAD1-26EA-62FF-7A44BAC5B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9" y="3217597"/>
            <a:ext cx="4918013" cy="336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58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614A0C-B141-9A3E-1DF8-6CD2D943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29" y="2415208"/>
            <a:ext cx="2303451" cy="2027583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EF893D"/>
                </a:solidFill>
              </a:rPr>
              <a:t>IL TELAIO DEI</a:t>
            </a:r>
            <a:br>
              <a:rPr lang="it-IT" sz="2800" b="1" dirty="0">
                <a:solidFill>
                  <a:srgbClr val="EF893D"/>
                </a:solidFill>
              </a:rPr>
            </a:br>
            <a:r>
              <a:rPr lang="it-IT" sz="2800" b="1" dirty="0">
                <a:solidFill>
                  <a:srgbClr val="EF893D"/>
                </a:solidFill>
              </a:rPr>
              <a:t>VALORI DELLA CONVIVENZA</a:t>
            </a:r>
          </a:p>
        </p:txBody>
      </p:sp>
      <p:pic>
        <p:nvPicPr>
          <p:cNvPr id="4" name="Segnaposto contenuto 5" descr="DSCN5190.JPG">
            <a:extLst>
              <a:ext uri="{FF2B5EF4-FFF2-40B4-BE49-F238E27FC236}">
                <a16:creationId xmlns:a16="http://schemas.microsoft.com/office/drawing/2014/main" id="{70AC3BDF-2E44-857C-260A-51D100BFC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959510" y="-12715"/>
            <a:ext cx="9232490" cy="6870715"/>
          </a:xfr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07B36ADE-3C97-2C65-2D39-6BD2B572C971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521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HPIM5546">
            <a:extLst>
              <a:ext uri="{FF2B5EF4-FFF2-40B4-BE49-F238E27FC236}">
                <a16:creationId xmlns:a16="http://schemas.microsoft.com/office/drawing/2014/main" id="{4C9B331F-8941-8299-D189-71B5CF88A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4">
            <a:off x="7666589" y="1029754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ttangolo 2">
            <a:extLst>
              <a:ext uri="{FF2B5EF4-FFF2-40B4-BE49-F238E27FC236}">
                <a16:creationId xmlns:a16="http://schemas.microsoft.com/office/drawing/2014/main" id="{0129EB05-108C-8660-707E-076D78D59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175" y="4147930"/>
            <a:ext cx="985961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 b="1" dirty="0"/>
              <a:t>PERCHÉ LA METAFORA DEL TELAIO?</a:t>
            </a:r>
            <a:endParaRPr lang="it-IT" altLang="it-IT" sz="3200" dirty="0"/>
          </a:p>
          <a:p>
            <a:pPr algn="ctr" eaLnBrk="1" hangingPunct="1"/>
            <a:r>
              <a:rPr lang="it-IT" altLang="it-IT" sz="1800" b="1" dirty="0"/>
              <a:t> </a:t>
            </a:r>
            <a:endParaRPr lang="it-IT" altLang="it-IT" sz="1800" dirty="0"/>
          </a:p>
          <a:p>
            <a:pPr algn="ctr" eaLnBrk="1" hangingPunct="1"/>
            <a:r>
              <a:rPr lang="it-IT" altLang="it-IT" sz="3200" dirty="0"/>
              <a:t>Rappresenta la società in cui viviamo, dove ciascuno è chiamato a dare il proprio contributo</a:t>
            </a:r>
            <a:r>
              <a:rPr lang="it-IT" altLang="it-IT" dirty="0"/>
              <a:t>. </a:t>
            </a:r>
          </a:p>
        </p:txBody>
      </p:sp>
      <p:pic>
        <p:nvPicPr>
          <p:cNvPr id="14339" name="Picture 4" descr="HPIM5556">
            <a:extLst>
              <a:ext uri="{FF2B5EF4-FFF2-40B4-BE49-F238E27FC236}">
                <a16:creationId xmlns:a16="http://schemas.microsoft.com/office/drawing/2014/main" id="{BF00298E-A0CF-DFFA-7856-AB56B1314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1224" flipV="1">
            <a:off x="3443031" y="958220"/>
            <a:ext cx="3858657" cy="289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17.png">
            <a:extLst>
              <a:ext uri="{FF2B5EF4-FFF2-40B4-BE49-F238E27FC236}">
                <a16:creationId xmlns:a16="http://schemas.microsoft.com/office/drawing/2014/main" id="{59AB468D-370B-2374-07F1-5F39C5E51C0D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9851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.png">
            <a:extLst>
              <a:ext uri="{FF2B5EF4-FFF2-40B4-BE49-F238E27FC236}">
                <a16:creationId xmlns:a16="http://schemas.microsoft.com/office/drawing/2014/main" id="{DC3C79E1-B5D3-7A0E-B6AC-0113BE014B08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159026" y="0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571DBF-1084-90B5-E9D6-ABCE51A8E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38" y="1999419"/>
            <a:ext cx="6387548" cy="47906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F7C6E2E-D295-5791-9B73-E68E81AB9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61" y="2517913"/>
            <a:ext cx="5331792" cy="4272167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379D4C9D-7611-824C-B593-3E0DDF661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159" y="126253"/>
            <a:ext cx="8428382" cy="1330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it-IT" sz="800" b="1" dirty="0">
              <a:solidFill>
                <a:srgbClr val="EF893D"/>
              </a:solidFill>
            </a:endParaRPr>
          </a:p>
          <a:p>
            <a:pPr marL="0" indent="0" algn="ctr">
              <a:buNone/>
            </a:pPr>
            <a:r>
              <a:rPr lang="it-IT" b="1" dirty="0">
                <a:solidFill>
                  <a:srgbClr val="EF893D"/>
                </a:solidFill>
              </a:rPr>
              <a:t>UN REGALO AGLI UTENTI DELLA MENSA CARITAS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EF893D"/>
                </a:solidFill>
              </a:rPr>
              <a:t>STUDENTI DELL’ ALBERGHIERO STRINGHER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EF893D"/>
                </a:solidFill>
              </a:rPr>
              <a:t> 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4715ED0-65F5-256C-3702-B85399A644A5}"/>
              </a:ext>
            </a:extLst>
          </p:cNvPr>
          <p:cNvSpPr txBox="1">
            <a:spLocks/>
          </p:cNvSpPr>
          <p:nvPr/>
        </p:nvSpPr>
        <p:spPr>
          <a:xfrm>
            <a:off x="6259373" y="1464640"/>
            <a:ext cx="5747168" cy="11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dirty="0"/>
              <a:t>Dipingono i contenitori delle uova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dirty="0"/>
              <a:t>e li riempiono con i dolci fatti da loro</a:t>
            </a:r>
          </a:p>
        </p:txBody>
      </p:sp>
    </p:spTree>
    <p:extLst>
      <p:ext uri="{BB962C8B-B14F-4D97-AF65-F5344CB8AC3E}">
        <p14:creationId xmlns:p14="http://schemas.microsoft.com/office/powerpoint/2010/main" val="3118089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CA7CF-4927-0E8C-F68B-62CB3E0E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710" y="158514"/>
            <a:ext cx="8017579" cy="1325563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it-IT" sz="28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  <a:t>IL LENZUOLO DELLA MEMORIA </a:t>
            </a:r>
            <a:br>
              <a:rPr lang="it-IT" sz="28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</a:br>
            <a:r>
              <a:rPr lang="it-IT" sz="2800" b="1" dirty="0">
                <a:solidFill>
                  <a:srgbClr val="EF893D"/>
                </a:solidFill>
                <a:latin typeface="+mn-lt"/>
                <a:ea typeface="+mn-ea"/>
                <a:cs typeface="+mn-cs"/>
              </a:rPr>
              <a:t>REALIZZATO DALLE SCUOLE DELLA RETE</a:t>
            </a:r>
          </a:p>
        </p:txBody>
      </p:sp>
      <p:pic>
        <p:nvPicPr>
          <p:cNvPr id="9" name="Immagine 8" descr="Immagine che contiene testo, striscione, edificio, giornale&#10;&#10;Descrizione generata automaticamente">
            <a:extLst>
              <a:ext uri="{FF2B5EF4-FFF2-40B4-BE49-F238E27FC236}">
                <a16:creationId xmlns:a16="http://schemas.microsoft.com/office/drawing/2014/main" id="{F3C15802-F5B5-52E6-1961-FBF77C501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20" y="1203657"/>
            <a:ext cx="7857105" cy="5394708"/>
          </a:xfrm>
          <a:prstGeom prst="rect">
            <a:avLst/>
          </a:prstGeom>
        </p:spPr>
      </p:pic>
      <p:pic>
        <p:nvPicPr>
          <p:cNvPr id="13" name="Immagine 12" descr="Immagine che contiene testo, Stampa, carta, persona&#10;&#10;Descrizione generata automaticamente">
            <a:extLst>
              <a:ext uri="{FF2B5EF4-FFF2-40B4-BE49-F238E27FC236}">
                <a16:creationId xmlns:a16="http://schemas.microsoft.com/office/drawing/2014/main" id="{9EBFB00B-C996-E80F-A2E7-B7CA0317F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7" y="2332563"/>
            <a:ext cx="4013945" cy="4048358"/>
          </a:xfrm>
          <a:prstGeom prst="rect">
            <a:avLst/>
          </a:prstGeo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F7B8B1AD-0F1D-89E7-9529-8DFEB023454E}"/>
              </a:ext>
            </a:extLst>
          </p:cNvPr>
          <p:cNvPicPr/>
          <p:nvPr/>
        </p:nvPicPr>
        <p:blipFill rotWithShape="1">
          <a:blip r:embed="rId5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E073F3D3-189D-314B-F3C6-D852356B19B8}"/>
              </a:ext>
            </a:extLst>
          </p:cNvPr>
          <p:cNvSpPr txBox="1">
            <a:spLocks/>
          </p:cNvSpPr>
          <p:nvPr/>
        </p:nvSpPr>
        <p:spPr>
          <a:xfrm>
            <a:off x="160475" y="1821261"/>
            <a:ext cx="24302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EF893D"/>
              </a:solidFill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38093C-020C-875E-0089-5BABA8A64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1484078"/>
            <a:ext cx="3748901" cy="1325564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EF893D"/>
                </a:solidFill>
              </a:rPr>
              <a:t>SEGNALIBRI  SUI TEMI DELLA MEMORIA</a:t>
            </a:r>
          </a:p>
        </p:txBody>
      </p:sp>
    </p:spTree>
    <p:extLst>
      <p:ext uri="{BB962C8B-B14F-4D97-AF65-F5344CB8AC3E}">
        <p14:creationId xmlns:p14="http://schemas.microsoft.com/office/powerpoint/2010/main" val="3856824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D639AA65-E020-0D9E-F2CD-D33B7CD2A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017" y="490330"/>
            <a:ext cx="3882887" cy="4767470"/>
          </a:xfrm>
        </p:spPr>
        <p:txBody>
          <a:bodyPr>
            <a:normAutofit fontScale="92500" lnSpcReduction="10000"/>
          </a:bodyPr>
          <a:lstStyle/>
          <a:p>
            <a:r>
              <a:rPr lang="it-IT" sz="4400" b="1" dirty="0">
                <a:solidFill>
                  <a:srgbClr val="EF893D"/>
                </a:solidFill>
              </a:rPr>
              <a:t>Dalla lettura del diario di Rita Atria </a:t>
            </a:r>
          </a:p>
          <a:p>
            <a:r>
              <a:rPr lang="it-IT" sz="4400" b="1" dirty="0">
                <a:solidFill>
                  <a:srgbClr val="EF893D"/>
                </a:solidFill>
              </a:rPr>
              <a:t>alla costruzione di cartelloni per  lo spettacolo teatrale dedicato a Rita</a:t>
            </a:r>
          </a:p>
        </p:txBody>
      </p:sp>
      <p:pic>
        <p:nvPicPr>
          <p:cNvPr id="5" name="Immagine 4" descr="Immagine che contiene Arte bambini, Apprendimento, interno, arredo&#10;&#10;Descrizione generata automaticamente">
            <a:extLst>
              <a:ext uri="{FF2B5EF4-FFF2-40B4-BE49-F238E27FC236}">
                <a16:creationId xmlns:a16="http://schemas.microsoft.com/office/drawing/2014/main" id="{B63FFA3E-5F04-11FE-7D7F-2550748B2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04" y="0"/>
            <a:ext cx="8203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4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.png">
            <a:extLst>
              <a:ext uri="{FF2B5EF4-FFF2-40B4-BE49-F238E27FC236}">
                <a16:creationId xmlns:a16="http://schemas.microsoft.com/office/drawing/2014/main" id="{970AC134-4F59-EBD0-D326-C72EDEC8F6CB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3293806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A4A12F6-D89C-2754-C80C-7F84367CB1E6}"/>
              </a:ext>
            </a:extLst>
          </p:cNvPr>
          <p:cNvSpPr txBox="1">
            <a:spLocks/>
          </p:cNvSpPr>
          <p:nvPr/>
        </p:nvSpPr>
        <p:spPr>
          <a:xfrm>
            <a:off x="9525" y="872403"/>
            <a:ext cx="12192000" cy="41183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it-IT" b="1" kern="0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RETE NASCE NEL 2007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una sfida lanciata dalla </a:t>
            </a:r>
            <a:r>
              <a:rPr lang="it-IT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Scuola</a:t>
            </a:r>
            <a:r>
              <a:rPr lang="it-IT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dal </a:t>
            </a:r>
            <a:r>
              <a:rPr lang="it-IT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Carcere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dirigenti delle due Istituzioni firmano una Convenzione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it-IT" b="1" kern="0" cap="all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OFFRIRE L'Opportunità</a:t>
            </a:r>
          </a:p>
          <a:p>
            <a:pPr marL="2063750" indent="-4035425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it-IT" sz="2400" b="1" kern="0" dirty="0">
                <a:solidFill>
                  <a:srgbClr val="EF89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agli studenti: </a:t>
            </a:r>
            <a:r>
              <a:rPr lang="it-IT" sz="2400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conoscere il carcere e riflettere sul valore della responsabilità individuale e sul senso delle regole;</a:t>
            </a:r>
          </a:p>
          <a:p>
            <a:pPr marL="2063750" indent="-4035425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it-IT" sz="2400" b="1" kern="0" dirty="0">
                <a:solidFill>
                  <a:srgbClr val="EF89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 persone detenute:  </a:t>
            </a:r>
            <a:r>
              <a:rPr lang="it-IT" sz="2400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it-IT" sz="2400" b="1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avviare processi di emancipazione e di riscatto sociale e riflettere sul valore della legalità, a partire dal loro percorso di vita.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66CF2582-78A8-C812-A21E-351D338C1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447" y="5262196"/>
            <a:ext cx="10579509" cy="1159705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condividere le tematiche sulla legalità e la cittadinanza attiva</a:t>
            </a:r>
            <a:br>
              <a:rPr lang="it-IT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8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realizzare azioni comuni e valorizzare le attività degli studenti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DE3102-73D4-7816-3092-68D59BFFA350}"/>
              </a:ext>
            </a:extLst>
          </p:cNvPr>
          <p:cNvSpPr txBox="1"/>
          <p:nvPr/>
        </p:nvSpPr>
        <p:spPr>
          <a:xfrm>
            <a:off x="-240275" y="5262196"/>
            <a:ext cx="26792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800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SCOPO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delle scuole</a:t>
            </a:r>
          </a:p>
        </p:txBody>
      </p:sp>
    </p:spTree>
    <p:extLst>
      <p:ext uri="{BB962C8B-B14F-4D97-AF65-F5344CB8AC3E}">
        <p14:creationId xmlns:p14="http://schemas.microsoft.com/office/powerpoint/2010/main" val="3444772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CA7CF-4927-0E8C-F68B-62CB3E0E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162" y="158515"/>
            <a:ext cx="7710487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EF893D"/>
                </a:solidFill>
              </a:rPr>
              <a:t>A PALERMO CON </a:t>
            </a:r>
            <a:br>
              <a:rPr lang="it-IT" b="1" dirty="0">
                <a:solidFill>
                  <a:srgbClr val="EF893D"/>
                </a:solidFill>
              </a:rPr>
            </a:br>
            <a:r>
              <a:rPr lang="it-IT" b="1" dirty="0">
                <a:solidFill>
                  <a:srgbClr val="EF893D"/>
                </a:solidFill>
              </a:rPr>
              <a:t>LA NAVE DELLA LEGALITÀ</a:t>
            </a:r>
          </a:p>
        </p:txBody>
      </p:sp>
      <p:pic>
        <p:nvPicPr>
          <p:cNvPr id="3" name="image17.png">
            <a:extLst>
              <a:ext uri="{FF2B5EF4-FFF2-40B4-BE49-F238E27FC236}">
                <a16:creationId xmlns:a16="http://schemas.microsoft.com/office/drawing/2014/main" id="{F7B8B1AD-0F1D-89E7-9529-8DFEB023454E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E073F3D3-189D-314B-F3C6-D852356B19B8}"/>
              </a:ext>
            </a:extLst>
          </p:cNvPr>
          <p:cNvSpPr txBox="1">
            <a:spLocks/>
          </p:cNvSpPr>
          <p:nvPr/>
        </p:nvSpPr>
        <p:spPr>
          <a:xfrm>
            <a:off x="160475" y="1821261"/>
            <a:ext cx="24302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EF893D"/>
              </a:solidFill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7AEF44-5419-FAB0-1534-617E454DF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009" y="5940053"/>
            <a:ext cx="4928360" cy="77982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sz="4400" b="1" dirty="0">
                <a:solidFill>
                  <a:srgbClr val="EF893D"/>
                </a:solidFill>
              </a:rPr>
              <a:t>Negli anni, molte scuole della Rete hanno partecipato</a:t>
            </a:r>
            <a:endParaRPr lang="it-IT" sz="11500" b="1" dirty="0">
              <a:solidFill>
                <a:srgbClr val="EF893D"/>
              </a:solidFill>
            </a:endParaRPr>
          </a:p>
        </p:txBody>
      </p:sp>
      <p:pic>
        <p:nvPicPr>
          <p:cNvPr id="7" name="Immagine 6" descr="Immagine che contiene cielo, aria aperta, persona, vestiti&#10;&#10;Descrizione generata automaticamente">
            <a:extLst>
              <a:ext uri="{FF2B5EF4-FFF2-40B4-BE49-F238E27FC236}">
                <a16:creationId xmlns:a16="http://schemas.microsoft.com/office/drawing/2014/main" id="{6A8EC4F2-6F39-CC21-BF10-68329335A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19" y="1605513"/>
            <a:ext cx="6229741" cy="4314150"/>
          </a:xfrm>
          <a:prstGeom prst="rect">
            <a:avLst/>
          </a:prstGeom>
        </p:spPr>
      </p:pic>
      <p:pic>
        <p:nvPicPr>
          <p:cNvPr id="8" name="Immagine 7" descr="Immagine che contiene vestiti, persona, cielo, Viso umano&#10;&#10;Descrizione generata automaticamente">
            <a:extLst>
              <a:ext uri="{FF2B5EF4-FFF2-40B4-BE49-F238E27FC236}">
                <a16:creationId xmlns:a16="http://schemas.microsoft.com/office/drawing/2014/main" id="{8FC089F1-AB86-E0DD-9B20-6C17A98AB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99" y="1544795"/>
            <a:ext cx="6203618" cy="465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63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CA7CF-4927-0E8C-F68B-62CB3E0E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162" y="138127"/>
            <a:ext cx="7784203" cy="1345952"/>
          </a:xfrm>
        </p:spPr>
        <p:txBody>
          <a:bodyPr>
            <a:normAutofit fontScale="90000"/>
          </a:bodyPr>
          <a:lstStyle/>
          <a:p>
            <a:pPr algn="ctr"/>
            <a:br>
              <a:rPr lang="it-IT" b="1" dirty="0">
                <a:solidFill>
                  <a:srgbClr val="EF893D"/>
                </a:solidFill>
              </a:rPr>
            </a:br>
            <a:r>
              <a:rPr lang="it-IT" b="1" dirty="0">
                <a:solidFill>
                  <a:srgbClr val="EF893D"/>
                </a:solidFill>
              </a:rPr>
              <a:t>A ROMA ALL’APERTURA DELL’ANNO SCOLASTICO</a:t>
            </a:r>
            <a:br>
              <a:rPr lang="it-IT" b="1" dirty="0">
                <a:solidFill>
                  <a:srgbClr val="EF893D"/>
                </a:solidFill>
              </a:rPr>
            </a:br>
            <a:endParaRPr lang="it-IT" b="1" dirty="0">
              <a:solidFill>
                <a:srgbClr val="EF893D"/>
              </a:solidFill>
            </a:endParaRPr>
          </a:p>
        </p:txBody>
      </p:sp>
      <p:pic>
        <p:nvPicPr>
          <p:cNvPr id="3" name="image17.png">
            <a:extLst>
              <a:ext uri="{FF2B5EF4-FFF2-40B4-BE49-F238E27FC236}">
                <a16:creationId xmlns:a16="http://schemas.microsoft.com/office/drawing/2014/main" id="{F7B8B1AD-0F1D-89E7-9529-8DFEB023454E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E073F3D3-189D-314B-F3C6-D852356B19B8}"/>
              </a:ext>
            </a:extLst>
          </p:cNvPr>
          <p:cNvSpPr txBox="1">
            <a:spLocks/>
          </p:cNvSpPr>
          <p:nvPr/>
        </p:nvSpPr>
        <p:spPr>
          <a:xfrm>
            <a:off x="160475" y="1821261"/>
            <a:ext cx="24302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EF893D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7E2ED06-F494-5E9E-20D4-AE44EBE64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" y="1683134"/>
            <a:ext cx="6899820" cy="5174865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173F21B6-956F-688E-BE53-FD1378B4AC39}"/>
              </a:ext>
            </a:extLst>
          </p:cNvPr>
          <p:cNvSpPr txBox="1">
            <a:spLocks/>
          </p:cNvSpPr>
          <p:nvPr/>
        </p:nvSpPr>
        <p:spPr>
          <a:xfrm>
            <a:off x="3738562" y="290527"/>
            <a:ext cx="7784203" cy="134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it-IT" b="1" dirty="0">
                <a:solidFill>
                  <a:srgbClr val="EF893D"/>
                </a:solidFill>
              </a:rPr>
            </a:br>
            <a:endParaRPr lang="it-IT" b="1" dirty="0">
              <a:solidFill>
                <a:srgbClr val="EF893D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20A731A-BFA6-ABB9-5407-ED9EDFF78088}"/>
              </a:ext>
            </a:extLst>
          </p:cNvPr>
          <p:cNvSpPr txBox="1"/>
          <p:nvPr/>
        </p:nvSpPr>
        <p:spPr>
          <a:xfrm>
            <a:off x="7341704" y="2319130"/>
            <a:ext cx="381662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it-IT" b="1" dirty="0">
                <a:solidFill>
                  <a:srgbClr val="EF893D"/>
                </a:solidFill>
              </a:rPr>
            </a:br>
            <a:r>
              <a:rPr lang="it-IT" sz="4000" b="1" dirty="0">
                <a:solidFill>
                  <a:srgbClr val="EF893D"/>
                </a:solidFill>
              </a:rPr>
              <a:t>Cortile del Quirinale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6750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53B1E8-57FF-6F8F-33A8-531B77CD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583" y="274638"/>
            <a:ext cx="8030817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sz="40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GIORNATA DELLA LEGALITÀ</a:t>
            </a:r>
            <a:br>
              <a:rPr lang="it-IT" sz="40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40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E775751-10B1-5CEC-0EFE-17ADDFAD896F}"/>
              </a:ext>
            </a:extLst>
          </p:cNvPr>
          <p:cNvSpPr txBox="1">
            <a:spLocks/>
          </p:cNvSpPr>
          <p:nvPr/>
        </p:nvSpPr>
        <p:spPr bwMode="auto">
          <a:xfrm>
            <a:off x="967409" y="3581056"/>
            <a:ext cx="376361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0" i="0" u="none" strike="noStrike" kern="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 Display" panose="02110004020202020204"/>
              <a:ea typeface="MS PGothic" panose="020B0600070205080204" pitchFamily="34" charset="-128"/>
              <a:cs typeface="+mj-cs"/>
            </a:endParaRPr>
          </a:p>
        </p:txBody>
      </p:sp>
      <p:pic>
        <p:nvPicPr>
          <p:cNvPr id="5" name="image17.png">
            <a:extLst>
              <a:ext uri="{FF2B5EF4-FFF2-40B4-BE49-F238E27FC236}">
                <a16:creationId xmlns:a16="http://schemas.microsoft.com/office/drawing/2014/main" id="{FF806520-3EC0-531C-4564-6DA6899F8E48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180768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3CADF2-D3B9-E0EE-0611-31A01586A43C}"/>
              </a:ext>
            </a:extLst>
          </p:cNvPr>
          <p:cNvSpPr txBox="1"/>
          <p:nvPr/>
        </p:nvSpPr>
        <p:spPr>
          <a:xfrm>
            <a:off x="861391" y="2011395"/>
            <a:ext cx="10363200" cy="379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 conclusione delle azioni della Rete, docenti e studenti la organizzano  al Teatro Nuovo Giovanni da Udine, </a:t>
            </a:r>
            <a:r>
              <a:rPr kumimoji="0" lang="it-IT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alla presenza di oltre mille studenti e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persone </a:t>
            </a:r>
            <a:r>
              <a:rPr kumimoji="0" lang="it-IT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provenienti da tutta Italia,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per raccontare </a:t>
            </a:r>
            <a:r>
              <a:rPr kumimoji="0" lang="it-IT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come difendono i valori della legalità e della cittadinanza. </a:t>
            </a:r>
          </a:p>
          <a:p>
            <a:pPr marL="10795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È 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un evento corale, la condivisione dei progetti delle scuole.</a:t>
            </a:r>
          </a:p>
          <a:p>
            <a:pPr marL="10795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Rientra nella programmazione del Festival cittadino dell’Associazione culturale  Vicino/Lontano</a:t>
            </a:r>
            <a:endParaRPr kumimoji="0" lang="it-IT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792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93264E-53B0-029D-3D48-3C7B5C1B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233679" y="1706879"/>
            <a:ext cx="2575782" cy="419033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PRIMI ANNI</a:t>
            </a:r>
            <a:br>
              <a:rPr lang="it-IT" sz="3200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nella chiesa di San  Francesco</a:t>
            </a:r>
          </a:p>
        </p:txBody>
      </p:sp>
      <p:pic>
        <p:nvPicPr>
          <p:cNvPr id="7" name="Segnaposto contenuto 6" descr="Immagine che contiene vestiti, persona, pubblico, uomo&#10;&#10;Descrizione generata automaticamente">
            <a:extLst>
              <a:ext uri="{FF2B5EF4-FFF2-40B4-BE49-F238E27FC236}">
                <a16:creationId xmlns:a16="http://schemas.microsoft.com/office/drawing/2014/main" id="{00A3F572-F722-72A1-85ED-6859C141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95" y="311356"/>
            <a:ext cx="9183105" cy="6115948"/>
          </a:xfr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3CE6C871-CACD-1DDD-5B61-C72F20BF7E1A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180768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8621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E5BB9F-4DD7-8F11-596D-9BBDD775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5" y="258804"/>
            <a:ext cx="8057322" cy="1330739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accent2"/>
                </a:solidFill>
              </a:rPr>
              <a:t>Dal 2016</a:t>
            </a:r>
            <a:br>
              <a:rPr lang="it-IT" sz="4000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>Teatro Giovanni da Udine</a:t>
            </a:r>
          </a:p>
        </p:txBody>
      </p:sp>
      <p:pic>
        <p:nvPicPr>
          <p:cNvPr id="12" name="Immagine 11" descr="Immagine che contiene vestiti, edificio, persone, calzature&#10;&#10;Descrizione generata automaticamente">
            <a:extLst>
              <a:ext uri="{FF2B5EF4-FFF2-40B4-BE49-F238E27FC236}">
                <a16:creationId xmlns:a16="http://schemas.microsoft.com/office/drawing/2014/main" id="{D734830C-20B5-BD08-9819-807BED5A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943"/>
            <a:ext cx="6217494" cy="4485253"/>
          </a:xfrm>
          <a:prstGeom prst="rect">
            <a:avLst/>
          </a:prstGeom>
        </p:spPr>
      </p:pic>
      <p:pic>
        <p:nvPicPr>
          <p:cNvPr id="4" name="image17.png">
            <a:extLst>
              <a:ext uri="{FF2B5EF4-FFF2-40B4-BE49-F238E27FC236}">
                <a16:creationId xmlns:a16="http://schemas.microsoft.com/office/drawing/2014/main" id="{3E61DD20-1E3D-BAA9-FD25-543AD75420FC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62782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egnaposto contenuto 4" descr="Immagine che contiene scena, interno, pubblico, vestiti&#10;&#10;Descrizione generata automaticamente">
            <a:extLst>
              <a:ext uri="{FF2B5EF4-FFF2-40B4-BE49-F238E27FC236}">
                <a16:creationId xmlns:a16="http://schemas.microsoft.com/office/drawing/2014/main" id="{AC719B76-B28C-DA15-DA40-FCB202E51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5" y="2113942"/>
            <a:ext cx="6024996" cy="4485254"/>
          </a:xfrm>
        </p:spPr>
      </p:pic>
    </p:spTree>
    <p:extLst>
      <p:ext uri="{BB962C8B-B14F-4D97-AF65-F5344CB8AC3E}">
        <p14:creationId xmlns:p14="http://schemas.microsoft.com/office/powerpoint/2010/main" val="1499201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2AD84-EE75-3BDA-5064-DF4EEE8F8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590261"/>
            <a:ext cx="4982818" cy="388288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accent2"/>
                </a:solidFill>
              </a:rPr>
              <a:t>NEL 2019 SI ATTIVA IL </a:t>
            </a:r>
            <a:br>
              <a:rPr lang="it-IT" sz="3600" b="1" dirty="0">
                <a:solidFill>
                  <a:schemeClr val="accent2"/>
                </a:solidFill>
              </a:rPr>
            </a:br>
            <a:r>
              <a:rPr lang="it-IT" sz="3600" b="1" dirty="0">
                <a:solidFill>
                  <a:schemeClr val="accent2"/>
                </a:solidFill>
              </a:rPr>
              <a:t>CROWDFUNDING</a:t>
            </a:r>
            <a:br>
              <a:rPr lang="it-IT" sz="3600" b="1" dirty="0">
                <a:solidFill>
                  <a:schemeClr val="accent2"/>
                </a:solidFill>
              </a:rPr>
            </a:br>
            <a:r>
              <a:rPr lang="it-IT" sz="3600" b="1" dirty="0">
                <a:solidFill>
                  <a:schemeClr val="accent2"/>
                </a:solidFill>
              </a:rPr>
              <a:t>PER LA RACCOLTA FONDI</a:t>
            </a:r>
            <a:br>
              <a:rPr lang="it-IT" b="0" i="0" u="sng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</a:br>
            <a:endParaRPr lang="it-IT" dirty="0">
              <a:solidFill>
                <a:schemeClr val="accent2"/>
              </a:solidFill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1C5675D9-27C1-1BDC-2E45-0D17A5370DAA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180938" y="0"/>
          <a:ext cx="601106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1C5675D9-27C1-1BDC-2E45-0D17A5370D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80938" y="0"/>
                        <a:ext cx="601106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17.png">
            <a:extLst>
              <a:ext uri="{FF2B5EF4-FFF2-40B4-BE49-F238E27FC236}">
                <a16:creationId xmlns:a16="http://schemas.microsoft.com/office/drawing/2014/main" id="{BF21DD81-AAE9-DDCF-4F3D-147AED3DB314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3925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98E989-AF8D-F3F5-CDFE-39FD11B64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60" y="365125"/>
            <a:ext cx="7566991" cy="1515745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accent2"/>
                </a:solidFill>
              </a:rPr>
              <a:t>IN PIAZZA CON LE ASSOCIAZIONI PER LA RACCOLTA FONDI</a:t>
            </a:r>
          </a:p>
        </p:txBody>
      </p:sp>
      <p:pic>
        <p:nvPicPr>
          <p:cNvPr id="10" name="Segnaposto contenuto 9" descr="Immagine che contiene testo, giornale, Pubblicazione, carta&#10;&#10;Descrizione generata automaticamente">
            <a:extLst>
              <a:ext uri="{FF2B5EF4-FFF2-40B4-BE49-F238E27FC236}">
                <a16:creationId xmlns:a16="http://schemas.microsoft.com/office/drawing/2014/main" id="{B14C86AC-96BE-20F2-AE52-BE9C139FCA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181600" cy="5088445"/>
          </a:xfrm>
        </p:spPr>
      </p:pic>
      <p:pic>
        <p:nvPicPr>
          <p:cNvPr id="15" name="Segnaposto contenuto 5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B2D6B874-0DE0-6AA4-E3B1-AB4B382B04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00" y="1880870"/>
            <a:ext cx="3758139" cy="4977130"/>
          </a:xfrm>
          <a:prstGeom prst="rect">
            <a:avLst/>
          </a:prstGeo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F434F5B2-CE55-BACC-3C75-09CE487D7C23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91492F3D-941F-969A-C682-EF3B97EB5CB3}"/>
              </a:ext>
            </a:extLst>
          </p:cNvPr>
          <p:cNvSpPr txBox="1">
            <a:spLocks/>
          </p:cNvSpPr>
          <p:nvPr/>
        </p:nvSpPr>
        <p:spPr>
          <a:xfrm>
            <a:off x="4671392" y="2766218"/>
            <a:ext cx="39027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47E22C3-FAB4-C1F0-1EC9-ACAD5B265E1D}"/>
              </a:ext>
            </a:extLst>
          </p:cNvPr>
          <p:cNvSpPr txBox="1">
            <a:spLocks/>
          </p:cNvSpPr>
          <p:nvPr/>
        </p:nvSpPr>
        <p:spPr>
          <a:xfrm>
            <a:off x="5261643" y="2410827"/>
            <a:ext cx="28227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accent2"/>
                </a:solidFill>
              </a:rPr>
              <a:t>Abbiamo il sostegno della stampa locale</a:t>
            </a:r>
          </a:p>
        </p:txBody>
      </p:sp>
    </p:spTree>
    <p:extLst>
      <p:ext uri="{BB962C8B-B14F-4D97-AF65-F5344CB8AC3E}">
        <p14:creationId xmlns:p14="http://schemas.microsoft.com/office/powerpoint/2010/main" val="324093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A5776-5DD1-04E6-4178-2F5A04C4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809" y="206139"/>
            <a:ext cx="8269356" cy="1484550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chemeClr val="accent2"/>
                </a:solidFill>
              </a:rPr>
              <a:t>SCUOLE E ASSOCIAZIONI INSIEME PER LA GIORNATA DELLA LEGALITÀ</a:t>
            </a:r>
          </a:p>
        </p:txBody>
      </p:sp>
      <p:pic>
        <p:nvPicPr>
          <p:cNvPr id="12" name="Segnaposto contenuto 11" descr="Immagine che contiene testo, vestiti, calzature, aria aperta&#10;&#10;Descrizione generata automaticamente">
            <a:extLst>
              <a:ext uri="{FF2B5EF4-FFF2-40B4-BE49-F238E27FC236}">
                <a16:creationId xmlns:a16="http://schemas.microsoft.com/office/drawing/2014/main" id="{7DFA3CA5-561E-F4BA-EBBB-B47C93EB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485127"/>
            <a:ext cx="4333460" cy="5372873"/>
          </a:xfrm>
          <a:prstGeom prst="rect">
            <a:avLst/>
          </a:prstGeom>
        </p:spPr>
      </p:pic>
      <p:pic>
        <p:nvPicPr>
          <p:cNvPr id="6" name="Segnaposto contenuto 5" descr="Immagine che contiene testo, Viso umano, cartone animato, arte&#10;&#10;Descrizione generata automaticamente">
            <a:extLst>
              <a:ext uri="{FF2B5EF4-FFF2-40B4-BE49-F238E27FC236}">
                <a16:creationId xmlns:a16="http://schemas.microsoft.com/office/drawing/2014/main" id="{9EA80D50-E59F-3084-F7A3-AE2E49CBE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52" y="1633109"/>
            <a:ext cx="6926612" cy="5194434"/>
          </a:xfr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2424FD6A-4313-F4D4-FFDD-8814A6B2F745}"/>
              </a:ext>
            </a:extLst>
          </p:cNvPr>
          <p:cNvPicPr/>
          <p:nvPr/>
        </p:nvPicPr>
        <p:blipFill rotWithShape="1">
          <a:blip r:embed="rId5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8607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49BC2-6F2D-391A-86F9-8E1E6B68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148" y="365125"/>
            <a:ext cx="6003235" cy="952899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/>
                </a:solidFill>
              </a:rPr>
              <a:t>ANCHE I CORI</a:t>
            </a:r>
          </a:p>
        </p:txBody>
      </p:sp>
      <p:pic>
        <p:nvPicPr>
          <p:cNvPr id="6" name="Segnaposto contenuto 5" descr="Immagine che contiene vestiti, persona, calzature, aria aperta&#10;&#10;Descrizione generata automaticamente">
            <a:extLst>
              <a:ext uri="{FF2B5EF4-FFF2-40B4-BE49-F238E27FC236}">
                <a16:creationId xmlns:a16="http://schemas.microsoft.com/office/drawing/2014/main" id="{78F296DA-8A92-EC38-6EF2-CBE7DAFE33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6" y="1558446"/>
            <a:ext cx="5295126" cy="4649578"/>
          </a:xfrm>
        </p:spPr>
      </p:pic>
      <p:pic>
        <p:nvPicPr>
          <p:cNvPr id="15" name="Segnaposto contenuto 7" descr="Immagine che contiene vestiti, persona, calzature, donna&#10;&#10;Descrizione generata automaticamente">
            <a:extLst>
              <a:ext uri="{FF2B5EF4-FFF2-40B4-BE49-F238E27FC236}">
                <a16:creationId xmlns:a16="http://schemas.microsoft.com/office/drawing/2014/main" id="{DF80C57E-C715-6548-508F-40FC64BD20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7" y="1558445"/>
            <a:ext cx="6338621" cy="4590564"/>
          </a:xfr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7873A353-B23F-E52F-5743-78A75D7952F2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8630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19B721-36C7-07B8-5FEE-99A20BB0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842" y="365125"/>
            <a:ext cx="8123584" cy="132556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chemeClr val="accent2"/>
                </a:solidFill>
              </a:rPr>
              <a:t>FINO A SERA IN PIAZZA LIBERTÀ</a:t>
            </a:r>
          </a:p>
        </p:txBody>
      </p:sp>
      <p:pic>
        <p:nvPicPr>
          <p:cNvPr id="6" name="Segnaposto contenuto 5" descr="Immagine che contiene testo, aria aperta, edificio, tenda&#10;&#10;Descrizione generata automaticamente">
            <a:extLst>
              <a:ext uri="{FF2B5EF4-FFF2-40B4-BE49-F238E27FC236}">
                <a16:creationId xmlns:a16="http://schemas.microsoft.com/office/drawing/2014/main" id="{36F26CEC-9AF1-0464-B196-365C640052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Segnaposto contenuto 7" descr="Immagine che contiene vestiti, tavolo, calzature, persona&#10;&#10;Descrizione generata automaticamente">
            <a:extLst>
              <a:ext uri="{FF2B5EF4-FFF2-40B4-BE49-F238E27FC236}">
                <a16:creationId xmlns:a16="http://schemas.microsoft.com/office/drawing/2014/main" id="{7D25C241-2F2B-AE04-4B8E-A87C63A10D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40FD9912-304E-9F64-94D7-E90D5366C685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0" y="0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162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7.png">
            <a:extLst>
              <a:ext uri="{FF2B5EF4-FFF2-40B4-BE49-F238E27FC236}">
                <a16:creationId xmlns:a16="http://schemas.microsoft.com/office/drawing/2014/main" id="{034436FE-9477-724F-11C4-97F7F162F327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4"/>
            <a:ext cx="2979174" cy="1288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B1EA152-CB5F-279E-3A38-1B6109189E95}"/>
              </a:ext>
            </a:extLst>
          </p:cNvPr>
          <p:cNvSpPr txBox="1">
            <a:spLocks/>
          </p:cNvSpPr>
          <p:nvPr/>
        </p:nvSpPr>
        <p:spPr>
          <a:xfrm>
            <a:off x="2597784" y="2154614"/>
            <a:ext cx="9003667" cy="37075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DIRIGENTI SCOLASTICI DELLE SCUOLE DELLA RETE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ISTITUTO SCOLASTICO CAPOFILA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REFERENTI DELLE SCUOLE DELLA RETE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GRUPPO DI COORDINAMENTO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GRUPPO DELLA DIDATTICA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COORDINAMENTO AMMINISTRATIVO (</a:t>
            </a:r>
            <a:r>
              <a:rPr lang="it-IT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MoVI</a:t>
            </a:r>
            <a:r>
              <a:rPr lang="it-IT" sz="35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entrato nella Rete)</a:t>
            </a:r>
            <a:endParaRPr lang="it-IT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8341FCFD-34DE-40FD-8955-C69DA7CD3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1062150"/>
            <a:ext cx="10515600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F89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STRUTTURA OPERATIVA DELLA RETE</a:t>
            </a:r>
            <a:b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F89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6904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E85471-BC12-2A8E-E70D-7D14A7B9B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583" y="5176"/>
            <a:ext cx="7792277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accent2"/>
                </a:solidFill>
              </a:rPr>
              <a:t>VOLONTARI DELLA CROCE ROSSA</a:t>
            </a:r>
          </a:p>
        </p:txBody>
      </p:sp>
      <p:pic>
        <p:nvPicPr>
          <p:cNvPr id="6" name="Segnaposto contenuto 5" descr="Immagine che contiene vestiti, persona, uomo, calzature&#10;&#10;Descrizione generata automaticamente">
            <a:extLst>
              <a:ext uri="{FF2B5EF4-FFF2-40B4-BE49-F238E27FC236}">
                <a16:creationId xmlns:a16="http://schemas.microsoft.com/office/drawing/2014/main" id="{6534C055-565F-0DF3-3CE0-5AA5E99037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83" y="946426"/>
            <a:ext cx="7698501" cy="5773876"/>
          </a:xfrm>
        </p:spPr>
      </p:pic>
      <p:pic>
        <p:nvPicPr>
          <p:cNvPr id="3" name="image17.png">
            <a:extLst>
              <a:ext uri="{FF2B5EF4-FFF2-40B4-BE49-F238E27FC236}">
                <a16:creationId xmlns:a16="http://schemas.microsoft.com/office/drawing/2014/main" id="{332CF7E6-5854-887B-B716-135C3E2FEEFA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92765" y="0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5776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E85471-BC12-2A8E-E70D-7D14A7B9B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573644"/>
            <a:ext cx="5246435" cy="1330739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chemeClr val="accent2"/>
                </a:solidFill>
              </a:rPr>
              <a:t>SI VENDONO I BISCOTTI PREPARATI DAGLI STUDENTI DELL’ALBERGHIERO</a:t>
            </a:r>
          </a:p>
        </p:txBody>
      </p:sp>
      <p:pic>
        <p:nvPicPr>
          <p:cNvPr id="3" name="image17.png">
            <a:extLst>
              <a:ext uri="{FF2B5EF4-FFF2-40B4-BE49-F238E27FC236}">
                <a16:creationId xmlns:a16="http://schemas.microsoft.com/office/drawing/2014/main" id="{332CF7E6-5854-887B-B716-135C3E2FEEFA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92765" y="0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egnaposto contenuto 7" descr="Immagine che contiene vestiti, persona, calzature, donna&#10;&#10;Descrizione generata automaticamente">
            <a:extLst>
              <a:ext uri="{FF2B5EF4-FFF2-40B4-BE49-F238E27FC236}">
                <a16:creationId xmlns:a16="http://schemas.microsoft.com/office/drawing/2014/main" id="{AE1A4427-9CAB-F57B-5013-BD73818DD9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8" y="1401863"/>
            <a:ext cx="5742254" cy="4306255"/>
          </a:xfrm>
        </p:spPr>
      </p:pic>
      <p:pic>
        <p:nvPicPr>
          <p:cNvPr id="12" name="Segnaposto contenuto 11" descr="Immagine che contiene interno, forniture per ufficio, muro, scatola&#10;&#10;Descrizione generata automaticamente">
            <a:extLst>
              <a:ext uri="{FF2B5EF4-FFF2-40B4-BE49-F238E27FC236}">
                <a16:creationId xmlns:a16="http://schemas.microsoft.com/office/drawing/2014/main" id="{D6F6651F-15B4-EADC-8A48-8547C36908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81" y="1401863"/>
            <a:ext cx="5889455" cy="5167312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430640E-6959-5FAB-ACF2-C3C7B316AABB}"/>
              </a:ext>
            </a:extLst>
          </p:cNvPr>
          <p:cNvSpPr txBox="1">
            <a:spLocks/>
          </p:cNvSpPr>
          <p:nvPr/>
        </p:nvSpPr>
        <p:spPr>
          <a:xfrm>
            <a:off x="6096000" y="238729"/>
            <a:ext cx="6356982" cy="1330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chemeClr val="accent2"/>
                </a:solidFill>
              </a:rPr>
              <a:t>SI RACCOLGONO LE OFFERTE NELLE CASSETTE PREPARATE NEL LABORATORIO CREATIVO DELLO STRINGHER</a:t>
            </a:r>
          </a:p>
        </p:txBody>
      </p:sp>
    </p:spTree>
    <p:extLst>
      <p:ext uri="{BB962C8B-B14F-4D97-AF65-F5344CB8AC3E}">
        <p14:creationId xmlns:p14="http://schemas.microsoft.com/office/powerpoint/2010/main" val="1014872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53B1E8-57FF-6F8F-33A8-531B77CD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835" y="2519913"/>
            <a:ext cx="8852451" cy="2144852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solidFill>
                  <a:srgbClr val="EF893D"/>
                </a:solidFill>
              </a:rPr>
              <a:t>LA GIORNATA DELLA LEGALITÀ</a:t>
            </a:r>
            <a:br>
              <a:rPr lang="it-IT" sz="4800" b="1" dirty="0">
                <a:solidFill>
                  <a:srgbClr val="EF893D"/>
                </a:solidFill>
              </a:rPr>
            </a:br>
            <a:r>
              <a:rPr lang="it-IT" sz="4800" b="1" dirty="0">
                <a:solidFill>
                  <a:srgbClr val="EF893D"/>
                </a:solidFill>
              </a:rPr>
              <a:t> È SALVA E PUÒ CONTINUARE</a:t>
            </a:r>
          </a:p>
        </p:txBody>
      </p:sp>
      <p:pic>
        <p:nvPicPr>
          <p:cNvPr id="5" name="image17.png">
            <a:extLst>
              <a:ext uri="{FF2B5EF4-FFF2-40B4-BE49-F238E27FC236}">
                <a16:creationId xmlns:a16="http://schemas.microsoft.com/office/drawing/2014/main" id="{FF806520-3EC0-531C-4564-6DA6899F8E48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180768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9803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058F0-DF30-ACC1-48DD-39BBB0B4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5" y="2425148"/>
            <a:ext cx="4041914" cy="2849217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</a:rPr>
              <a:t>GLI STUDENTI DELLA RETE SONO I PROTAGONISTI</a:t>
            </a:r>
            <a:br>
              <a:rPr lang="it-IT" b="1" dirty="0">
                <a:solidFill>
                  <a:schemeClr val="accent2"/>
                </a:solidFill>
              </a:rPr>
            </a:br>
            <a:endParaRPr lang="it-IT" b="1" dirty="0">
              <a:solidFill>
                <a:schemeClr val="accent2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485B3B3-F4C6-4878-34C0-827346118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14" y="665369"/>
            <a:ext cx="7991061" cy="5274364"/>
          </a:xfrm>
          <a:prstGeom prst="rect">
            <a:avLst/>
          </a:prstGeom>
        </p:spPr>
      </p:pic>
      <p:pic>
        <p:nvPicPr>
          <p:cNvPr id="5" name="image17.png">
            <a:extLst>
              <a:ext uri="{FF2B5EF4-FFF2-40B4-BE49-F238E27FC236}">
                <a16:creationId xmlns:a16="http://schemas.microsoft.com/office/drawing/2014/main" id="{26A9D091-9935-1CE6-C081-47F3CE1834F9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0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0600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7.png">
            <a:extLst>
              <a:ext uri="{FF2B5EF4-FFF2-40B4-BE49-F238E27FC236}">
                <a16:creationId xmlns:a16="http://schemas.microsoft.com/office/drawing/2014/main" id="{4361B087-BD8E-A38D-533F-AA23DAE00CA8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81280" y="14984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 descr="Immagine che contiene testo, vestiti, calzature, sport&#10;&#10;Descrizione generata automaticamente">
            <a:extLst>
              <a:ext uri="{FF2B5EF4-FFF2-40B4-BE49-F238E27FC236}">
                <a16:creationId xmlns:a16="http://schemas.microsoft.com/office/drawing/2014/main" id="{6A22156A-8418-91B5-670E-B8ECDC96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57" y="149846"/>
            <a:ext cx="6665843" cy="3648512"/>
          </a:xfrm>
          <a:prstGeom prst="rect">
            <a:avLst/>
          </a:prstGeom>
        </p:spPr>
      </p:pic>
      <p:pic>
        <p:nvPicPr>
          <p:cNvPr id="11" name="Segnaposto contenuto 7" descr="Immagine che contiene persona, vestiti, Teatro, intrattenimento&#10;&#10;Descrizione generata automaticamente">
            <a:extLst>
              <a:ext uri="{FF2B5EF4-FFF2-40B4-BE49-F238E27FC236}">
                <a16:creationId xmlns:a16="http://schemas.microsoft.com/office/drawing/2014/main" id="{5D7808A1-5480-4F5D-7CB7-6F2BC3E32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2120349"/>
            <a:ext cx="6614029" cy="4404944"/>
          </a:xfr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736058F0-DF30-ACC1-48DD-39BBB0B4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37" y="4284467"/>
            <a:ext cx="5172363" cy="1325563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chemeClr val="accent2"/>
                </a:solidFill>
              </a:rPr>
              <a:t>CON LE LORO PERFORMANCE PREPARATE DURANTE L’ANNO</a:t>
            </a:r>
          </a:p>
        </p:txBody>
      </p:sp>
    </p:spTree>
    <p:extLst>
      <p:ext uri="{BB962C8B-B14F-4D97-AF65-F5344CB8AC3E}">
        <p14:creationId xmlns:p14="http://schemas.microsoft.com/office/powerpoint/2010/main" val="3006801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2F03D-AF8C-96B7-C4B5-84049276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1" y="1444487"/>
            <a:ext cx="2959510" cy="229262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solidFill>
                  <a:srgbClr val="EF893D"/>
                </a:solidFill>
              </a:rPr>
              <a:t>GLI STUDENTI COMUNICANO</a:t>
            </a:r>
            <a:br>
              <a:rPr lang="it-IT" sz="3200" b="1" dirty="0">
                <a:solidFill>
                  <a:srgbClr val="EF893D"/>
                </a:solidFill>
              </a:rPr>
            </a:br>
            <a:r>
              <a:rPr lang="it-IT" sz="3200" b="1" dirty="0">
                <a:solidFill>
                  <a:srgbClr val="EF893D"/>
                </a:solidFill>
              </a:rPr>
              <a:t> LE ESPERIENZE</a:t>
            </a:r>
          </a:p>
        </p:txBody>
      </p:sp>
      <p:pic>
        <p:nvPicPr>
          <p:cNvPr id="10" name="Segnaposto contenuto 6" descr="Immagine che contiene testo, giornale, carta, Pubblicazione&#10;&#10;Descrizione generata automaticamente">
            <a:extLst>
              <a:ext uri="{FF2B5EF4-FFF2-40B4-BE49-F238E27FC236}">
                <a16:creationId xmlns:a16="http://schemas.microsoft.com/office/drawing/2014/main" id="{D538E377-E704-2C39-3EEF-D8BC97DE3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20" y="132522"/>
            <a:ext cx="3561301" cy="6327428"/>
          </a:xfrm>
          <a:prstGeom prst="rect">
            <a:avLst/>
          </a:prstGeom>
        </p:spPr>
      </p:pic>
      <p:pic>
        <p:nvPicPr>
          <p:cNvPr id="5" name="Segnaposto contenuto 4" descr="Immagine che contiene testo, giornale, Notizie, Carta da giornale&#10;&#10;Descrizione generata automaticamente">
            <a:extLst>
              <a:ext uri="{FF2B5EF4-FFF2-40B4-BE49-F238E27FC236}">
                <a16:creationId xmlns:a16="http://schemas.microsoft.com/office/drawing/2014/main" id="{6863E0FA-F23C-843B-2752-361B080C9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81" y="132522"/>
            <a:ext cx="4082036" cy="2900675"/>
          </a:xfrm>
          <a:prstGeom prst="rect">
            <a:avLst/>
          </a:prstGeom>
        </p:spPr>
      </p:pic>
      <p:pic>
        <p:nvPicPr>
          <p:cNvPr id="6" name="image17.png">
            <a:extLst>
              <a:ext uri="{FF2B5EF4-FFF2-40B4-BE49-F238E27FC236}">
                <a16:creationId xmlns:a16="http://schemas.microsoft.com/office/drawing/2014/main" id="{4EEB8CAC-0C38-071B-7924-A131E35FA018}"/>
              </a:ext>
            </a:extLst>
          </p:cNvPr>
          <p:cNvPicPr/>
          <p:nvPr/>
        </p:nvPicPr>
        <p:blipFill rotWithShape="1">
          <a:blip r:embed="rId4"/>
          <a:srcRect t="1" b="65413"/>
          <a:stretch/>
        </p:blipFill>
        <p:spPr bwMode="auto">
          <a:xfrm>
            <a:off x="82679" y="0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 descr="Immagine che contiene testo, giornale, Notizie, Carta da giornale&#10;&#10;Descrizione generata automaticamente">
            <a:extLst>
              <a:ext uri="{FF2B5EF4-FFF2-40B4-BE49-F238E27FC236}">
                <a16:creationId xmlns:a16="http://schemas.microsoft.com/office/drawing/2014/main" id="{5AEE6293-390E-734B-CD07-65C7F5A82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4" y="3973373"/>
            <a:ext cx="7421414" cy="265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85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47C44-F70E-91F5-13E6-7FAD1E4D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071" y="359949"/>
            <a:ext cx="7881730" cy="1330739"/>
          </a:xfrm>
        </p:spPr>
        <p:txBody>
          <a:bodyPr>
            <a:noAutofit/>
          </a:bodyPr>
          <a:lstStyle/>
          <a:p>
            <a:pPr algn="ctr"/>
            <a:r>
              <a:rPr lang="it-IT" sz="3600" b="1" u="sng" dirty="0">
                <a:solidFill>
                  <a:srgbClr val="0070C0"/>
                </a:solidFill>
              </a:rPr>
              <a:t>I NUMERI DELLA RETE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8321D8-4E03-A619-FAB3-82905C54C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2170181"/>
            <a:ext cx="12112487" cy="3952323"/>
          </a:xfrm>
        </p:spPr>
        <p:txBody>
          <a:bodyPr>
            <a:normAutofit fontScale="92500"/>
          </a:bodyPr>
          <a:lstStyle/>
          <a:p>
            <a:pPr marL="901700" indent="-901700">
              <a:buFont typeface="Wingdings" panose="05000000000000000000" pitchFamily="2" charset="2"/>
              <a:buChar char="Ø"/>
            </a:pPr>
            <a:r>
              <a:rPr lang="it-IT" sz="3200" b="1" dirty="0"/>
              <a:t>13 SCUOLE</a:t>
            </a:r>
          </a:p>
          <a:p>
            <a:pPr marL="901700" indent="-901700">
              <a:buFont typeface="Wingdings" panose="05000000000000000000" pitchFamily="2" charset="2"/>
              <a:buChar char="Ø"/>
            </a:pPr>
            <a:r>
              <a:rPr lang="it-IT" sz="4800" b="1" dirty="0">
                <a:solidFill>
                  <a:srgbClr val="0070C0"/>
                </a:solidFill>
              </a:rPr>
              <a:t>17</a:t>
            </a:r>
            <a:r>
              <a:rPr lang="it-IT" sz="3500" b="1" dirty="0">
                <a:solidFill>
                  <a:srgbClr val="0070C0"/>
                </a:solidFill>
              </a:rPr>
              <a:t> ANNI</a:t>
            </a:r>
          </a:p>
          <a:p>
            <a:pPr marL="901700" indent="-901700">
              <a:buFont typeface="Wingdings" panose="05000000000000000000" pitchFamily="2" charset="2"/>
              <a:buChar char="Ø"/>
            </a:pPr>
            <a:r>
              <a:rPr lang="it-IT" sz="5200" b="1" dirty="0"/>
              <a:t>oltre 500 INIZIATIVE</a:t>
            </a:r>
          </a:p>
          <a:p>
            <a:pPr marL="901700" indent="-901700">
              <a:buFont typeface="Wingdings" panose="05000000000000000000" pitchFamily="2" charset="2"/>
              <a:buChar char="Ø"/>
            </a:pPr>
            <a:r>
              <a:rPr lang="it-IT" sz="6400" b="1" dirty="0">
                <a:solidFill>
                  <a:srgbClr val="0070C0"/>
                </a:solidFill>
              </a:rPr>
              <a:t>10.000 STUDENTI COINVOLTI</a:t>
            </a:r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60F0D476-8BCF-59BB-A64F-56EBBCE3DAC5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106018" y="15667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3367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560848-797E-616D-47AB-B10D020D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301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u="sng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VIDEOTECA</a:t>
            </a:r>
            <a:br>
              <a:rPr lang="it-IT" b="1" u="sng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b="1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piattaforma per raccontare il lavoro della Rete</a:t>
            </a:r>
            <a:endParaRPr lang="it-IT" b="1" dirty="0">
              <a:solidFill>
                <a:srgbClr val="EF893D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A56FE6-421B-2445-0629-38B204C8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65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36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Raccoglie parte del materiale prodotto nelle varie edizioni della Giornata della Legalità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it-IT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it-IT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strutturata in tre sezioni:</a:t>
            </a:r>
            <a:endParaRPr lang="it-IT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TESTIMONIANZE: voci dei testimoni intervenuti: </a:t>
            </a:r>
            <a:r>
              <a:rPr lang="it-IT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i“</a:t>
            </a:r>
            <a:r>
              <a:rPr lang="it-IT" i="1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libri</a:t>
            </a:r>
            <a:r>
              <a:rPr lang="it-IT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viventi</a:t>
            </a:r>
            <a:r>
              <a:rPr lang="it-IT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it-IT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LAVORI DEGLI STUDENTI: sintesi delle attività svolte dagli studenti</a:t>
            </a:r>
            <a:endParaRPr lang="it-IT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EDIZIONI: materiale suddiviso per anno.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endParaRPr lang="it-IT" sz="1800" b="1" kern="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F0674405-E807-2E2E-16AF-5F92727B2150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8546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A56FE6-421B-2445-0629-38B204C8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9912"/>
            <a:ext cx="10515600" cy="13818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endParaRPr lang="it-IT" sz="3600" b="1" kern="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it-IT" sz="3600" b="1" kern="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 ACCEDERE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endParaRPr lang="it-IT" sz="1800" b="1" kern="0" dirty="0"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F0674405-E807-2E2E-16AF-5F92727B2150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>
            <a:hlinkClick r:id="rId4"/>
            <a:extLst>
              <a:ext uri="{FF2B5EF4-FFF2-40B4-BE49-F238E27FC236}">
                <a16:creationId xmlns:a16="http://schemas.microsoft.com/office/drawing/2014/main" id="{EB60B35C-F2E7-ECE9-C4C9-B554BD5AD7CA}"/>
              </a:ext>
            </a:extLst>
          </p:cNvPr>
          <p:cNvSpPr txBox="1"/>
          <p:nvPr/>
        </p:nvSpPr>
        <p:spPr>
          <a:xfrm>
            <a:off x="3485322" y="3429000"/>
            <a:ext cx="628153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hlinkClick r:id="rId4"/>
              </a:rPr>
              <a:t>https://ilpiaceredellalegalita.it</a:t>
            </a:r>
            <a:endParaRPr lang="it-IT" sz="3200" b="1" dirty="0"/>
          </a:p>
          <a:p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168D484-360E-5023-1B05-DE4A01C17218}"/>
              </a:ext>
            </a:extLst>
          </p:cNvPr>
          <p:cNvSpPr txBox="1">
            <a:spLocks/>
          </p:cNvSpPr>
          <p:nvPr/>
        </p:nvSpPr>
        <p:spPr>
          <a:xfrm>
            <a:off x="3127512" y="251791"/>
            <a:ext cx="8226287" cy="2075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it-IT" b="1" u="sng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b="1" u="sng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0" b="1" u="sng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VIDEOTECA</a:t>
            </a:r>
            <a:br>
              <a:rPr lang="it-IT" sz="16000" b="1" u="sng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16000" b="1" u="sng" kern="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16000" b="1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lavoro degli studenti </a:t>
            </a:r>
            <a:br>
              <a:rPr lang="it-IT" sz="16000" b="1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0" b="1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I.T.  Marinoni e Liceo Percoto</a:t>
            </a:r>
            <a:br>
              <a:rPr lang="it-IT" sz="16000" b="1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16000" dirty="0"/>
          </a:p>
        </p:txBody>
      </p:sp>
    </p:spTree>
    <p:extLst>
      <p:ext uri="{BB962C8B-B14F-4D97-AF65-F5344CB8AC3E}">
        <p14:creationId xmlns:p14="http://schemas.microsoft.com/office/powerpoint/2010/main" val="3272661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22E895A-9BEA-91C2-047E-861ADE4E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12" y="818104"/>
            <a:ext cx="12222024" cy="56944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D013D3-3E5D-5B58-BDCE-1D67091720FC}"/>
              </a:ext>
            </a:extLst>
          </p:cNvPr>
          <p:cNvSpPr txBox="1"/>
          <p:nvPr/>
        </p:nvSpPr>
        <p:spPr>
          <a:xfrm>
            <a:off x="302260" y="6400800"/>
            <a:ext cx="6111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EF893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HOMEPAGE</a:t>
            </a:r>
            <a:r>
              <a:rPr lang="it-IT" dirty="0">
                <a:solidFill>
                  <a:srgbClr val="46788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: https://ilpiaceredellalegalita.it/</a:t>
            </a:r>
            <a:endParaRPr lang="it-IT" dirty="0"/>
          </a:p>
          <a:p>
            <a:endParaRPr lang="it-IT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46E83A3-EE9A-1151-E9A9-FBF6D3A5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024" y="-201587"/>
            <a:ext cx="12222024" cy="1325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F89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VIDEOTECA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342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7E45A1-08F2-33AE-82B3-31A6894F2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510" y="473115"/>
            <a:ext cx="8394289" cy="1689817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kern="100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 RETE REALIZZA</a:t>
            </a:r>
            <a:br>
              <a:rPr lang="it-IT" kern="1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it-IT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attività</a:t>
            </a:r>
            <a:r>
              <a:rPr lang="it-IT" kern="100" dirty="0">
                <a:latin typeface="Calibri" panose="020F0502020204030204" pitchFamily="34" charset="0"/>
                <a:ea typeface="Calibri" panose="020F0502020204030204" pitchFamily="34" charset="0"/>
              </a:rPr>
              <a:t> nell’ambito dell’educazione alla legalità e alla cittadinanza attiva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0D4848-49C9-76C1-2DD1-D21F99457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02" y="2351354"/>
            <a:ext cx="10400071" cy="4033531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3200" b="1" kern="0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apre al TERRITORIO, interagendo con</a:t>
            </a:r>
            <a:r>
              <a:rPr lang="it-IT" b="1" kern="0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kern="100" dirty="0">
              <a:solidFill>
                <a:srgbClr val="EF893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3600" b="1" dirty="0">
                <a:solidFill>
                  <a:srgbClr val="EF89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ISTITUZIONI:</a:t>
            </a:r>
            <a:r>
              <a:rPr lang="it-IT" sz="3600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Comune di Udine, Osservatorio Regionale Antimafia FVG, Direzione Distrettuale Antimafia, Casa Circondariale, Ufficio Esecuzione Penale Esterna UD-PN</a:t>
            </a:r>
            <a:r>
              <a:rPr lang="it-IT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, Magistratura di Sorveglianza, Garante dei diritti delle persone private della libertà personale; Camera Penale Friulana.</a:t>
            </a:r>
          </a:p>
          <a:p>
            <a:pPr marL="0" indent="0">
              <a:buNone/>
            </a:pPr>
            <a:r>
              <a:rPr lang="it-IT" sz="3600" b="1" dirty="0">
                <a:solidFill>
                  <a:srgbClr val="EF893D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ASSOCIAZIONI</a:t>
            </a:r>
            <a:r>
              <a:rPr lang="it-IT" sz="3200" b="1" dirty="0">
                <a:solidFill>
                  <a:srgbClr val="EF893D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:</a:t>
            </a:r>
            <a:r>
              <a:rPr lang="it-IT" sz="3200" dirty="0"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it-IT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Comitato Pari Opportunità dell’ Ordine degli Avvocati e il COA dell’Ordine degli Avvocati</a:t>
            </a:r>
            <a:r>
              <a:rPr lang="it-IT" sz="2400" dirty="0">
                <a:latin typeface="Calibri" panose="020F0502020204030204" pitchFamily="34" charset="0"/>
                <a:ea typeface="Aptos" panose="020B0004020202020204" pitchFamily="34" charset="0"/>
              </a:rPr>
              <a:t>;</a:t>
            </a:r>
            <a:r>
              <a:rPr lang="it-IT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V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olontariato Giustizia ICARO;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Gruppo teatrale SPAZIO APERTO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Associazione culturale vicino/lontano; Libera. Associazioni, Nomi e Numeri contro le Mafie; Centro Balducci; CTA Friuli Centrale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Caritas; Addio Pizzo.</a:t>
            </a:r>
            <a:endParaRPr lang="it-IT" sz="3600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CFAF2230-B7CF-7B62-4960-100A7648243C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93743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D013D3-3E5D-5B58-BDCE-1D67091720FC}"/>
              </a:ext>
            </a:extLst>
          </p:cNvPr>
          <p:cNvSpPr txBox="1"/>
          <p:nvPr/>
        </p:nvSpPr>
        <p:spPr>
          <a:xfrm>
            <a:off x="200636" y="3429000"/>
            <a:ext cx="3323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https://ilpiaceredellalegalita.it/category/testimonianze/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46E83A3-EE9A-1151-E9A9-FBF6D3A5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501" y="1946275"/>
            <a:ext cx="4053840" cy="1325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it-IT" sz="2800" b="1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Testimonianze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4A07EEE-8749-ED4F-E0E5-C675F128B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852" y="0"/>
            <a:ext cx="7486548" cy="677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D013D3-3E5D-5B58-BDCE-1D67091720FC}"/>
              </a:ext>
            </a:extLst>
          </p:cNvPr>
          <p:cNvSpPr txBox="1"/>
          <p:nvPr/>
        </p:nvSpPr>
        <p:spPr>
          <a:xfrm>
            <a:off x="669329" y="2668296"/>
            <a:ext cx="4206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https://ilpiaceredellalegalita.it/category/lavori-degli-studenti/</a:t>
            </a:r>
            <a:endParaRPr lang="it-IT" dirty="0"/>
          </a:p>
          <a:p>
            <a:endParaRPr lang="it-IT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46E83A3-EE9A-1151-E9A9-FBF6D3A5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5" y="1342733"/>
            <a:ext cx="5018584" cy="1325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EF89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Lavori degli studenti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7DAD19D-4FC3-B668-605C-912855289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33" y="0"/>
            <a:ext cx="5586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2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45DFDC-18F9-0978-372F-E991C0F7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090" y="1556108"/>
            <a:ext cx="10340971" cy="332069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it-IT" sz="8800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RETE </a:t>
            </a:r>
          </a:p>
          <a:p>
            <a:pPr marL="0" indent="0" algn="ctr">
              <a:buNone/>
            </a:pPr>
            <a:r>
              <a:rPr lang="it-IT" sz="8800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ORGANIZZA </a:t>
            </a:r>
          </a:p>
          <a:p>
            <a:pPr marL="0" indent="0" algn="ctr">
              <a:buNone/>
            </a:pPr>
            <a:r>
              <a:rPr lang="it-IT" sz="8800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PROMUOVE </a:t>
            </a:r>
          </a:p>
          <a:p>
            <a:pPr marL="0" indent="0" algn="ctr">
              <a:buNone/>
            </a:pPr>
            <a:r>
              <a:rPr lang="it-IT" sz="8800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NUMEROSE ATTIVITÀ</a:t>
            </a:r>
            <a:endParaRPr lang="it-IT" sz="8800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C3AF7C9E-CE1A-D0FF-DFFB-1F26E23109B3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8447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4A20C-E748-80BC-B36E-09F09FC3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692" y="4390716"/>
            <a:ext cx="7866616" cy="2111858"/>
          </a:xfrm>
        </p:spPr>
        <p:txBody>
          <a:bodyPr>
            <a:noAutofit/>
          </a:bodyPr>
          <a:lstStyle/>
          <a:p>
            <a:pPr algn="ctr"/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CITTADINANZA ATTIVA </a:t>
            </a:r>
            <a:br>
              <a:rPr lang="it-IT" sz="40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NEGLI “AMBIENTI” DECENTRATI</a:t>
            </a:r>
            <a:br>
              <a:rPr lang="it-IT" sz="40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kern="0" dirty="0">
                <a:solidFill>
                  <a:srgbClr val="EF89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coniugare teoria e prassi </a:t>
            </a:r>
            <a:br>
              <a:rPr lang="it-IT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72EBB4-84E2-2B4C-A781-48C4F5F2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409" y="1938313"/>
            <a:ext cx="10111408" cy="233569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4000" b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it-IT" sz="4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OLONTARIATO</a:t>
            </a:r>
            <a:r>
              <a:rPr lang="it-IT" sz="4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Enti e Associazioni impegnati nella prevenzione del disagio e nella promozione di comportamenti pro-sociali</a:t>
            </a:r>
          </a:p>
          <a:p>
            <a:pPr marL="0" indent="0">
              <a:lnSpc>
                <a:spcPct val="100000"/>
              </a:lnSpc>
              <a:buNone/>
            </a:pPr>
            <a:endParaRPr lang="it-IT" sz="3600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06191921-0351-6CFC-9C7A-BB8201680973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58422E4-B6F9-9953-9379-0B78794043B0}"/>
              </a:ext>
            </a:extLst>
          </p:cNvPr>
          <p:cNvSpPr txBox="1">
            <a:spLocks/>
          </p:cNvSpPr>
          <p:nvPr/>
        </p:nvSpPr>
        <p:spPr>
          <a:xfrm>
            <a:off x="2851805" y="143394"/>
            <a:ext cx="7866616" cy="1330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 attività?</a:t>
            </a:r>
            <a:br>
              <a:rPr lang="it-IT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3200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37321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4A20C-E748-80BC-B36E-09F09FC3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065" y="411285"/>
            <a:ext cx="7860979" cy="1128713"/>
          </a:xfrm>
        </p:spPr>
        <p:txBody>
          <a:bodyPr>
            <a:noAutofit/>
          </a:bodyPr>
          <a:lstStyle/>
          <a:p>
            <a:pPr algn="ctr"/>
            <a:br>
              <a:rPr lang="it-IT" sz="32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Nella mensa della Caritas di Udine </a:t>
            </a:r>
            <a:br>
              <a:rPr lang="it-IT" sz="40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gli studenti aiutano gli Operatori</a:t>
            </a:r>
            <a:br>
              <a:rPr lang="it-IT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200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06191921-0351-6CFC-9C7A-BB8201680973}"/>
              </a:ext>
            </a:extLst>
          </p:cNvPr>
          <p:cNvPicPr/>
          <p:nvPr/>
        </p:nvPicPr>
        <p:blipFill rotWithShape="1">
          <a:blip r:embed="rId2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 descr="Immagine che contiene interno, persona, tagliare, cibo&#10;&#10;Descrizione generata automaticamente">
            <a:extLst>
              <a:ext uri="{FF2B5EF4-FFF2-40B4-BE49-F238E27FC236}">
                <a16:creationId xmlns:a16="http://schemas.microsoft.com/office/drawing/2014/main" id="{DE9859ED-E855-A9FD-5B94-357D2381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2001" y="2276788"/>
            <a:ext cx="5019676" cy="4142754"/>
          </a:xfrm>
          <a:prstGeom prst="rect">
            <a:avLst/>
          </a:prstGeom>
        </p:spPr>
      </p:pic>
      <p:pic>
        <p:nvPicPr>
          <p:cNvPr id="13" name="Segnaposto contenuto 12" descr="Immagine che contiene cibo, persona, mercato, interno&#10;&#10;Descrizione generata automaticamente">
            <a:extLst>
              <a:ext uri="{FF2B5EF4-FFF2-40B4-BE49-F238E27FC236}">
                <a16:creationId xmlns:a16="http://schemas.microsoft.com/office/drawing/2014/main" id="{6E4C729A-760B-97A1-A41D-9DA3A081A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8325"/>
            <a:ext cx="3497064" cy="5019674"/>
          </a:xfrm>
        </p:spPr>
      </p:pic>
      <p:pic>
        <p:nvPicPr>
          <p:cNvPr id="15" name="Immagine 14" descr="Immagine che contiene persona, interno, pasto, Spuntino&#10;&#10;Descrizione generata automaticamente">
            <a:extLst>
              <a:ext uri="{FF2B5EF4-FFF2-40B4-BE49-F238E27FC236}">
                <a16:creationId xmlns:a16="http://schemas.microsoft.com/office/drawing/2014/main" id="{DEDC9F4F-BCC9-8D46-3036-505EE4794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65" y="1838325"/>
            <a:ext cx="4455877" cy="50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3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64A20C-E748-80BC-B36E-09F09FC3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6" y="0"/>
            <a:ext cx="8852451" cy="1616765"/>
          </a:xfrm>
        </p:spPr>
        <p:txBody>
          <a:bodyPr>
            <a:noAutofit/>
          </a:bodyPr>
          <a:lstStyle/>
          <a:p>
            <a:br>
              <a:rPr lang="it-IT" sz="3600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CARCERE: formazione e laboratori con </a:t>
            </a:r>
            <a:br>
              <a:rPr lang="it-IT" sz="36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kern="0" dirty="0">
                <a:solidFill>
                  <a:srgbClr val="EF893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persone detenute e studenti  dei Licei Percoto e Sello</a:t>
            </a:r>
            <a:br>
              <a:rPr lang="it-IT" sz="36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6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600" dirty="0"/>
          </a:p>
        </p:txBody>
      </p:sp>
      <p:pic>
        <p:nvPicPr>
          <p:cNvPr id="4" name="image17.png">
            <a:extLst>
              <a:ext uri="{FF2B5EF4-FFF2-40B4-BE49-F238E27FC236}">
                <a16:creationId xmlns:a16="http://schemas.microsoft.com/office/drawing/2014/main" id="{06191921-0351-6CFC-9C7A-BB8201680973}"/>
              </a:ext>
            </a:extLst>
          </p:cNvPr>
          <p:cNvPicPr/>
          <p:nvPr/>
        </p:nvPicPr>
        <p:blipFill rotWithShape="1">
          <a:blip r:embed="rId3"/>
          <a:srcRect t="1" b="65413"/>
          <a:stretch/>
        </p:blipFill>
        <p:spPr bwMode="auto">
          <a:xfrm>
            <a:off x="0" y="-12715"/>
            <a:ext cx="2959510" cy="1330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 descr="Immagine che contiene muro, interno, vestiti, persona&#10;&#10;Descrizione generata automaticamente">
            <a:extLst>
              <a:ext uri="{FF2B5EF4-FFF2-40B4-BE49-F238E27FC236}">
                <a16:creationId xmlns:a16="http://schemas.microsoft.com/office/drawing/2014/main" id="{C2BE53ED-C277-E430-B03C-D30A6BAFF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473" y="1749160"/>
            <a:ext cx="5658678" cy="4719660"/>
          </a:xfrm>
          <a:prstGeom prst="rect">
            <a:avLst/>
          </a:prstGeom>
        </p:spPr>
      </p:pic>
      <p:pic>
        <p:nvPicPr>
          <p:cNvPr id="12" name="Segnaposto contenuto 11" descr="Immagine che contiene persona, vestiti, Viso umano, persone&#10;&#10;Descrizione generata automaticamente">
            <a:extLst>
              <a:ext uri="{FF2B5EF4-FFF2-40B4-BE49-F238E27FC236}">
                <a16:creationId xmlns:a16="http://schemas.microsoft.com/office/drawing/2014/main" id="{4A0080A5-3283-C6BC-74F2-4C337E59C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0"/>
          <a:stretch/>
        </p:blipFill>
        <p:spPr>
          <a:xfrm>
            <a:off x="587371" y="1749160"/>
            <a:ext cx="5009322" cy="4680409"/>
          </a:xfrm>
        </p:spPr>
      </p:pic>
    </p:spTree>
    <p:extLst>
      <p:ext uri="{BB962C8B-B14F-4D97-AF65-F5344CB8AC3E}">
        <p14:creationId xmlns:p14="http://schemas.microsoft.com/office/powerpoint/2010/main" val="19522736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1373</Words>
  <Application>Microsoft Office PowerPoint</Application>
  <PresentationFormat>Widescreen</PresentationFormat>
  <Paragraphs>171</Paragraphs>
  <Slides>51</Slides>
  <Notes>17</Notes>
  <HiddenSlides>2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64" baseType="lpstr">
      <vt:lpstr>Aptos</vt:lpstr>
      <vt:lpstr>Aptos Display</vt:lpstr>
      <vt:lpstr>Arial</vt:lpstr>
      <vt:lpstr>Arial</vt:lpstr>
      <vt:lpstr>Calibri</vt:lpstr>
      <vt:lpstr>Calibri-Italic</vt:lpstr>
      <vt:lpstr>Corpo</vt:lpstr>
      <vt:lpstr>Tahoma</vt:lpstr>
      <vt:lpstr>Times New Roman</vt:lpstr>
      <vt:lpstr>Wingdings</vt:lpstr>
      <vt:lpstr>Tema di Office</vt:lpstr>
      <vt:lpstr>Struttura predefinita</vt:lpstr>
      <vt:lpstr>PDF</vt:lpstr>
      <vt:lpstr>CPIA UDINE _19 gennaio</vt:lpstr>
      <vt:lpstr>Presentazione standard di PowerPoint</vt:lpstr>
      <vt:lpstr>Presentazione standard di PowerPoint</vt:lpstr>
      <vt:lpstr>STRUTTURA OPERATIVA DELLA RETE </vt:lpstr>
      <vt:lpstr>LA RETE REALIZZA attività nell’ambito dell’educazione alla legalità e alla cittadinanza attiva</vt:lpstr>
      <vt:lpstr>Presentazione standard di PowerPoint</vt:lpstr>
      <vt:lpstr>  CITTADINANZA ATTIVA  NEGLI “AMBIENTI” DECENTRATI per coniugare teoria e prassi    </vt:lpstr>
      <vt:lpstr> Nella mensa della Caritas di Udine  gli studenti aiutano gli Operatori  </vt:lpstr>
      <vt:lpstr> IN CARCERE: formazione e laboratori con  persone detenute e studenti  dei Licei Percoto e Sello  </vt:lpstr>
      <vt:lpstr>  VOLONTARIATO IN SICILIA E CAMPANIA SUI TERRENI CONFISCATI   </vt:lpstr>
      <vt:lpstr> FORMAZIONE degli studenti alla legalità e alla cittadinanza attiva  </vt:lpstr>
      <vt:lpstr>Formazione sul modus operandi delle mafie nel settore economico e amministrativo. La sottocultura mafiosa</vt:lpstr>
      <vt:lpstr>Presentazione standard di PowerPoint</vt:lpstr>
      <vt:lpstr>300 studenti  al Percoto</vt:lpstr>
      <vt:lpstr>Presentazione standard di PowerPoint</vt:lpstr>
      <vt:lpstr>Presentazione standard di PowerPoint</vt:lpstr>
      <vt:lpstr>  CONVEGNO ANNUALE AL CENTRO DI ACCOGLIENZA E PROMOZIONE CULTURALE  BALDUCCI   </vt:lpstr>
      <vt:lpstr> Formazione IN CLASSE </vt:lpstr>
      <vt:lpstr>Presentazione standard di PowerPoint</vt:lpstr>
      <vt:lpstr>  DURANTE LA PANDEMIA LA FORMAZIONE SI FA ONLINE  </vt:lpstr>
      <vt:lpstr>  PARTECIPAZIONE ATTIVA a manifestazioni sui temi della cittadinanza  </vt:lpstr>
      <vt:lpstr>LABORATORI DI CREATIVITÀ e CITTADINANZA</vt:lpstr>
      <vt:lpstr>   Laboratori di cittadinanza per il recupero di beni confiscati alla criminalità organizzata in Friuli    </vt:lpstr>
      <vt:lpstr>IL CONSUMO SOSTENIBILE</vt:lpstr>
      <vt:lpstr>IL TELAIO DEI VALORI DELLA CONVIVENZA</vt:lpstr>
      <vt:lpstr>Presentazione standard di PowerPoint</vt:lpstr>
      <vt:lpstr>Presentazione standard di PowerPoint</vt:lpstr>
      <vt:lpstr>IL LENZUOLO DELLA MEMORIA  REALIZZATO DALLE SCUOLE DELLA RETE</vt:lpstr>
      <vt:lpstr>Presentazione standard di PowerPoint</vt:lpstr>
      <vt:lpstr>A PALERMO CON  LA NAVE DELLA LEGALITÀ</vt:lpstr>
      <vt:lpstr> A ROMA ALL’APERTURA DELL’ANNO SCOLASTICO </vt:lpstr>
      <vt:lpstr>LA GIORNATA DELLA LEGALITÀ  </vt:lpstr>
      <vt:lpstr>I PRIMI ANNI nella chiesa di San  Francesco</vt:lpstr>
      <vt:lpstr>Dal 2016 Teatro Giovanni da Udine</vt:lpstr>
      <vt:lpstr>NEL 2019 SI ATTIVA IL  CROWDFUNDING PER LA RACCOLTA FONDI </vt:lpstr>
      <vt:lpstr>IN PIAZZA CON LE ASSOCIAZIONI PER LA RACCOLTA FONDI</vt:lpstr>
      <vt:lpstr>SCUOLE E ASSOCIAZIONI INSIEME PER LA GIORNATA DELLA LEGALITÀ</vt:lpstr>
      <vt:lpstr>ANCHE I CORI</vt:lpstr>
      <vt:lpstr>FINO A SERA IN PIAZZA LIBERTÀ</vt:lpstr>
      <vt:lpstr>VOLONTARI DELLA CROCE ROSSA</vt:lpstr>
      <vt:lpstr>SI VENDONO I BISCOTTI PREPARATI DAGLI STUDENTI DELL’ALBERGHIERO</vt:lpstr>
      <vt:lpstr>LA GIORNATA DELLA LEGALITÀ  È SALVA E PUÒ CONTINUARE</vt:lpstr>
      <vt:lpstr>GLI STUDENTI DELLA RETE SONO I PROTAGONISTI </vt:lpstr>
      <vt:lpstr>CON LE LORO PERFORMANCE PREPARATE DURANTE L’ANNO</vt:lpstr>
      <vt:lpstr>GLI STUDENTI COMUNICANO  LE ESPERIENZE</vt:lpstr>
      <vt:lpstr>I NUMERI DELLA RETE</vt:lpstr>
      <vt:lpstr>LA VIDEOTECA  piattaforma per raccontare il lavoro della Rete</vt:lpstr>
      <vt:lpstr>Presentazione standard di PowerPoint</vt:lpstr>
      <vt:lpstr>LA VIDEOTECA</vt:lpstr>
      <vt:lpstr>Testimonianze</vt:lpstr>
      <vt:lpstr>Lavori degli studenti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Liliana Mauro</dc:creator>
  <cp:lastModifiedBy>Liliana Mauro</cp:lastModifiedBy>
  <cp:revision>281</cp:revision>
  <dcterms:created xsi:type="dcterms:W3CDTF">2024-01-15T13:16:02Z</dcterms:created>
  <dcterms:modified xsi:type="dcterms:W3CDTF">2024-01-18T19:41:29Z</dcterms:modified>
</cp:coreProperties>
</file>