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3" r:id="rId5"/>
    <p:sldId id="259" r:id="rId6"/>
    <p:sldId id="260" r:id="rId7"/>
    <p:sldId id="261" r:id="rId8"/>
    <p:sldId id="262"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55"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FCFB-7D4B-47F9-997C-FA235B4D2C35}" type="datetimeFigureOut">
              <a:rPr lang="it-IT" smtClean="0"/>
              <a:t>15/01/2024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EF2F0-B413-4D91-A093-3EB96D3DD628}" type="slidenum">
              <a:rPr lang="it-IT" smtClean="0"/>
              <a:t>‹N›</a:t>
            </a:fld>
            <a:endParaRPr lang="it-IT"/>
          </a:p>
        </p:txBody>
      </p:sp>
    </p:spTree>
    <p:extLst>
      <p:ext uri="{BB962C8B-B14F-4D97-AF65-F5344CB8AC3E}">
        <p14:creationId xmlns:p14="http://schemas.microsoft.com/office/powerpoint/2010/main" val="181249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EA4E8-2C34-4E25-BD99-431FA92F057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9BF6A45-6C1A-4663-AD90-7AC710F4D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9AE2E1E-5279-48DA-8BC1-440CD0644CDB}"/>
              </a:ext>
            </a:extLst>
          </p:cNvPr>
          <p:cNvSpPr>
            <a:spLocks noGrp="1"/>
          </p:cNvSpPr>
          <p:nvPr>
            <p:ph type="dt" sz="half" idx="10"/>
          </p:nvPr>
        </p:nvSpPr>
        <p:spPr/>
        <p:txBody>
          <a:bodyPr/>
          <a:lstStyle/>
          <a:p>
            <a:fld id="{A1A62B89-814E-4099-A5C1-39F03FD01AD4}" type="datetime1">
              <a:rPr lang="it-IT" smtClean="0"/>
              <a:t>15/01/2024</a:t>
            </a:fld>
            <a:endParaRPr lang="it-IT"/>
          </a:p>
        </p:txBody>
      </p:sp>
      <p:sp>
        <p:nvSpPr>
          <p:cNvPr id="5" name="Segnaposto piè di pagina 4">
            <a:extLst>
              <a:ext uri="{FF2B5EF4-FFF2-40B4-BE49-F238E27FC236}">
                <a16:creationId xmlns:a16="http://schemas.microsoft.com/office/drawing/2014/main" id="{9E5D5045-0D00-44D1-BC2B-C66B9C62A7C1}"/>
              </a:ext>
            </a:extLst>
          </p:cNvPr>
          <p:cNvSpPr>
            <a:spLocks noGrp="1"/>
          </p:cNvSpPr>
          <p:nvPr>
            <p:ph type="ftr" sz="quarter" idx="11"/>
          </p:nvPr>
        </p:nvSpPr>
        <p:spPr/>
        <p:txBody>
          <a:bodyPr/>
          <a:lstStyle/>
          <a:p>
            <a:r>
              <a:rPr lang="it-IT"/>
              <a:t>FIERIDA 2012-2022, Bologna- 13, 14 e 15 ottobre 2022</a:t>
            </a:r>
          </a:p>
        </p:txBody>
      </p:sp>
      <p:sp>
        <p:nvSpPr>
          <p:cNvPr id="6" name="Segnaposto numero diapositiva 5">
            <a:extLst>
              <a:ext uri="{FF2B5EF4-FFF2-40B4-BE49-F238E27FC236}">
                <a16:creationId xmlns:a16="http://schemas.microsoft.com/office/drawing/2014/main" id="{071FC2A8-D3F4-445B-B85A-6F96E03874A5}"/>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303300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C0B84-6354-4599-ADDA-69EB880CCDA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6EC14A4-0E2C-4EA3-9295-C466EA814D91}"/>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04B26E1-15D4-42D2-AD48-2F77C1947F61}"/>
              </a:ext>
            </a:extLst>
          </p:cNvPr>
          <p:cNvSpPr>
            <a:spLocks noGrp="1"/>
          </p:cNvSpPr>
          <p:nvPr>
            <p:ph type="dt" sz="half" idx="10"/>
          </p:nvPr>
        </p:nvSpPr>
        <p:spPr/>
        <p:txBody>
          <a:bodyPr/>
          <a:lstStyle/>
          <a:p>
            <a:fld id="{E97D90CD-9D46-4233-B186-89690B06CF9D}" type="datetime1">
              <a:rPr lang="it-IT" smtClean="0"/>
              <a:t>15/01/2024</a:t>
            </a:fld>
            <a:endParaRPr lang="it-IT"/>
          </a:p>
        </p:txBody>
      </p:sp>
      <p:sp>
        <p:nvSpPr>
          <p:cNvPr id="5" name="Segnaposto piè di pagina 4">
            <a:extLst>
              <a:ext uri="{FF2B5EF4-FFF2-40B4-BE49-F238E27FC236}">
                <a16:creationId xmlns:a16="http://schemas.microsoft.com/office/drawing/2014/main" id="{BB8663D2-1B34-49AF-8175-23CB432DC1D5}"/>
              </a:ext>
            </a:extLst>
          </p:cNvPr>
          <p:cNvSpPr>
            <a:spLocks noGrp="1"/>
          </p:cNvSpPr>
          <p:nvPr>
            <p:ph type="ftr" sz="quarter" idx="11"/>
          </p:nvPr>
        </p:nvSpPr>
        <p:spPr/>
        <p:txBody>
          <a:bodyPr/>
          <a:lstStyle/>
          <a:p>
            <a:r>
              <a:rPr lang="it-IT"/>
              <a:t>FIERIDA 2012-2022, Bologna- 13, 14 e 15 ottobre 2022</a:t>
            </a:r>
          </a:p>
        </p:txBody>
      </p:sp>
      <p:sp>
        <p:nvSpPr>
          <p:cNvPr id="6" name="Segnaposto numero diapositiva 5">
            <a:extLst>
              <a:ext uri="{FF2B5EF4-FFF2-40B4-BE49-F238E27FC236}">
                <a16:creationId xmlns:a16="http://schemas.microsoft.com/office/drawing/2014/main" id="{E9F69CC0-BA08-4F28-8CC3-46C59641B7B9}"/>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85382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4096D3A-2B64-4402-9A46-7EF971A5A48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C75AC1F-E5F5-4E33-A53E-6010FDAD5BB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55D81C-77C4-41D2-A2CE-8DFC22E85F8F}"/>
              </a:ext>
            </a:extLst>
          </p:cNvPr>
          <p:cNvSpPr>
            <a:spLocks noGrp="1"/>
          </p:cNvSpPr>
          <p:nvPr>
            <p:ph type="dt" sz="half" idx="10"/>
          </p:nvPr>
        </p:nvSpPr>
        <p:spPr/>
        <p:txBody>
          <a:bodyPr/>
          <a:lstStyle/>
          <a:p>
            <a:fld id="{EB14511C-5ED1-411C-9B24-47EADDC2CEEB}" type="datetime1">
              <a:rPr lang="it-IT" smtClean="0"/>
              <a:t>15/01/2024</a:t>
            </a:fld>
            <a:endParaRPr lang="it-IT"/>
          </a:p>
        </p:txBody>
      </p:sp>
      <p:sp>
        <p:nvSpPr>
          <p:cNvPr id="5" name="Segnaposto piè di pagina 4">
            <a:extLst>
              <a:ext uri="{FF2B5EF4-FFF2-40B4-BE49-F238E27FC236}">
                <a16:creationId xmlns:a16="http://schemas.microsoft.com/office/drawing/2014/main" id="{C378048D-EB72-43BA-A3FD-0C7B73352AD8}"/>
              </a:ext>
            </a:extLst>
          </p:cNvPr>
          <p:cNvSpPr>
            <a:spLocks noGrp="1"/>
          </p:cNvSpPr>
          <p:nvPr>
            <p:ph type="ftr" sz="quarter" idx="11"/>
          </p:nvPr>
        </p:nvSpPr>
        <p:spPr/>
        <p:txBody>
          <a:bodyPr/>
          <a:lstStyle/>
          <a:p>
            <a:r>
              <a:rPr lang="it-IT"/>
              <a:t>FIERIDA 2012-2022, Bologna- 13, 14 e 15 ottobre 2022</a:t>
            </a:r>
          </a:p>
        </p:txBody>
      </p:sp>
      <p:sp>
        <p:nvSpPr>
          <p:cNvPr id="6" name="Segnaposto numero diapositiva 5">
            <a:extLst>
              <a:ext uri="{FF2B5EF4-FFF2-40B4-BE49-F238E27FC236}">
                <a16:creationId xmlns:a16="http://schemas.microsoft.com/office/drawing/2014/main" id="{4334BFD5-0DA9-469C-A571-C33CA1C158E1}"/>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10709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AC061-F72C-4006-BE72-B2E5A806D5C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645FF4-0F72-42C6-BFAA-75BBBC630EB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73DE70A-0FFA-470A-9A8C-8FEB2FF6E1F2}"/>
              </a:ext>
            </a:extLst>
          </p:cNvPr>
          <p:cNvSpPr>
            <a:spLocks noGrp="1"/>
          </p:cNvSpPr>
          <p:nvPr>
            <p:ph type="dt" sz="half" idx="10"/>
          </p:nvPr>
        </p:nvSpPr>
        <p:spPr/>
        <p:txBody>
          <a:bodyPr/>
          <a:lstStyle/>
          <a:p>
            <a:fld id="{FA5020E9-328E-4FA5-BE4F-243BC0DBD2E9}" type="datetime1">
              <a:rPr lang="it-IT" smtClean="0"/>
              <a:t>15/01/2024</a:t>
            </a:fld>
            <a:endParaRPr lang="it-IT"/>
          </a:p>
        </p:txBody>
      </p:sp>
      <p:sp>
        <p:nvSpPr>
          <p:cNvPr id="5" name="Segnaposto piè di pagina 4">
            <a:extLst>
              <a:ext uri="{FF2B5EF4-FFF2-40B4-BE49-F238E27FC236}">
                <a16:creationId xmlns:a16="http://schemas.microsoft.com/office/drawing/2014/main" id="{E7AC1D6C-A932-49DA-A483-5833CD72B80C}"/>
              </a:ext>
            </a:extLst>
          </p:cNvPr>
          <p:cNvSpPr>
            <a:spLocks noGrp="1"/>
          </p:cNvSpPr>
          <p:nvPr>
            <p:ph type="ftr" sz="quarter" idx="11"/>
          </p:nvPr>
        </p:nvSpPr>
        <p:spPr/>
        <p:txBody>
          <a:bodyPr/>
          <a:lstStyle/>
          <a:p>
            <a:r>
              <a:rPr lang="it-IT"/>
              <a:t>FIERIDA 2012-2022, Bologna- 13, 14 e 15 ottobre 2022</a:t>
            </a:r>
          </a:p>
        </p:txBody>
      </p:sp>
      <p:sp>
        <p:nvSpPr>
          <p:cNvPr id="6" name="Segnaposto numero diapositiva 5">
            <a:extLst>
              <a:ext uri="{FF2B5EF4-FFF2-40B4-BE49-F238E27FC236}">
                <a16:creationId xmlns:a16="http://schemas.microsoft.com/office/drawing/2014/main" id="{1AD4EB5C-DC4C-4DAD-9569-881CD6E424ED}"/>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74862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1DE13-4572-4768-91EC-395C398B64D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53012E-794E-4E25-BAD6-3725B5DB2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E313CAC-E148-4E28-B2F8-05DA252DE62C}"/>
              </a:ext>
            </a:extLst>
          </p:cNvPr>
          <p:cNvSpPr>
            <a:spLocks noGrp="1"/>
          </p:cNvSpPr>
          <p:nvPr>
            <p:ph type="dt" sz="half" idx="10"/>
          </p:nvPr>
        </p:nvSpPr>
        <p:spPr/>
        <p:txBody>
          <a:bodyPr/>
          <a:lstStyle/>
          <a:p>
            <a:fld id="{DB968B70-E4F4-4405-888D-9CD04CDC3933}" type="datetime1">
              <a:rPr lang="it-IT" smtClean="0"/>
              <a:t>15/01/2024</a:t>
            </a:fld>
            <a:endParaRPr lang="it-IT"/>
          </a:p>
        </p:txBody>
      </p:sp>
      <p:sp>
        <p:nvSpPr>
          <p:cNvPr id="5" name="Segnaposto piè di pagina 4">
            <a:extLst>
              <a:ext uri="{FF2B5EF4-FFF2-40B4-BE49-F238E27FC236}">
                <a16:creationId xmlns:a16="http://schemas.microsoft.com/office/drawing/2014/main" id="{DF2E653F-3173-472E-83CA-A8ABBFC878E8}"/>
              </a:ext>
            </a:extLst>
          </p:cNvPr>
          <p:cNvSpPr>
            <a:spLocks noGrp="1"/>
          </p:cNvSpPr>
          <p:nvPr>
            <p:ph type="ftr" sz="quarter" idx="11"/>
          </p:nvPr>
        </p:nvSpPr>
        <p:spPr/>
        <p:txBody>
          <a:bodyPr/>
          <a:lstStyle/>
          <a:p>
            <a:r>
              <a:rPr lang="it-IT"/>
              <a:t>FIERIDA 2012-2022, Bologna- 13, 14 e 15 ottobre 2022</a:t>
            </a:r>
          </a:p>
        </p:txBody>
      </p:sp>
      <p:sp>
        <p:nvSpPr>
          <p:cNvPr id="6" name="Segnaposto numero diapositiva 5">
            <a:extLst>
              <a:ext uri="{FF2B5EF4-FFF2-40B4-BE49-F238E27FC236}">
                <a16:creationId xmlns:a16="http://schemas.microsoft.com/office/drawing/2014/main" id="{EFA74C2E-2A1D-4E08-BD2C-36B6865C6594}"/>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151466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90F66E-6375-40F8-A408-2C69E6D7A1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F784F6-F196-4290-AE3D-47A3ACBB9EB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F63D55F-1971-45C1-9A81-29A9FA065136}"/>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A1CDE6D-B083-4A8F-AEA2-E863CECAD4C3}"/>
              </a:ext>
            </a:extLst>
          </p:cNvPr>
          <p:cNvSpPr>
            <a:spLocks noGrp="1"/>
          </p:cNvSpPr>
          <p:nvPr>
            <p:ph type="dt" sz="half" idx="10"/>
          </p:nvPr>
        </p:nvSpPr>
        <p:spPr/>
        <p:txBody>
          <a:bodyPr/>
          <a:lstStyle/>
          <a:p>
            <a:fld id="{1AF3F791-24C6-4F87-8BF9-5CB5C279C2AC}" type="datetime1">
              <a:rPr lang="it-IT" smtClean="0"/>
              <a:t>15/01/2024</a:t>
            </a:fld>
            <a:endParaRPr lang="it-IT"/>
          </a:p>
        </p:txBody>
      </p:sp>
      <p:sp>
        <p:nvSpPr>
          <p:cNvPr id="6" name="Segnaposto piè di pagina 5">
            <a:extLst>
              <a:ext uri="{FF2B5EF4-FFF2-40B4-BE49-F238E27FC236}">
                <a16:creationId xmlns:a16="http://schemas.microsoft.com/office/drawing/2014/main" id="{B44D5C64-1A66-4C29-893C-ADE84A41A33E}"/>
              </a:ext>
            </a:extLst>
          </p:cNvPr>
          <p:cNvSpPr>
            <a:spLocks noGrp="1"/>
          </p:cNvSpPr>
          <p:nvPr>
            <p:ph type="ftr" sz="quarter" idx="11"/>
          </p:nvPr>
        </p:nvSpPr>
        <p:spPr/>
        <p:txBody>
          <a:bodyPr/>
          <a:lstStyle/>
          <a:p>
            <a:r>
              <a:rPr lang="it-IT"/>
              <a:t>FIERIDA 2012-2022, Bologna- 13, 14 e 15 ottobre 2022</a:t>
            </a:r>
          </a:p>
        </p:txBody>
      </p:sp>
      <p:sp>
        <p:nvSpPr>
          <p:cNvPr id="7" name="Segnaposto numero diapositiva 6">
            <a:extLst>
              <a:ext uri="{FF2B5EF4-FFF2-40B4-BE49-F238E27FC236}">
                <a16:creationId xmlns:a16="http://schemas.microsoft.com/office/drawing/2014/main" id="{FC821435-562F-49DF-B0EC-555C4D4D3637}"/>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88434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3EF8BF-F09E-40B5-A23D-96D313AB67F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0CD271-6366-4AEE-9329-E82C94C45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2C848781-47A8-4638-9892-3AD5D848FA75}"/>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3FCBA1F-65F6-4BF8-9C8B-63DE566F2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DA8A29D8-A87C-43CC-9EB2-D19E26ED104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829E62A-F341-46E9-ACB7-90CF599B3FB2}"/>
              </a:ext>
            </a:extLst>
          </p:cNvPr>
          <p:cNvSpPr>
            <a:spLocks noGrp="1"/>
          </p:cNvSpPr>
          <p:nvPr>
            <p:ph type="dt" sz="half" idx="10"/>
          </p:nvPr>
        </p:nvSpPr>
        <p:spPr/>
        <p:txBody>
          <a:bodyPr/>
          <a:lstStyle/>
          <a:p>
            <a:fld id="{4953C0A5-89A4-4CC2-922A-57867A86E626}" type="datetime1">
              <a:rPr lang="it-IT" smtClean="0"/>
              <a:t>15/01/2024</a:t>
            </a:fld>
            <a:endParaRPr lang="it-IT"/>
          </a:p>
        </p:txBody>
      </p:sp>
      <p:sp>
        <p:nvSpPr>
          <p:cNvPr id="8" name="Segnaposto piè di pagina 7">
            <a:extLst>
              <a:ext uri="{FF2B5EF4-FFF2-40B4-BE49-F238E27FC236}">
                <a16:creationId xmlns:a16="http://schemas.microsoft.com/office/drawing/2014/main" id="{F9628223-776D-4B5B-81BC-D4BCC57EF41F}"/>
              </a:ext>
            </a:extLst>
          </p:cNvPr>
          <p:cNvSpPr>
            <a:spLocks noGrp="1"/>
          </p:cNvSpPr>
          <p:nvPr>
            <p:ph type="ftr" sz="quarter" idx="11"/>
          </p:nvPr>
        </p:nvSpPr>
        <p:spPr/>
        <p:txBody>
          <a:bodyPr/>
          <a:lstStyle/>
          <a:p>
            <a:r>
              <a:rPr lang="it-IT"/>
              <a:t>FIERIDA 2012-2022, Bologna- 13, 14 e 15 ottobre 2022</a:t>
            </a:r>
          </a:p>
        </p:txBody>
      </p:sp>
      <p:sp>
        <p:nvSpPr>
          <p:cNvPr id="9" name="Segnaposto numero diapositiva 8">
            <a:extLst>
              <a:ext uri="{FF2B5EF4-FFF2-40B4-BE49-F238E27FC236}">
                <a16:creationId xmlns:a16="http://schemas.microsoft.com/office/drawing/2014/main" id="{63AB0242-C3EB-4568-ACE7-098E135F259F}"/>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235391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C42AD-A4A6-431E-A21B-654FC4C30A1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B5C8752-6542-43F7-B5B9-802F0B39EB35}"/>
              </a:ext>
            </a:extLst>
          </p:cNvPr>
          <p:cNvSpPr>
            <a:spLocks noGrp="1"/>
          </p:cNvSpPr>
          <p:nvPr>
            <p:ph type="dt" sz="half" idx="10"/>
          </p:nvPr>
        </p:nvSpPr>
        <p:spPr/>
        <p:txBody>
          <a:bodyPr/>
          <a:lstStyle/>
          <a:p>
            <a:fld id="{8681CDA4-98BE-45E9-9C65-8353CFC028F3}" type="datetime1">
              <a:rPr lang="it-IT" smtClean="0"/>
              <a:t>15/01/2024</a:t>
            </a:fld>
            <a:endParaRPr lang="it-IT"/>
          </a:p>
        </p:txBody>
      </p:sp>
      <p:sp>
        <p:nvSpPr>
          <p:cNvPr id="4" name="Segnaposto piè di pagina 3">
            <a:extLst>
              <a:ext uri="{FF2B5EF4-FFF2-40B4-BE49-F238E27FC236}">
                <a16:creationId xmlns:a16="http://schemas.microsoft.com/office/drawing/2014/main" id="{D7A538E6-8B99-4FFD-9CDA-5A6B8EEC88D7}"/>
              </a:ext>
            </a:extLst>
          </p:cNvPr>
          <p:cNvSpPr>
            <a:spLocks noGrp="1"/>
          </p:cNvSpPr>
          <p:nvPr>
            <p:ph type="ftr" sz="quarter" idx="11"/>
          </p:nvPr>
        </p:nvSpPr>
        <p:spPr/>
        <p:txBody>
          <a:bodyPr/>
          <a:lstStyle/>
          <a:p>
            <a:r>
              <a:rPr lang="it-IT"/>
              <a:t>FIERIDA 2012-2022, Bologna- 13, 14 e 15 ottobre 2022</a:t>
            </a:r>
          </a:p>
        </p:txBody>
      </p:sp>
      <p:sp>
        <p:nvSpPr>
          <p:cNvPr id="5" name="Segnaposto numero diapositiva 4">
            <a:extLst>
              <a:ext uri="{FF2B5EF4-FFF2-40B4-BE49-F238E27FC236}">
                <a16:creationId xmlns:a16="http://schemas.microsoft.com/office/drawing/2014/main" id="{383F227F-CF92-487C-B863-9934401B84B7}"/>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120901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FA5382-54A7-4360-AA3D-E823E2D5119C}"/>
              </a:ext>
            </a:extLst>
          </p:cNvPr>
          <p:cNvSpPr>
            <a:spLocks noGrp="1"/>
          </p:cNvSpPr>
          <p:nvPr>
            <p:ph type="dt" sz="half" idx="10"/>
          </p:nvPr>
        </p:nvSpPr>
        <p:spPr/>
        <p:txBody>
          <a:bodyPr/>
          <a:lstStyle/>
          <a:p>
            <a:fld id="{73839AB3-F01C-4533-B975-09053481C67E}" type="datetime1">
              <a:rPr lang="it-IT" smtClean="0"/>
              <a:t>15/01/2024</a:t>
            </a:fld>
            <a:endParaRPr lang="it-IT"/>
          </a:p>
        </p:txBody>
      </p:sp>
      <p:sp>
        <p:nvSpPr>
          <p:cNvPr id="3" name="Segnaposto piè di pagina 2">
            <a:extLst>
              <a:ext uri="{FF2B5EF4-FFF2-40B4-BE49-F238E27FC236}">
                <a16:creationId xmlns:a16="http://schemas.microsoft.com/office/drawing/2014/main" id="{B2ECCBF6-BC47-47B5-AB2B-8106E0C3D4D0}"/>
              </a:ext>
            </a:extLst>
          </p:cNvPr>
          <p:cNvSpPr>
            <a:spLocks noGrp="1"/>
          </p:cNvSpPr>
          <p:nvPr>
            <p:ph type="ftr" sz="quarter" idx="11"/>
          </p:nvPr>
        </p:nvSpPr>
        <p:spPr/>
        <p:txBody>
          <a:bodyPr/>
          <a:lstStyle/>
          <a:p>
            <a:r>
              <a:rPr lang="it-IT"/>
              <a:t>FIERIDA 2012-2022, Bologna- 13, 14 e 15 ottobre 2022</a:t>
            </a:r>
          </a:p>
        </p:txBody>
      </p:sp>
      <p:sp>
        <p:nvSpPr>
          <p:cNvPr id="4" name="Segnaposto numero diapositiva 3">
            <a:extLst>
              <a:ext uri="{FF2B5EF4-FFF2-40B4-BE49-F238E27FC236}">
                <a16:creationId xmlns:a16="http://schemas.microsoft.com/office/drawing/2014/main" id="{5E5A79B4-4EC3-42E1-A9D0-28BF6FA1A8D4}"/>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15033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AA4FB5-11AE-44A5-92D8-6B53AD2BC0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5DE99A-C653-4655-8912-914D98CDD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F3F1447-ECB4-47A4-AF7E-CD0DE1FE1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C0E87FA-CC6D-4B6F-BA21-821505F176B3}"/>
              </a:ext>
            </a:extLst>
          </p:cNvPr>
          <p:cNvSpPr>
            <a:spLocks noGrp="1"/>
          </p:cNvSpPr>
          <p:nvPr>
            <p:ph type="dt" sz="half" idx="10"/>
          </p:nvPr>
        </p:nvSpPr>
        <p:spPr/>
        <p:txBody>
          <a:bodyPr/>
          <a:lstStyle/>
          <a:p>
            <a:fld id="{2CCB9635-D7CD-4EED-BF4B-E8DB364694C5}" type="datetime1">
              <a:rPr lang="it-IT" smtClean="0"/>
              <a:t>15/01/2024</a:t>
            </a:fld>
            <a:endParaRPr lang="it-IT"/>
          </a:p>
        </p:txBody>
      </p:sp>
      <p:sp>
        <p:nvSpPr>
          <p:cNvPr id="6" name="Segnaposto piè di pagina 5">
            <a:extLst>
              <a:ext uri="{FF2B5EF4-FFF2-40B4-BE49-F238E27FC236}">
                <a16:creationId xmlns:a16="http://schemas.microsoft.com/office/drawing/2014/main" id="{C68C7D22-08B1-4D9D-9215-44D9A587EA71}"/>
              </a:ext>
            </a:extLst>
          </p:cNvPr>
          <p:cNvSpPr>
            <a:spLocks noGrp="1"/>
          </p:cNvSpPr>
          <p:nvPr>
            <p:ph type="ftr" sz="quarter" idx="11"/>
          </p:nvPr>
        </p:nvSpPr>
        <p:spPr/>
        <p:txBody>
          <a:bodyPr/>
          <a:lstStyle/>
          <a:p>
            <a:r>
              <a:rPr lang="it-IT"/>
              <a:t>FIERIDA 2012-2022, Bologna- 13, 14 e 15 ottobre 2022</a:t>
            </a:r>
          </a:p>
        </p:txBody>
      </p:sp>
      <p:sp>
        <p:nvSpPr>
          <p:cNvPr id="7" name="Segnaposto numero diapositiva 6">
            <a:extLst>
              <a:ext uri="{FF2B5EF4-FFF2-40B4-BE49-F238E27FC236}">
                <a16:creationId xmlns:a16="http://schemas.microsoft.com/office/drawing/2014/main" id="{CC05C7C9-0600-4FD4-B28C-2385153ECCD0}"/>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293500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FE41E-8A8F-429B-82C4-B9B57E3E67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01AD06E-D036-411F-8209-96977082D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4E2367D-6925-4E72-A6EE-58F2957DA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C6D89D2-218F-451D-9AF4-4FF4C610F4DB}"/>
              </a:ext>
            </a:extLst>
          </p:cNvPr>
          <p:cNvSpPr>
            <a:spLocks noGrp="1"/>
          </p:cNvSpPr>
          <p:nvPr>
            <p:ph type="dt" sz="half" idx="10"/>
          </p:nvPr>
        </p:nvSpPr>
        <p:spPr/>
        <p:txBody>
          <a:bodyPr/>
          <a:lstStyle/>
          <a:p>
            <a:fld id="{11EAE161-A5DE-4DA4-8AD5-BE179AC03D47}" type="datetime1">
              <a:rPr lang="it-IT" smtClean="0"/>
              <a:t>15/01/2024</a:t>
            </a:fld>
            <a:endParaRPr lang="it-IT"/>
          </a:p>
        </p:txBody>
      </p:sp>
      <p:sp>
        <p:nvSpPr>
          <p:cNvPr id="6" name="Segnaposto piè di pagina 5">
            <a:extLst>
              <a:ext uri="{FF2B5EF4-FFF2-40B4-BE49-F238E27FC236}">
                <a16:creationId xmlns:a16="http://schemas.microsoft.com/office/drawing/2014/main" id="{99DE59CE-0091-4719-85CB-3CEF83E3AD39}"/>
              </a:ext>
            </a:extLst>
          </p:cNvPr>
          <p:cNvSpPr>
            <a:spLocks noGrp="1"/>
          </p:cNvSpPr>
          <p:nvPr>
            <p:ph type="ftr" sz="quarter" idx="11"/>
          </p:nvPr>
        </p:nvSpPr>
        <p:spPr/>
        <p:txBody>
          <a:bodyPr/>
          <a:lstStyle/>
          <a:p>
            <a:r>
              <a:rPr lang="it-IT"/>
              <a:t>FIERIDA 2012-2022, Bologna- 13, 14 e 15 ottobre 2022</a:t>
            </a:r>
          </a:p>
        </p:txBody>
      </p:sp>
      <p:sp>
        <p:nvSpPr>
          <p:cNvPr id="7" name="Segnaposto numero diapositiva 6">
            <a:extLst>
              <a:ext uri="{FF2B5EF4-FFF2-40B4-BE49-F238E27FC236}">
                <a16:creationId xmlns:a16="http://schemas.microsoft.com/office/drawing/2014/main" id="{208CC144-13C6-46DF-A337-E8F1A93D6523}"/>
              </a:ext>
            </a:extLst>
          </p:cNvPr>
          <p:cNvSpPr>
            <a:spLocks noGrp="1"/>
          </p:cNvSpPr>
          <p:nvPr>
            <p:ph type="sldNum" sz="quarter" idx="12"/>
          </p:nvPr>
        </p:nvSpPr>
        <p:spPr/>
        <p:txBody>
          <a:bodyPr/>
          <a:lstStyle/>
          <a:p>
            <a:fld id="{5D3F8FA5-1971-4A01-A79C-8104187AC94C}" type="slidenum">
              <a:rPr lang="it-IT" smtClean="0"/>
              <a:t>‹N›</a:t>
            </a:fld>
            <a:endParaRPr lang="it-IT"/>
          </a:p>
        </p:txBody>
      </p:sp>
    </p:spTree>
    <p:extLst>
      <p:ext uri="{BB962C8B-B14F-4D97-AF65-F5344CB8AC3E}">
        <p14:creationId xmlns:p14="http://schemas.microsoft.com/office/powerpoint/2010/main" val="361792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30D731-B815-48A5-988D-95125852F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0EA443-F79B-46B8-B059-92C488304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A1D522-9E9F-41FA-B505-A8C371F9C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EF502-D378-4CF2-9E90-40A20060C40C}" type="datetime1">
              <a:rPr lang="it-IT" smtClean="0"/>
              <a:t>15/01/2024</a:t>
            </a:fld>
            <a:endParaRPr lang="it-IT"/>
          </a:p>
        </p:txBody>
      </p:sp>
      <p:sp>
        <p:nvSpPr>
          <p:cNvPr id="5" name="Segnaposto piè di pagina 4">
            <a:extLst>
              <a:ext uri="{FF2B5EF4-FFF2-40B4-BE49-F238E27FC236}">
                <a16:creationId xmlns:a16="http://schemas.microsoft.com/office/drawing/2014/main" id="{98F8DD6B-578A-42AC-94A2-E9A8E637E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FIERIDA 2012-2022, Bologna- 13, 14 e 15 ottobre 2022</a:t>
            </a:r>
          </a:p>
        </p:txBody>
      </p:sp>
      <p:sp>
        <p:nvSpPr>
          <p:cNvPr id="6" name="Segnaposto numero diapositiva 5">
            <a:extLst>
              <a:ext uri="{FF2B5EF4-FFF2-40B4-BE49-F238E27FC236}">
                <a16:creationId xmlns:a16="http://schemas.microsoft.com/office/drawing/2014/main" id="{83D91E3E-8EDB-40CC-B73B-622A9584B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F8FA5-1971-4A01-A79C-8104187AC94C}" type="slidenum">
              <a:rPr lang="it-IT" smtClean="0"/>
              <a:t>‹N›</a:t>
            </a:fld>
            <a:endParaRPr lang="it-IT"/>
          </a:p>
        </p:txBody>
      </p:sp>
    </p:spTree>
    <p:extLst>
      <p:ext uri="{BB962C8B-B14F-4D97-AF65-F5344CB8AC3E}">
        <p14:creationId xmlns:p14="http://schemas.microsoft.com/office/powerpoint/2010/main" val="225065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59790F-FABC-4DB5-8519-ED47EB42E566}"/>
              </a:ext>
            </a:extLst>
          </p:cNvPr>
          <p:cNvSpPr>
            <a:spLocks noGrp="1"/>
          </p:cNvSpPr>
          <p:nvPr>
            <p:ph type="ctrTitle"/>
          </p:nvPr>
        </p:nvSpPr>
        <p:spPr>
          <a:xfrm>
            <a:off x="908957" y="1826595"/>
            <a:ext cx="9867900" cy="2601310"/>
          </a:xfrm>
        </p:spPr>
        <p:txBody>
          <a:bodyPr>
            <a:noAutofit/>
          </a:bodyPr>
          <a:lstStyle/>
          <a:p>
            <a:r>
              <a:rPr lang="it-IT" sz="4000" b="1" dirty="0">
                <a:cs typeface="Arial" panose="020B0604020202020204" pitchFamily="34" charset="0"/>
              </a:rPr>
              <a:t>AVVIO E COSTITUZIONE DELLA RETE PER L’APPRENDIMENTO PERMANENTE IN SARDEGNA</a:t>
            </a:r>
          </a:p>
        </p:txBody>
      </p:sp>
      <p:sp>
        <p:nvSpPr>
          <p:cNvPr id="3" name="Sottotitolo 2">
            <a:extLst>
              <a:ext uri="{FF2B5EF4-FFF2-40B4-BE49-F238E27FC236}">
                <a16:creationId xmlns:a16="http://schemas.microsoft.com/office/drawing/2014/main" id="{D1FADDF4-1F36-4080-A014-DC500F8FC481}"/>
              </a:ext>
            </a:extLst>
          </p:cNvPr>
          <p:cNvSpPr>
            <a:spLocks noGrp="1"/>
          </p:cNvSpPr>
          <p:nvPr>
            <p:ph type="subTitle" idx="1"/>
          </p:nvPr>
        </p:nvSpPr>
        <p:spPr>
          <a:xfrm>
            <a:off x="1583871" y="4427905"/>
            <a:ext cx="9144000" cy="918882"/>
          </a:xfrm>
        </p:spPr>
        <p:txBody>
          <a:bodyPr>
            <a:normAutofit/>
          </a:bodyPr>
          <a:lstStyle/>
          <a:p>
            <a:pPr algn="r"/>
            <a:r>
              <a:rPr lang="it-IT" sz="2000" i="1" dirty="0"/>
              <a:t>10 maggio, 2023</a:t>
            </a:r>
          </a:p>
        </p:txBody>
      </p:sp>
      <p:sp>
        <p:nvSpPr>
          <p:cNvPr id="4" name="Segnaposto piè di pagina 3">
            <a:extLst>
              <a:ext uri="{FF2B5EF4-FFF2-40B4-BE49-F238E27FC236}">
                <a16:creationId xmlns:a16="http://schemas.microsoft.com/office/drawing/2014/main" id="{0D59E661-BCD3-45AF-8647-E044BF399D25}"/>
              </a:ext>
            </a:extLst>
          </p:cNvPr>
          <p:cNvSpPr>
            <a:spLocks noGrp="1"/>
          </p:cNvSpPr>
          <p:nvPr>
            <p:ph type="ftr" sz="quarter" idx="11"/>
          </p:nvPr>
        </p:nvSpPr>
        <p:spPr/>
        <p:txBody>
          <a:bodyPr/>
          <a:lstStyle/>
          <a:p>
            <a:r>
              <a:rPr lang="it-IT" dirty="0"/>
              <a:t>FIERIDA 2024 | Milano 18, 19 e 20 gennaio 2024</a:t>
            </a:r>
          </a:p>
        </p:txBody>
      </p:sp>
      <p:pic>
        <p:nvPicPr>
          <p:cNvPr id="6" name="image17.png">
            <a:extLst>
              <a:ext uri="{FF2B5EF4-FFF2-40B4-BE49-F238E27FC236}">
                <a16:creationId xmlns:a16="http://schemas.microsoft.com/office/drawing/2014/main" id="{CE2151F1-916D-4C31-AA88-F30AC38C92B9}"/>
              </a:ext>
            </a:extLst>
          </p:cNvPr>
          <p:cNvPicPr/>
          <p:nvPr/>
        </p:nvPicPr>
        <p:blipFill rotWithShape="1">
          <a:blip r:embed="rId2"/>
          <a:srcRect t="1" b="65413"/>
          <a:stretch/>
        </p:blipFill>
        <p:spPr bwMode="auto">
          <a:xfrm>
            <a:off x="0" y="-12715"/>
            <a:ext cx="6029402" cy="2601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476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EABBA06-F508-3370-201A-A7280C74E75B}"/>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000" kern="1200" dirty="0">
                <a:solidFill>
                  <a:schemeClr val="tx1"/>
                </a:solidFill>
                <a:latin typeface="+mj-lt"/>
                <a:ea typeface="+mj-ea"/>
                <a:cs typeface="+mj-cs"/>
              </a:rPr>
              <a:t>Il nostro principio </a:t>
            </a:r>
            <a:r>
              <a:rPr lang="en-US" sz="4000" kern="1200" dirty="0" err="1">
                <a:solidFill>
                  <a:schemeClr val="tx1"/>
                </a:solidFill>
                <a:latin typeface="+mj-lt"/>
                <a:ea typeface="+mj-ea"/>
                <a:cs typeface="+mj-cs"/>
              </a:rPr>
              <a:t>ispiratore</a:t>
            </a:r>
            <a:r>
              <a:rPr lang="en-US" sz="4000" kern="1200" dirty="0">
                <a:solidFill>
                  <a:schemeClr val="tx1"/>
                </a:solidFill>
                <a:latin typeface="+mj-lt"/>
                <a:ea typeface="+mj-ea"/>
                <a:cs typeface="+mj-cs"/>
              </a:rPr>
              <a:t>….</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NON ARRENDERSI MAI! </a:t>
            </a:r>
          </a:p>
        </p:txBody>
      </p:sp>
      <p:sp>
        <p:nvSpPr>
          <p:cNvPr id="3" name="Segnaposto piè di pagina 2">
            <a:extLst>
              <a:ext uri="{FF2B5EF4-FFF2-40B4-BE49-F238E27FC236}">
                <a16:creationId xmlns:a16="http://schemas.microsoft.com/office/drawing/2014/main" id="{956A83B9-D65F-7CF6-CDC7-3FA83A4461E7}"/>
              </a:ext>
            </a:extLst>
          </p:cNvPr>
          <p:cNvSpPr>
            <a:spLocks noGrp="1"/>
          </p:cNvSpPr>
          <p:nvPr>
            <p:ph type="ftr" sz="quarter" idx="11"/>
          </p:nvPr>
        </p:nvSpPr>
        <p:spPr>
          <a:xfrm>
            <a:off x="7467865" y="6455241"/>
            <a:ext cx="4721087" cy="365125"/>
          </a:xfrm>
        </p:spPr>
        <p:txBody>
          <a:bodyPr vert="horz" lIns="91440" tIns="45720" rIns="91440" bIns="45720" rtlCol="0" anchor="ctr">
            <a:normAutofit/>
          </a:bodyPr>
          <a:lstStyle/>
          <a:p>
            <a:pPr>
              <a:spcAft>
                <a:spcPts val="600"/>
              </a:spcAft>
            </a:pPr>
            <a:r>
              <a:rPr lang="en-US" kern="1200" dirty="0">
                <a:solidFill>
                  <a:prstClr val="black">
                    <a:tint val="75000"/>
                  </a:prstClr>
                </a:solidFill>
                <a:latin typeface="Calibri" panose="020F0502020204030204"/>
                <a:ea typeface="+mn-ea"/>
                <a:cs typeface="+mn-cs"/>
              </a:rPr>
              <a:t>FIERIDA 2023-2024</a:t>
            </a:r>
            <a:r>
              <a:rPr lang="en-US" kern="1200">
                <a:solidFill>
                  <a:prstClr val="black">
                    <a:tint val="75000"/>
                  </a:prstClr>
                </a:solidFill>
                <a:latin typeface="Calibri" panose="020F0502020204030204"/>
                <a:ea typeface="+mn-ea"/>
                <a:cs typeface="+mn-cs"/>
              </a:rPr>
              <a:t>, Milano </a:t>
            </a:r>
            <a:r>
              <a:rPr lang="en-US" kern="1200" dirty="0">
                <a:solidFill>
                  <a:prstClr val="black">
                    <a:tint val="75000"/>
                  </a:prstClr>
                </a:solidFill>
                <a:latin typeface="Calibri" panose="020F0502020204030204"/>
                <a:ea typeface="+mn-ea"/>
                <a:cs typeface="+mn-cs"/>
              </a:rPr>
              <a:t>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a:p>
            <a:pPr>
              <a:spcAft>
                <a:spcPts val="600"/>
              </a:spcAft>
            </a:pP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055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egnaposto piè di pagina 1">
            <a:extLst>
              <a:ext uri="{FF2B5EF4-FFF2-40B4-BE49-F238E27FC236}">
                <a16:creationId xmlns:a16="http://schemas.microsoft.com/office/drawing/2014/main" id="{98C1D633-CA3A-66F4-BE42-2C41DD2AC65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kern="1200" dirty="0">
                <a:solidFill>
                  <a:prstClr val="black">
                    <a:tint val="75000"/>
                  </a:prstClr>
                </a:solidFill>
                <a:latin typeface="Calibri" panose="020F0502020204030204"/>
                <a:ea typeface="+mn-ea"/>
                <a:cs typeface="+mn-cs"/>
              </a:rPr>
              <a:t>FIERIDA 2023-2024, Milano 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a:p>
            <a:pPr>
              <a:spcAft>
                <a:spcPts val="600"/>
              </a:spcAft>
            </a:pPr>
            <a:endParaRPr lang="it-IT"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1.png">
            <a:extLst>
              <a:ext uri="{FF2B5EF4-FFF2-40B4-BE49-F238E27FC236}">
                <a16:creationId xmlns:a16="http://schemas.microsoft.com/office/drawing/2014/main" id="{04A9D34B-4AD0-32E4-252A-6BF1BE061FA4}"/>
              </a:ext>
            </a:extLst>
          </p:cNvPr>
          <p:cNvPicPr>
            <a:picLocks noChangeAspect="1"/>
          </p:cNvPicPr>
          <p:nvPr/>
        </p:nvPicPr>
        <p:blipFill>
          <a:blip r:embed="rId2" cstate="print"/>
          <a:stretch>
            <a:fillRect/>
          </a:stretch>
        </p:blipFill>
        <p:spPr>
          <a:xfrm>
            <a:off x="2158851" y="643467"/>
            <a:ext cx="787429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75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egnaposto piè di pagina 1">
            <a:extLst>
              <a:ext uri="{FF2B5EF4-FFF2-40B4-BE49-F238E27FC236}">
                <a16:creationId xmlns:a16="http://schemas.microsoft.com/office/drawing/2014/main" id="{86121FE2-C187-76AE-8FC0-D27F69901EF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kern="1200" dirty="0">
                <a:solidFill>
                  <a:prstClr val="black">
                    <a:tint val="75000"/>
                  </a:prstClr>
                </a:solidFill>
                <a:latin typeface="Calibri" panose="020F0502020204030204"/>
                <a:ea typeface="+mn-ea"/>
                <a:cs typeface="+mn-cs"/>
              </a:rPr>
              <a:t>FIERIDA 2023-2024, Milano 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a:p>
            <a:pPr>
              <a:spcAft>
                <a:spcPts val="600"/>
              </a:spcAft>
            </a:pPr>
            <a:endParaRPr lang="it-IT"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2.png">
            <a:extLst>
              <a:ext uri="{FF2B5EF4-FFF2-40B4-BE49-F238E27FC236}">
                <a16:creationId xmlns:a16="http://schemas.microsoft.com/office/drawing/2014/main" id="{9A500846-0FB9-2271-6459-47E43C2D3376}"/>
              </a:ext>
            </a:extLst>
          </p:cNvPr>
          <p:cNvPicPr>
            <a:picLocks noChangeAspect="1"/>
          </p:cNvPicPr>
          <p:nvPr/>
        </p:nvPicPr>
        <p:blipFill>
          <a:blip r:embed="rId2" cstate="print"/>
          <a:stretch>
            <a:fillRect/>
          </a:stretch>
        </p:blipFill>
        <p:spPr>
          <a:xfrm>
            <a:off x="2158851" y="643467"/>
            <a:ext cx="7874297"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54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68C63C2-7B65-3CE8-14B8-C31A971E955F}"/>
              </a:ext>
            </a:extLst>
          </p:cNvPr>
          <p:cNvSpPr>
            <a:spLocks noGrp="1"/>
          </p:cNvSpPr>
          <p:nvPr>
            <p:ph type="title"/>
          </p:nvPr>
        </p:nvSpPr>
        <p:spPr>
          <a:xfrm>
            <a:off x="6282188" y="1338469"/>
            <a:ext cx="5306118" cy="4920287"/>
          </a:xfrm>
        </p:spPr>
        <p:txBody>
          <a:bodyPr vert="horz" lIns="91440" tIns="45720" rIns="91440" bIns="45720" rtlCol="0" anchor="b">
            <a:normAutofit fontScale="90000"/>
          </a:bodyPr>
          <a:lstStyle/>
          <a:p>
            <a:pPr algn="ctr"/>
            <a:br>
              <a:rPr lang="en-US" sz="1500" b="1" dirty="0"/>
            </a:br>
            <a:r>
              <a:rPr lang="en-US" sz="2200" b="1" dirty="0" err="1"/>
              <a:t>Sottoscrizione</a:t>
            </a:r>
            <a:r>
              <a:rPr lang="en-US" sz="2200" b="1" dirty="0"/>
              <a:t> </a:t>
            </a:r>
            <a:r>
              <a:rPr lang="en-US" sz="2200" b="1" dirty="0" err="1"/>
              <a:t>accordo</a:t>
            </a:r>
            <a:r>
              <a:rPr lang="en-US" sz="2200" b="1" dirty="0"/>
              <a:t> </a:t>
            </a:r>
            <a:r>
              <a:rPr lang="en-US" sz="2200" b="1" dirty="0" err="1"/>
              <a:t>quadro</a:t>
            </a:r>
            <a:r>
              <a:rPr lang="en-US" sz="2200" b="1" dirty="0"/>
              <a:t>, </a:t>
            </a:r>
            <a:r>
              <a:rPr lang="en-US" sz="2200" b="1" dirty="0" err="1"/>
              <a:t>giugno</a:t>
            </a:r>
            <a:r>
              <a:rPr lang="en-US" sz="2200" b="1" dirty="0"/>
              <a:t> 2023</a:t>
            </a:r>
            <a:br>
              <a:rPr lang="en-US" sz="2200" b="1" dirty="0"/>
            </a:br>
            <a:br>
              <a:rPr lang="en-US" sz="1800" b="1" dirty="0"/>
            </a:br>
            <a:r>
              <a:rPr lang="en-US" sz="1800" dirty="0"/>
              <a:t>TUTTI I CPIA DELLA SARDEGNA;</a:t>
            </a:r>
            <a:br>
              <a:rPr lang="en-US" sz="1800" dirty="0"/>
            </a:br>
            <a:br>
              <a:rPr lang="en-US" sz="1800" dirty="0"/>
            </a:br>
            <a:r>
              <a:rPr lang="en-US" sz="1800" dirty="0"/>
              <a:t>UFFICIO SCOLASTICO REGIONALE PER LA SARDEGNA;</a:t>
            </a:r>
            <a:br>
              <a:rPr lang="en-US" sz="1800" dirty="0"/>
            </a:br>
            <a:br>
              <a:rPr lang="en-US" sz="1800" dirty="0"/>
            </a:br>
            <a:r>
              <a:rPr lang="en-US" sz="1800" dirty="0"/>
              <a:t>ASSESSORATO DELLA PUBBLICA ISTRUZIONE, BENI CULTURALI, INFORMAZIONE, SPETTACOLO E SPORT;</a:t>
            </a:r>
            <a:br>
              <a:rPr lang="en-US" sz="1800" dirty="0"/>
            </a:br>
            <a:br>
              <a:rPr lang="en-US" sz="1800" dirty="0"/>
            </a:br>
            <a:r>
              <a:rPr lang="en-US" sz="1800" dirty="0"/>
              <a:t>ASSESSORATO DELL’IGIENE E SANITA’ E DELL’ASSISTENZA SOCIALE;</a:t>
            </a:r>
            <a:br>
              <a:rPr lang="en-US" sz="1800" dirty="0"/>
            </a:br>
            <a:br>
              <a:rPr lang="en-US" sz="1800" dirty="0"/>
            </a:br>
            <a:r>
              <a:rPr lang="en-US" sz="1800" dirty="0"/>
              <a:t>ASSESSORATO DEL LAVORO, FORMAZIONE PROFESSIONALE, COOPERAZIONE E SICUREZZA SOCIALE;</a:t>
            </a:r>
            <a:br>
              <a:rPr lang="en-US" sz="1800" dirty="0"/>
            </a:br>
            <a:br>
              <a:rPr lang="en-US" sz="1800" dirty="0"/>
            </a:br>
            <a:r>
              <a:rPr lang="en-US" sz="1800" dirty="0"/>
              <a:t>RUIAP;</a:t>
            </a:r>
            <a:br>
              <a:rPr lang="en-US" sz="1800" dirty="0"/>
            </a:br>
            <a:br>
              <a:rPr lang="en-US" sz="1800" dirty="0"/>
            </a:br>
            <a:r>
              <a:rPr lang="en-US" sz="1800" dirty="0"/>
              <a:t>UNIVERSITA’ DEGLI STUDI DI CAGLIARI;</a:t>
            </a:r>
            <a:br>
              <a:rPr lang="en-US" sz="1800" dirty="0"/>
            </a:br>
            <a:br>
              <a:rPr lang="en-US" sz="1800" dirty="0"/>
            </a:br>
            <a:r>
              <a:rPr lang="en-US" sz="1800" dirty="0"/>
              <a:t>UNIVERSITA’ DEGLI STUDI DI SASSARI;</a:t>
            </a:r>
            <a:br>
              <a:rPr lang="en-US" sz="1800" dirty="0"/>
            </a:br>
            <a:br>
              <a:rPr lang="en-US" sz="1800" dirty="0"/>
            </a:br>
            <a:r>
              <a:rPr lang="en-US" sz="1800" dirty="0"/>
              <a:t>ARTIGIAN SERVICE.</a:t>
            </a:r>
            <a:br>
              <a:rPr lang="en-US" sz="1800" dirty="0"/>
            </a:br>
            <a:br>
              <a:rPr lang="en-US" sz="1500" dirty="0"/>
            </a:br>
            <a:endParaRPr lang="en-US" sz="1500" dirty="0"/>
          </a:p>
        </p:txBody>
      </p:sp>
      <p:sp>
        <p:nvSpPr>
          <p:cNvPr id="22" name="Freeform: Shape 2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907D0B53-EF84-5757-583C-AA3F706F917F}"/>
              </a:ext>
            </a:extLst>
          </p:cNvPr>
          <p:cNvPicPr>
            <a:picLocks noChangeAspect="1"/>
          </p:cNvPicPr>
          <p:nvPr/>
        </p:nvPicPr>
        <p:blipFill rotWithShape="1">
          <a:blip r:embed="rId2"/>
          <a:srcRect l="9141" r="21609"/>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2" name="Freeform: Shape 3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egnaposto piè di pagina 2">
            <a:extLst>
              <a:ext uri="{FF2B5EF4-FFF2-40B4-BE49-F238E27FC236}">
                <a16:creationId xmlns:a16="http://schemas.microsoft.com/office/drawing/2014/main" id="{CC1D12A3-EB64-7AB7-073D-D2A526DF8565}"/>
              </a:ext>
            </a:extLst>
          </p:cNvPr>
          <p:cNvSpPr>
            <a:spLocks noGrp="1"/>
          </p:cNvSpPr>
          <p:nvPr>
            <p:ph type="ftr" sz="quarter" idx="11"/>
          </p:nvPr>
        </p:nvSpPr>
        <p:spPr>
          <a:xfrm>
            <a:off x="6194716" y="6356350"/>
            <a:ext cx="3805682" cy="365125"/>
          </a:xfrm>
        </p:spPr>
        <p:txBody>
          <a:bodyPr vert="horz" lIns="91440" tIns="45720" rIns="91440" bIns="45720" rtlCol="0" anchor="ctr">
            <a:normAutofit/>
          </a:bodyPr>
          <a:lstStyle/>
          <a:p>
            <a:pPr algn="r">
              <a:spcAft>
                <a:spcPts val="600"/>
              </a:spcAft>
              <a:defRPr/>
            </a:pPr>
            <a:r>
              <a:rPr lang="en-US" kern="1200" dirty="0">
                <a:solidFill>
                  <a:prstClr val="black">
                    <a:tint val="75000"/>
                  </a:prstClr>
                </a:solidFill>
                <a:latin typeface="Calibri" panose="020F0502020204030204"/>
                <a:ea typeface="+mn-ea"/>
                <a:cs typeface="+mn-cs"/>
              </a:rPr>
              <a:t>FIERIDA 2023-2024, Milano 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p:txBody>
      </p:sp>
    </p:spTree>
    <p:extLst>
      <p:ext uri="{BB962C8B-B14F-4D97-AF65-F5344CB8AC3E}">
        <p14:creationId xmlns:p14="http://schemas.microsoft.com/office/powerpoint/2010/main" val="430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0E631207-324D-17E0-5258-110AE23C76B6}"/>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it-IT" sz="2000" b="1" dirty="0">
                <a:effectLst/>
                <a:latin typeface="+mj-lt"/>
                <a:ea typeface="Calibri" panose="020F0502020204030204" pitchFamily="34" charset="0"/>
                <a:cs typeface="Arial" panose="020B0604020202020204" pitchFamily="34" charset="0"/>
              </a:rPr>
              <a:t>ART. 5 – G</a:t>
            </a:r>
            <a:r>
              <a:rPr lang="it-IT" sz="2000" b="1" dirty="0">
                <a:latin typeface="+mj-lt"/>
                <a:ea typeface="Calibri" panose="020F0502020204030204" pitchFamily="34" charset="0"/>
                <a:cs typeface="Arial" panose="020B0604020202020204" pitchFamily="34" charset="0"/>
              </a:rPr>
              <a:t>li impegni dei soggetti sottoscrittori</a:t>
            </a:r>
            <a:endParaRPr lang="it-IT" sz="2000" b="1" dirty="0">
              <a:effectLst/>
              <a:latin typeface="+mj-lt"/>
              <a:ea typeface="Calibri" panose="020F0502020204030204" pitchFamily="34" charset="0"/>
              <a:cs typeface="Arial" panose="020B0604020202020204" pitchFamily="34" charset="0"/>
            </a:endParaRPr>
          </a:p>
          <a:p>
            <a:pPr marL="0" indent="0">
              <a:spcAft>
                <a:spcPts val="800"/>
              </a:spcAft>
              <a:buNone/>
            </a:pPr>
            <a:r>
              <a:rPr lang="it-IT" sz="1600" dirty="0">
                <a:effectLst/>
                <a:latin typeface="+mj-lt"/>
                <a:ea typeface="Calibri" panose="020F0502020204030204" pitchFamily="34" charset="0"/>
                <a:cs typeface="Arial" panose="020B0604020202020204" pitchFamily="34" charset="0"/>
              </a:rPr>
              <a:t>I soggetti sottoscrittori si impegnano allo sviluppo della </a:t>
            </a:r>
            <a:r>
              <a:rPr lang="it-IT" sz="1600" dirty="0" err="1">
                <a:effectLst/>
                <a:latin typeface="+mj-lt"/>
                <a:ea typeface="Calibri" panose="020F0502020204030204" pitchFamily="34" charset="0"/>
                <a:cs typeface="Arial" panose="020B0604020202020204" pitchFamily="34" charset="0"/>
              </a:rPr>
              <a:t>ReSAP</a:t>
            </a:r>
            <a:r>
              <a:rPr lang="it-IT" sz="1600" dirty="0">
                <a:effectLst/>
                <a:latin typeface="+mj-lt"/>
                <a:ea typeface="Calibri" panose="020F0502020204030204" pitchFamily="34" charset="0"/>
                <a:cs typeface="Arial" panose="020B0604020202020204" pitchFamily="34" charset="0"/>
              </a:rPr>
              <a:t> nel perseguimento di finalità comuni. La Rete sarà coordinata dall’ Assessorato alla Pubblica Istruzione della Regione Sardegna, al quale compete sviluppare un orientamento di carattere generale, (in stretto raccordo con l’Assessorato al Lavoro, Formazione e coesione e sicurezza sociale) nel perseguimento di obiettivi strategici. Tutti i soggetti all’interno della </a:t>
            </a:r>
            <a:r>
              <a:rPr lang="it-IT" sz="1600" dirty="0" err="1">
                <a:effectLst/>
                <a:latin typeface="+mj-lt"/>
                <a:ea typeface="Calibri" panose="020F0502020204030204" pitchFamily="34" charset="0"/>
                <a:cs typeface="Arial" panose="020B0604020202020204" pitchFamily="34" charset="0"/>
              </a:rPr>
              <a:t>ReSAP</a:t>
            </a:r>
            <a:r>
              <a:rPr lang="it-IT" sz="1600" dirty="0">
                <a:effectLst/>
                <a:latin typeface="+mj-lt"/>
                <a:ea typeface="Calibri" panose="020F0502020204030204" pitchFamily="34" charset="0"/>
                <a:cs typeface="Arial" panose="020B0604020202020204" pitchFamily="34" charset="0"/>
              </a:rPr>
              <a:t> concorrono alla promozione della rete, alla costruzione di sinergie pubblico-privato e ad azioni di integrazione, aumentando l’efficacia delle politiche regionali e nazionali in termini di sviluppo economico e sociale, qualificazione e riqualificazione delle persone, intercettazione e orientamento degli individui e individuazione e validazione delle competenze. </a:t>
            </a:r>
          </a:p>
        </p:txBody>
      </p:sp>
      <p:sp>
        <p:nvSpPr>
          <p:cNvPr id="22" name="Oval 2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Block Arc 2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8" name="Straight Connector 2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egnaposto piè di pagina 3">
            <a:extLst>
              <a:ext uri="{FF2B5EF4-FFF2-40B4-BE49-F238E27FC236}">
                <a16:creationId xmlns:a16="http://schemas.microsoft.com/office/drawing/2014/main" id="{385339AB-393F-9B27-D674-0FB4A944157C}"/>
              </a:ext>
            </a:extLst>
          </p:cNvPr>
          <p:cNvSpPr>
            <a:spLocks noGrp="1"/>
          </p:cNvSpPr>
          <p:nvPr>
            <p:ph type="ftr" sz="quarter" idx="11"/>
          </p:nvPr>
        </p:nvSpPr>
        <p:spPr>
          <a:xfrm>
            <a:off x="2727338" y="6356350"/>
            <a:ext cx="3669352" cy="365125"/>
          </a:xfrm>
        </p:spPr>
        <p:txBody>
          <a:bodyPr>
            <a:normAutofit/>
          </a:bodyPr>
          <a:lstStyle/>
          <a:p>
            <a:pPr>
              <a:spcAft>
                <a:spcPts val="600"/>
              </a:spcAft>
            </a:pPr>
            <a:r>
              <a:rPr lang="en-US" kern="1200" dirty="0">
                <a:solidFill>
                  <a:prstClr val="black">
                    <a:tint val="75000"/>
                  </a:prstClr>
                </a:solidFill>
                <a:latin typeface="Calibri" panose="020F0502020204030204"/>
                <a:ea typeface="+mn-ea"/>
                <a:cs typeface="+mn-cs"/>
              </a:rPr>
              <a:t>FIERIDA 2023-2024, Milano 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a:p>
            <a:pPr>
              <a:spcAft>
                <a:spcPts val="600"/>
              </a:spcAft>
            </a:pPr>
            <a:endParaRPr lang="it-IT" dirty="0"/>
          </a:p>
        </p:txBody>
      </p:sp>
      <p:sp>
        <p:nvSpPr>
          <p:cNvPr id="32" name="Arc 3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44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E79F2B7-29E3-F8B9-1BC9-277698B2FFAF}"/>
              </a:ext>
            </a:extLst>
          </p:cNvPr>
          <p:cNvSpPr>
            <a:spLocks noGrp="1"/>
          </p:cNvSpPr>
          <p:nvPr>
            <p:ph type="title"/>
          </p:nvPr>
        </p:nvSpPr>
        <p:spPr>
          <a:xfrm>
            <a:off x="838200" y="365125"/>
            <a:ext cx="5558489" cy="1325563"/>
          </a:xfrm>
        </p:spPr>
        <p:txBody>
          <a:bodyPr>
            <a:normAutofit/>
          </a:bodyPr>
          <a:lstStyle/>
          <a:p>
            <a:pPr>
              <a:spcAft>
                <a:spcPts val="800"/>
              </a:spcAft>
            </a:pPr>
            <a:r>
              <a:rPr lang="it-IT" sz="2100">
                <a:effectLst/>
                <a:latin typeface="Arial" panose="020B0604020202020204" pitchFamily="34" charset="0"/>
                <a:ea typeface="Calibri" panose="020F0502020204030204" pitchFamily="34" charset="0"/>
                <a:cs typeface="Arial" panose="020B0604020202020204" pitchFamily="34" charset="0"/>
              </a:rPr>
              <a:t> </a:t>
            </a:r>
            <a:br>
              <a:rPr lang="it-IT" sz="2100">
                <a:effectLst/>
                <a:latin typeface="Arial" panose="020B0604020202020204" pitchFamily="34" charset="0"/>
                <a:ea typeface="Calibri" panose="020F0502020204030204" pitchFamily="34" charset="0"/>
                <a:cs typeface="Arial" panose="020B0604020202020204" pitchFamily="34" charset="0"/>
              </a:rPr>
            </a:br>
            <a:br>
              <a:rPr lang="it-IT" sz="2100">
                <a:effectLst/>
                <a:latin typeface="Calibri" panose="020F0502020204030204" pitchFamily="34" charset="0"/>
                <a:ea typeface="Calibri" panose="020F0502020204030204" pitchFamily="34" charset="0"/>
                <a:cs typeface="Times New Roman" panose="02020603050405020304" pitchFamily="18" charset="0"/>
              </a:rPr>
            </a:br>
            <a:br>
              <a:rPr lang="it-IT" sz="2100"/>
            </a:br>
            <a:endParaRPr lang="it-IT" sz="2100"/>
          </a:p>
        </p:txBody>
      </p:sp>
      <p:sp>
        <p:nvSpPr>
          <p:cNvPr id="32" name="Freeform: Shape 3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BAE07BD0-A015-9DB5-7A84-5D8FFD93FCFC}"/>
              </a:ext>
            </a:extLst>
          </p:cNvPr>
          <p:cNvSpPr>
            <a:spLocks noGrp="1"/>
          </p:cNvSpPr>
          <p:nvPr>
            <p:ph idx="1"/>
          </p:nvPr>
        </p:nvSpPr>
        <p:spPr>
          <a:xfrm>
            <a:off x="838199" y="1043216"/>
            <a:ext cx="5905501" cy="4351338"/>
          </a:xfrm>
        </p:spPr>
        <p:txBody>
          <a:bodyPr>
            <a:noAutofit/>
          </a:bodyPr>
          <a:lstStyle/>
          <a:p>
            <a:pPr marL="0" indent="0">
              <a:buNone/>
            </a:pPr>
            <a:r>
              <a:rPr lang="it-IT" sz="2000" b="1" dirty="0">
                <a:effectLst/>
                <a:latin typeface="+mj-lt"/>
                <a:ea typeface="Calibri" panose="020F0502020204030204" pitchFamily="34" charset="0"/>
                <a:cs typeface="Arial" panose="020B0604020202020204" pitchFamily="34" charset="0"/>
              </a:rPr>
              <a:t>I soggetti firmatari si impegnano a sviluppare le seguenti azioni: </a:t>
            </a:r>
          </a:p>
          <a:p>
            <a:pPr marL="0" indent="0">
              <a:buNone/>
            </a:pPr>
            <a:br>
              <a:rPr lang="it-IT" sz="1600" dirty="0">
                <a:effectLst/>
                <a:latin typeface="+mj-lt"/>
                <a:ea typeface="Calibri" panose="020F0502020204030204" pitchFamily="34" charset="0"/>
                <a:cs typeface="Arial" panose="020B0604020202020204" pitchFamily="34" charset="0"/>
              </a:rPr>
            </a:br>
            <a:r>
              <a:rPr lang="it-IT" sz="1600" dirty="0">
                <a:effectLst/>
                <a:latin typeface="+mj-lt"/>
                <a:ea typeface="Calibri" panose="020F0502020204030204" pitchFamily="34" charset="0"/>
                <a:cs typeface="Arial" panose="020B0604020202020204" pitchFamily="34" charset="0"/>
              </a:rPr>
              <a:t>promuovere un sistema territoriale di informazione e orientamento dei cittadini e delle cittadine, per la definizione di risposte integrate e unitarie, anche attraverso il supporto di una piattaforma digitale, al fine di ridurre la frammentazione dei servizi erogati da tutti i soggetti dell’iter formativo/informativo/orientativo; </a:t>
            </a:r>
          </a:p>
          <a:p>
            <a:pPr marL="0" indent="0">
              <a:buNone/>
            </a:pPr>
            <a:br>
              <a:rPr lang="it-IT" sz="1600" dirty="0">
                <a:effectLst/>
                <a:latin typeface="+mj-lt"/>
                <a:ea typeface="Calibri" panose="020F0502020204030204" pitchFamily="34" charset="0"/>
                <a:cs typeface="Arial" panose="020B0604020202020204" pitchFamily="34" charset="0"/>
              </a:rPr>
            </a:br>
            <a:r>
              <a:rPr lang="it-IT" sz="1600" dirty="0">
                <a:effectLst/>
                <a:latin typeface="+mj-lt"/>
                <a:ea typeface="Calibri" panose="020F0502020204030204" pitchFamily="34" charset="0"/>
                <a:cs typeface="Arial" panose="020B0604020202020204" pitchFamily="34" charset="0"/>
              </a:rPr>
              <a:t>partecipare attivamente agli incontri della </a:t>
            </a:r>
            <a:r>
              <a:rPr lang="it-IT" sz="1600" dirty="0" err="1">
                <a:effectLst/>
                <a:latin typeface="+mj-lt"/>
                <a:ea typeface="Calibri" panose="020F0502020204030204" pitchFamily="34" charset="0"/>
                <a:cs typeface="Arial" panose="020B0604020202020204" pitchFamily="34" charset="0"/>
              </a:rPr>
              <a:t>ReSAP</a:t>
            </a:r>
            <a:r>
              <a:rPr lang="it-IT" sz="1600" dirty="0">
                <a:effectLst/>
                <a:latin typeface="+mj-lt"/>
                <a:ea typeface="Calibri" panose="020F0502020204030204" pitchFamily="34" charset="0"/>
                <a:cs typeface="Arial" panose="020B0604020202020204" pitchFamily="34" charset="0"/>
              </a:rPr>
              <a:t> quale spazio relazionale di scambio di informazioni e di buone pratiche fra diversi soggetti, oltreché di sviluppo di co-progettazione per la realizzazione di percorsi e filiere integrate, al fine di rafforzare le sinergie fra pubblico privato; </a:t>
            </a:r>
          </a:p>
          <a:p>
            <a:pPr marL="0" indent="0">
              <a:buNone/>
            </a:pPr>
            <a:br>
              <a:rPr lang="it-IT" sz="1600" dirty="0">
                <a:effectLst/>
                <a:latin typeface="+mj-lt"/>
                <a:ea typeface="Calibri" panose="020F0502020204030204" pitchFamily="34" charset="0"/>
                <a:cs typeface="Arial" panose="020B0604020202020204" pitchFamily="34" charset="0"/>
              </a:rPr>
            </a:br>
            <a:r>
              <a:rPr lang="it-IT" sz="1600" dirty="0">
                <a:effectLst/>
                <a:latin typeface="+mj-lt"/>
                <a:ea typeface="Calibri" panose="020F0502020204030204" pitchFamily="34" charset="0"/>
                <a:cs typeface="Arial" panose="020B0604020202020204" pitchFamily="34" charset="0"/>
              </a:rPr>
              <a:t>sensibilizzare e diffondere la cultura dell’apprendimento permanente anche attraverso la partecipazione del proprio personale a momenti formativi comuni;</a:t>
            </a:r>
          </a:p>
          <a:p>
            <a:pPr marL="0" indent="0">
              <a:buNone/>
            </a:pPr>
            <a:br>
              <a:rPr lang="it-IT" sz="1600" dirty="0">
                <a:effectLst/>
                <a:latin typeface="+mj-lt"/>
                <a:ea typeface="Calibri" panose="020F0502020204030204" pitchFamily="34" charset="0"/>
                <a:cs typeface="Arial" panose="020B0604020202020204" pitchFamily="34" charset="0"/>
              </a:rPr>
            </a:br>
            <a:r>
              <a:rPr lang="it-IT" sz="1600" dirty="0">
                <a:effectLst/>
                <a:latin typeface="+mj-lt"/>
                <a:ea typeface="Calibri" panose="020F0502020204030204" pitchFamily="34" charset="0"/>
                <a:cs typeface="Arial" panose="020B0604020202020204" pitchFamily="34" charset="0"/>
              </a:rPr>
              <a:t>partecipare alle attività di ricerca e indagine promosse dalla </a:t>
            </a:r>
            <a:r>
              <a:rPr lang="it-IT" sz="1600" dirty="0" err="1">
                <a:effectLst/>
                <a:latin typeface="+mj-lt"/>
                <a:ea typeface="Calibri" panose="020F0502020204030204" pitchFamily="34" charset="0"/>
                <a:cs typeface="Arial" panose="020B0604020202020204" pitchFamily="34" charset="0"/>
              </a:rPr>
              <a:t>ReSAP</a:t>
            </a:r>
            <a:r>
              <a:rPr lang="it-IT" sz="1600" dirty="0">
                <a:effectLst/>
                <a:latin typeface="+mj-lt"/>
                <a:ea typeface="Calibri" panose="020F0502020204030204" pitchFamily="34" charset="0"/>
                <a:cs typeface="Arial" panose="020B0604020202020204" pitchFamily="34" charset="0"/>
              </a:rPr>
              <a:t>, attraverso la condivisione di dati e relazioni;</a:t>
            </a:r>
            <a:endParaRPr lang="it-IT" sz="1600" dirty="0">
              <a:latin typeface="+mj-lt"/>
            </a:endParaRPr>
          </a:p>
        </p:txBody>
      </p:sp>
      <p:sp>
        <p:nvSpPr>
          <p:cNvPr id="34" name="Oval 3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Block Arc 3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eeform: Shape 3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0" name="Straight Connector 3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egnaposto piè di pagina 3">
            <a:extLst>
              <a:ext uri="{FF2B5EF4-FFF2-40B4-BE49-F238E27FC236}">
                <a16:creationId xmlns:a16="http://schemas.microsoft.com/office/drawing/2014/main" id="{867E8EFE-706E-9A65-2DA9-2A0BABF06474}"/>
              </a:ext>
            </a:extLst>
          </p:cNvPr>
          <p:cNvSpPr>
            <a:spLocks noGrp="1"/>
          </p:cNvSpPr>
          <p:nvPr>
            <p:ph type="ftr" sz="quarter" idx="11"/>
          </p:nvPr>
        </p:nvSpPr>
        <p:spPr>
          <a:xfrm>
            <a:off x="2727338" y="6492875"/>
            <a:ext cx="3669352" cy="365125"/>
          </a:xfrm>
        </p:spPr>
        <p:txBody>
          <a:bodyPr>
            <a:normAutofit/>
          </a:bodyPr>
          <a:lstStyle/>
          <a:p>
            <a:pPr>
              <a:spcAft>
                <a:spcPts val="600"/>
              </a:spcAft>
            </a:pPr>
            <a:r>
              <a:rPr lang="en-US" kern="1200" dirty="0">
                <a:solidFill>
                  <a:prstClr val="black">
                    <a:tint val="75000"/>
                  </a:prstClr>
                </a:solidFill>
                <a:latin typeface="Calibri" panose="020F0502020204030204"/>
                <a:ea typeface="+mn-ea"/>
                <a:cs typeface="+mn-cs"/>
              </a:rPr>
              <a:t>FIERIDA 2023-2024, Milano 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a:p>
            <a:pPr>
              <a:spcAft>
                <a:spcPts val="600"/>
              </a:spcAft>
            </a:pPr>
            <a:endParaRPr lang="it-IT" dirty="0"/>
          </a:p>
        </p:txBody>
      </p:sp>
      <p:sp>
        <p:nvSpPr>
          <p:cNvPr id="44" name="Arc 4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09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EC8D5FB-468B-D37D-B54C-596302B6C200}"/>
              </a:ext>
            </a:extLst>
          </p:cNvPr>
          <p:cNvSpPr>
            <a:spLocks noGrp="1"/>
          </p:cNvSpPr>
          <p:nvPr>
            <p:ph type="title"/>
          </p:nvPr>
        </p:nvSpPr>
        <p:spPr>
          <a:xfrm>
            <a:off x="5142312" y="3288698"/>
            <a:ext cx="6589707" cy="2387600"/>
          </a:xfrm>
        </p:spPr>
        <p:txBody>
          <a:bodyPr vert="horz" lIns="91440" tIns="45720" rIns="91440" bIns="45720" rtlCol="0" anchor="b">
            <a:normAutofit fontScale="90000"/>
          </a:bodyPr>
          <a:lstStyle/>
          <a:p>
            <a:pPr algn="r"/>
            <a:r>
              <a:rPr lang="en-US" sz="1800" kern="1200" dirty="0" err="1">
                <a:solidFill>
                  <a:srgbClr val="FFFFFF"/>
                </a:solidFill>
                <a:effectLst/>
                <a:latin typeface="+mj-lt"/>
                <a:ea typeface="+mj-ea"/>
                <a:cs typeface="+mj-cs"/>
              </a:rPr>
              <a:t>individuare</a:t>
            </a:r>
            <a:r>
              <a:rPr lang="en-US" sz="1800" kern="1200" dirty="0">
                <a:solidFill>
                  <a:srgbClr val="FFFFFF"/>
                </a:solidFill>
                <a:effectLst/>
                <a:latin typeface="+mj-lt"/>
                <a:ea typeface="+mj-ea"/>
                <a:cs typeface="+mj-cs"/>
              </a:rPr>
              <a:t>, a </a:t>
            </a:r>
            <a:r>
              <a:rPr lang="en-US" sz="1800" kern="1200" dirty="0" err="1">
                <a:solidFill>
                  <a:srgbClr val="FFFFFF"/>
                </a:solidFill>
                <a:effectLst/>
                <a:latin typeface="+mj-lt"/>
                <a:ea typeface="+mj-ea"/>
                <a:cs typeface="+mj-cs"/>
              </a:rPr>
              <a:t>partire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dalla</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valorizzazione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delle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azioni</a:t>
            </a:r>
            <a:r>
              <a:rPr lang="en-US" sz="1800" kern="1200" dirty="0">
                <a:solidFill>
                  <a:srgbClr val="FFFFFF"/>
                </a:solidFill>
                <a:effectLst/>
                <a:latin typeface="+mj-lt"/>
                <a:ea typeface="+mj-ea"/>
                <a:cs typeface="+mj-cs"/>
              </a:rPr>
              <a:t> e </a:t>
            </a:r>
            <a:r>
              <a:rPr lang="en-US" sz="1800" kern="1200" dirty="0" err="1">
                <a:solidFill>
                  <a:srgbClr val="FFFFFF"/>
                </a:solidFill>
                <a:effectLst/>
                <a:latin typeface="+mj-lt"/>
                <a:ea typeface="+mj-ea"/>
                <a:cs typeface="+mj-cs"/>
              </a:rPr>
              <a:t>sperimentazioni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realizzate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strumenti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comuni</a:t>
            </a:r>
            <a:r>
              <a:rPr lang="en-US" sz="1800" kern="1200" dirty="0">
                <a:solidFill>
                  <a:srgbClr val="FFFFFF"/>
                </a:solidFill>
                <a:effectLst/>
                <a:latin typeface="+mj-lt"/>
                <a:ea typeface="+mj-ea"/>
                <a:cs typeface="+mj-cs"/>
              </a:rPr>
              <a:t> per </a:t>
            </a:r>
            <a:r>
              <a:rPr lang="en-US" sz="1800" kern="1200" dirty="0" err="1">
                <a:solidFill>
                  <a:srgbClr val="FFFFFF"/>
                </a:solidFill>
                <a:effectLst/>
                <a:latin typeface="+mj-lt"/>
                <a:ea typeface="+mj-ea"/>
                <a:cs typeface="+mj-cs"/>
              </a:rPr>
              <a:t>l’individuazione</a:t>
            </a:r>
            <a:r>
              <a:rPr lang="en-US" sz="1800" kern="1200" dirty="0">
                <a:solidFill>
                  <a:srgbClr val="FFFFFF"/>
                </a:solidFill>
                <a:effectLst/>
                <a:latin typeface="+mj-lt"/>
                <a:ea typeface="+mj-ea"/>
                <a:cs typeface="+mj-cs"/>
              </a:rPr>
              <a:t>, la </a:t>
            </a:r>
            <a:r>
              <a:rPr lang="en-US" sz="1800" kern="1200" dirty="0" err="1">
                <a:solidFill>
                  <a:srgbClr val="FFFFFF"/>
                </a:solidFill>
                <a:effectLst/>
                <a:latin typeface="+mj-lt"/>
                <a:ea typeface="+mj-ea"/>
                <a:cs typeface="+mj-cs"/>
              </a:rPr>
              <a:t>valorizzazione</a:t>
            </a:r>
            <a:r>
              <a:rPr lang="en-US" sz="1800" kern="1200" dirty="0">
                <a:solidFill>
                  <a:srgbClr val="FFFFFF"/>
                </a:solidFill>
                <a:effectLst/>
                <a:latin typeface="+mj-lt"/>
                <a:ea typeface="+mj-ea"/>
                <a:cs typeface="+mj-cs"/>
              </a:rPr>
              <a:t> e </a:t>
            </a:r>
            <a:r>
              <a:rPr lang="en-US" sz="1800" kern="1200" dirty="0" err="1">
                <a:solidFill>
                  <a:srgbClr val="FFFFFF"/>
                </a:solidFill>
                <a:effectLst/>
                <a:latin typeface="+mj-lt"/>
                <a:ea typeface="+mj-ea"/>
                <a:cs typeface="+mj-cs"/>
              </a:rPr>
              <a:t>l’attestazione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delle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competenze</a:t>
            </a:r>
            <a:r>
              <a:rPr lang="en-US" sz="1800" kern="1200" dirty="0">
                <a:solidFill>
                  <a:srgbClr val="FFFFFF"/>
                </a:solidFill>
                <a:effectLst/>
                <a:latin typeface="+mj-lt"/>
                <a:ea typeface="+mj-ea"/>
                <a:cs typeface="+mj-cs"/>
              </a:rPr>
              <a:t> in </a:t>
            </a:r>
            <a:r>
              <a:rPr lang="en-US" sz="1800" kern="1200" dirty="0" err="1">
                <a:solidFill>
                  <a:srgbClr val="FFFFFF"/>
                </a:solidFill>
                <a:effectLst/>
                <a:latin typeface="+mj-lt"/>
                <a:ea typeface="+mj-ea"/>
                <a:cs typeface="+mj-cs"/>
              </a:rPr>
              <a:t>coerenza</a:t>
            </a:r>
            <a:r>
              <a:rPr lang="en-US" sz="1800" kern="1200" dirty="0">
                <a:solidFill>
                  <a:srgbClr val="FFFFFF"/>
                </a:solidFill>
                <a:effectLst/>
                <a:latin typeface="+mj-lt"/>
                <a:ea typeface="+mj-ea"/>
                <a:cs typeface="+mj-cs"/>
              </a:rPr>
              <a:t> con le </a:t>
            </a:r>
            <a:r>
              <a:rPr lang="en-US" sz="1800" kern="1200" dirty="0" err="1">
                <a:solidFill>
                  <a:srgbClr val="FFFFFF"/>
                </a:solidFill>
                <a:effectLst/>
                <a:latin typeface="+mj-lt"/>
                <a:ea typeface="+mj-ea"/>
                <a:cs typeface="+mj-cs"/>
              </a:rPr>
              <a:t>attività</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ogni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soggetto</a:t>
            </a:r>
            <a:r>
              <a:rPr lang="en-US" sz="1800" kern="1200" dirty="0">
                <a:solidFill>
                  <a:srgbClr val="FFFFFF"/>
                </a:solidFill>
                <a:effectLst/>
                <a:latin typeface="+mj-lt"/>
                <a:ea typeface="+mj-ea"/>
                <a:cs typeface="+mj-cs"/>
              </a:rPr>
              <a:t>; </a:t>
            </a:r>
            <a:br>
              <a:rPr lang="en-US" sz="1800" kern="1200" dirty="0">
                <a:solidFill>
                  <a:srgbClr val="FFFFFF"/>
                </a:solidFill>
                <a:effectLst/>
                <a:latin typeface="+mj-lt"/>
                <a:ea typeface="+mj-ea"/>
                <a:cs typeface="+mj-cs"/>
              </a:rPr>
            </a:br>
            <a:br>
              <a:rPr lang="en-US" sz="1800" kern="1200" dirty="0">
                <a:solidFill>
                  <a:srgbClr val="FFFFFF"/>
                </a:solidFill>
                <a:effectLst/>
                <a:latin typeface="+mj-lt"/>
                <a:ea typeface="+mj-ea"/>
                <a:cs typeface="+mj-cs"/>
              </a:rPr>
            </a:br>
            <a:r>
              <a:rPr lang="en-US" sz="1800" kern="1200" dirty="0" err="1">
                <a:solidFill>
                  <a:srgbClr val="FFFFFF"/>
                </a:solidFill>
                <a:effectLst/>
                <a:latin typeface="+mj-lt"/>
                <a:ea typeface="+mj-ea"/>
                <a:cs typeface="+mj-cs"/>
              </a:rPr>
              <a:t>supportare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azioni</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sperimentazione</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sistemi</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conoscenza</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anticipazione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della</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domanda</a:t>
            </a:r>
            <a:r>
              <a:rPr lang="en-US" sz="1800" kern="1200" dirty="0">
                <a:solidFill>
                  <a:srgbClr val="FFFFFF"/>
                </a:solidFill>
                <a:effectLst/>
                <a:latin typeface="+mj-lt"/>
                <a:ea typeface="+mj-ea"/>
                <a:cs typeface="+mj-cs"/>
              </a:rPr>
              <a:t> e </a:t>
            </a:r>
            <a:r>
              <a:rPr lang="en-US" sz="1800" kern="1200" dirty="0" err="1">
                <a:solidFill>
                  <a:srgbClr val="FFFFFF"/>
                </a:solidFill>
                <a:effectLst/>
                <a:latin typeface="+mj-lt"/>
                <a:ea typeface="+mj-ea"/>
                <a:cs typeface="+mj-cs"/>
              </a:rPr>
              <a:t>programmazione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dell'offerta</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competenze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messa</a:t>
            </a:r>
            <a:r>
              <a:rPr lang="en-US" sz="1800" kern="1200" dirty="0">
                <a:solidFill>
                  <a:srgbClr val="FFFFFF"/>
                </a:solidFill>
                <a:effectLst/>
                <a:latin typeface="+mj-lt"/>
                <a:ea typeface="+mj-ea"/>
                <a:cs typeface="+mj-cs"/>
              </a:rPr>
              <a:t> in campo di </a:t>
            </a:r>
            <a:r>
              <a:rPr lang="en-US" sz="1800" kern="1200" dirty="0" err="1">
                <a:solidFill>
                  <a:srgbClr val="FFFFFF"/>
                </a:solidFill>
                <a:effectLst/>
                <a:latin typeface="+mj-lt"/>
                <a:ea typeface="+mj-ea"/>
                <a:cs typeface="+mj-cs"/>
              </a:rPr>
              <a:t>nuovi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strumenti</a:t>
            </a:r>
            <a:r>
              <a:rPr lang="en-US" sz="1800" kern="1200" dirty="0">
                <a:solidFill>
                  <a:srgbClr val="FFFFFF"/>
                </a:solidFill>
                <a:effectLst/>
                <a:latin typeface="+mj-lt"/>
                <a:ea typeface="+mj-ea"/>
                <a:cs typeface="+mj-cs"/>
              </a:rPr>
              <a:t> - con </a:t>
            </a:r>
            <a:r>
              <a:rPr lang="en-US" sz="1800" kern="1200" dirty="0" err="1">
                <a:solidFill>
                  <a:srgbClr val="FFFFFF"/>
                </a:solidFill>
                <a:effectLst/>
                <a:latin typeface="+mj-lt"/>
                <a:ea typeface="+mj-ea"/>
                <a:cs typeface="+mj-cs"/>
              </a:rPr>
              <a:t>particolare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attenzione</a:t>
            </a:r>
            <a:r>
              <a:rPr lang="en-US" sz="1800" kern="1200" dirty="0">
                <a:solidFill>
                  <a:srgbClr val="FFFFFF"/>
                </a:solidFill>
                <a:effectLst/>
                <a:latin typeface="+mj-lt"/>
                <a:ea typeface="+mj-ea"/>
                <a:cs typeface="+mj-cs"/>
              </a:rPr>
              <a:t> ai </a:t>
            </a:r>
            <a:r>
              <a:rPr lang="en-US" sz="1800" kern="1200" dirty="0" err="1">
                <a:solidFill>
                  <a:srgbClr val="FFFFFF"/>
                </a:solidFill>
                <a:effectLst/>
                <a:latin typeface="+mj-lt"/>
                <a:ea typeface="+mj-ea"/>
                <a:cs typeface="+mj-cs"/>
              </a:rPr>
              <a:t>fabbisogni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espressi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dai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settori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produttivi</a:t>
            </a:r>
            <a:r>
              <a:rPr lang="en-US" sz="1800" kern="1200" dirty="0">
                <a:solidFill>
                  <a:srgbClr val="FFFFFF"/>
                </a:solidFill>
                <a:effectLst/>
                <a:latin typeface="+mj-lt"/>
                <a:ea typeface="+mj-ea"/>
                <a:cs typeface="+mj-cs"/>
              </a:rPr>
              <a:t> ad </a:t>
            </a:r>
            <a:r>
              <a:rPr lang="en-US" sz="1800" kern="1200" dirty="0" err="1">
                <a:solidFill>
                  <a:srgbClr val="FFFFFF"/>
                </a:solidFill>
                <a:effectLst/>
                <a:latin typeface="+mj-lt"/>
                <a:ea typeface="+mj-ea"/>
                <a:cs typeface="+mj-cs"/>
              </a:rPr>
              <a:t>elevata</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specializzazione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nel</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contesto</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regionale</a:t>
            </a:r>
            <a:r>
              <a:rPr lang="en-US" sz="1800" kern="1200" dirty="0">
                <a:solidFill>
                  <a:srgbClr val="FFFFFF"/>
                </a:solidFill>
                <a:effectLst/>
                <a:latin typeface="+mj-lt"/>
                <a:ea typeface="+mj-ea"/>
                <a:cs typeface="+mj-cs"/>
              </a:rPr>
              <a:t> - in </a:t>
            </a:r>
            <a:r>
              <a:rPr lang="en-US" sz="1800" kern="1200" dirty="0" err="1">
                <a:solidFill>
                  <a:srgbClr val="FFFFFF"/>
                </a:solidFill>
                <a:effectLst/>
                <a:latin typeface="+mj-lt"/>
                <a:ea typeface="+mj-ea"/>
                <a:cs typeface="+mj-cs"/>
              </a:rPr>
              <a:t>relazione</a:t>
            </a:r>
            <a:r>
              <a:rPr lang="en-US" sz="1800" kern="1200" dirty="0">
                <a:solidFill>
                  <a:srgbClr val="FFFFFF"/>
                </a:solidFill>
                <a:effectLst/>
                <a:latin typeface="+mj-lt"/>
                <a:ea typeface="+mj-ea"/>
                <a:cs typeface="+mj-cs"/>
              </a:rPr>
              <a:t> alle </a:t>
            </a:r>
            <a:r>
              <a:rPr lang="en-US" sz="1800" kern="1200" dirty="0" err="1">
                <a:solidFill>
                  <a:srgbClr val="FFFFFF"/>
                </a:solidFill>
                <a:effectLst/>
                <a:latin typeface="+mj-lt"/>
                <a:ea typeface="+mj-ea"/>
                <a:cs typeface="+mj-cs"/>
              </a:rPr>
              <a:t>transizioni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digitale</a:t>
            </a:r>
            <a:r>
              <a:rPr lang="en-US" sz="1800" kern="1200" dirty="0">
                <a:solidFill>
                  <a:srgbClr val="FFFFFF"/>
                </a:solidFill>
                <a:effectLst/>
                <a:latin typeface="+mj-lt"/>
                <a:ea typeface="+mj-ea"/>
                <a:cs typeface="+mj-cs"/>
              </a:rPr>
              <a:t> ed </a:t>
            </a:r>
            <a:r>
              <a:rPr lang="en-US" sz="1800" kern="1200" dirty="0" err="1">
                <a:solidFill>
                  <a:srgbClr val="FFFFFF"/>
                </a:solidFill>
                <a:effectLst/>
                <a:latin typeface="+mj-lt"/>
                <a:ea typeface="+mj-ea"/>
                <a:cs typeface="+mj-cs"/>
              </a:rPr>
              <a:t>ecologica</a:t>
            </a:r>
            <a:r>
              <a:rPr lang="en-US" sz="1800" kern="1200" dirty="0">
                <a:solidFill>
                  <a:srgbClr val="FFFFFF"/>
                </a:solidFill>
                <a:effectLst/>
                <a:latin typeface="+mj-lt"/>
                <a:ea typeface="+mj-ea"/>
                <a:cs typeface="+mj-cs"/>
              </a:rPr>
              <a:t>; </a:t>
            </a:r>
            <a:br>
              <a:rPr lang="en-US" sz="1800" kern="1200" dirty="0">
                <a:solidFill>
                  <a:srgbClr val="FFFFFF"/>
                </a:solidFill>
                <a:effectLst/>
                <a:latin typeface="+mj-lt"/>
                <a:ea typeface="+mj-ea"/>
                <a:cs typeface="+mj-cs"/>
              </a:rPr>
            </a:br>
            <a:br>
              <a:rPr lang="en-US" sz="1800" kern="1200" dirty="0">
                <a:solidFill>
                  <a:srgbClr val="FFFFFF"/>
                </a:solidFill>
                <a:effectLst/>
                <a:latin typeface="+mj-lt"/>
                <a:ea typeface="+mj-ea"/>
                <a:cs typeface="+mj-cs"/>
              </a:rPr>
            </a:br>
            <a:r>
              <a:rPr lang="en-US" sz="1800" kern="1200" dirty="0">
                <a:solidFill>
                  <a:srgbClr val="FFFFFF"/>
                </a:solidFill>
                <a:effectLst/>
                <a:latin typeface="+mj-lt"/>
                <a:ea typeface="+mj-ea"/>
                <a:cs typeface="+mj-cs"/>
              </a:rPr>
              <a:t>ricercare </a:t>
            </a:r>
            <a:r>
              <a:rPr lang="en-US" sz="1800" kern="1200" dirty="0" err="1">
                <a:solidFill>
                  <a:srgbClr val="FFFFFF"/>
                </a:solidFill>
                <a:effectLst/>
                <a:latin typeface="+mj-lt"/>
                <a:ea typeface="+mj-ea"/>
                <a:cs typeface="+mj-cs"/>
              </a:rPr>
              <a:t>opportunità</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finanziamenti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europei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nazionali</a:t>
            </a:r>
            <a:r>
              <a:rPr lang="en-US" sz="1800" kern="1200" dirty="0">
                <a:solidFill>
                  <a:srgbClr val="FFFFFF"/>
                </a:solidFill>
                <a:effectLst/>
                <a:latin typeface="+mj-lt"/>
                <a:ea typeface="+mj-ea"/>
                <a:cs typeface="+mj-cs"/>
              </a:rPr>
              <a:t> e </a:t>
            </a:r>
            <a:r>
              <a:rPr lang="en-US" sz="1800" kern="1200" dirty="0" err="1">
                <a:solidFill>
                  <a:srgbClr val="FFFFFF"/>
                </a:solidFill>
                <a:effectLst/>
                <a:latin typeface="+mj-lt"/>
                <a:ea typeface="+mj-ea"/>
                <a:cs typeface="+mj-cs"/>
              </a:rPr>
              <a:t>regionali</a:t>
            </a:r>
            <a:r>
              <a:rPr lang="en-US" sz="1800" kern="1200" dirty="0">
                <a:solidFill>
                  <a:srgbClr val="FFFFFF"/>
                </a:solidFill>
                <a:effectLst/>
                <a:latin typeface="+mj-lt"/>
                <a:ea typeface="+mj-ea"/>
                <a:cs typeface="+mj-cs"/>
              </a:rPr>
              <a:t> per la </a:t>
            </a:r>
            <a:r>
              <a:rPr lang="en-US" sz="1800" kern="1200" dirty="0" err="1">
                <a:solidFill>
                  <a:srgbClr val="FFFFFF"/>
                </a:solidFill>
                <a:effectLst/>
                <a:latin typeface="+mj-lt"/>
                <a:ea typeface="+mj-ea"/>
                <a:cs typeface="+mj-cs"/>
              </a:rPr>
              <a:t>realizzazione</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sperimentazioni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negli</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ambiti</a:t>
            </a:r>
            <a:r>
              <a:rPr lang="en-US" sz="1800" kern="1200" dirty="0">
                <a:solidFill>
                  <a:srgbClr val="FFFFFF"/>
                </a:solidFill>
                <a:effectLst/>
                <a:latin typeface="+mj-lt"/>
                <a:ea typeface="+mj-ea"/>
                <a:cs typeface="+mj-cs"/>
              </a:rPr>
              <a:t> di </a:t>
            </a:r>
            <a:r>
              <a:rPr lang="en-US" sz="1800" kern="1200" dirty="0" err="1">
                <a:solidFill>
                  <a:srgbClr val="FFFFFF"/>
                </a:solidFill>
                <a:effectLst/>
                <a:latin typeface="+mj-lt"/>
                <a:ea typeface="+mj-ea"/>
                <a:cs typeface="+mj-cs"/>
              </a:rPr>
              <a:t>competenza</a:t>
            </a:r>
            <a:r>
              <a:rPr lang="en-US" sz="1800" kern="1200" dirty="0">
                <a:solidFill>
                  <a:srgbClr val="FFFFFF"/>
                </a:solidFill>
                <a:effectLst/>
                <a:latin typeface="+mj-lt"/>
                <a:ea typeface="+mj-ea"/>
                <a:cs typeface="+mj-cs"/>
              </a:rPr>
              <a:t> e per </a:t>
            </a:r>
            <a:r>
              <a:rPr lang="en-US" sz="1800" kern="1200" dirty="0" err="1">
                <a:solidFill>
                  <a:srgbClr val="FFFFFF"/>
                </a:solidFill>
                <a:effectLst/>
                <a:latin typeface="+mj-lt"/>
                <a:ea typeface="+mj-ea"/>
                <a:cs typeface="+mj-cs"/>
              </a:rPr>
              <a:t>promuovere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l’innovazione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sulle</a:t>
            </a:r>
            <a:r>
              <a:rPr lang="en-US" sz="1800" kern="1200" dirty="0">
                <a:solidFill>
                  <a:srgbClr val="FFFFFF"/>
                </a:solidFill>
                <a:effectLst/>
                <a:latin typeface="+mj-lt"/>
                <a:ea typeface="+mj-ea"/>
                <a:cs typeface="+mj-cs"/>
              </a:rPr>
              <a:t> </a:t>
            </a:r>
            <a:r>
              <a:rPr lang="en-US" sz="1800" kern="1200" dirty="0" err="1">
                <a:solidFill>
                  <a:srgbClr val="FFFFFF"/>
                </a:solidFill>
                <a:effectLst/>
                <a:latin typeface="+mj-lt"/>
                <a:ea typeface="+mj-ea"/>
                <a:cs typeface="+mj-cs"/>
              </a:rPr>
              <a:t>tematiche</a:t>
            </a:r>
            <a:r>
              <a:rPr lang="en-US" sz="1800" kern="1200" dirty="0">
                <a:solidFill>
                  <a:srgbClr val="FFFFFF"/>
                </a:solidFill>
                <a:effectLst/>
                <a:latin typeface="+mj-lt"/>
                <a:ea typeface="+mj-ea"/>
                <a:cs typeface="+mj-cs"/>
              </a:rPr>
              <a:t> di interesse </a:t>
            </a:r>
            <a:r>
              <a:rPr lang="en-US" sz="1800" kern="1200" dirty="0" err="1">
                <a:solidFill>
                  <a:srgbClr val="FFFFFF"/>
                </a:solidFill>
                <a:effectLst/>
                <a:latin typeface="+mj-lt"/>
                <a:ea typeface="+mj-ea"/>
                <a:cs typeface="+mj-cs"/>
              </a:rPr>
              <a:t>comune</a:t>
            </a:r>
            <a:r>
              <a:rPr lang="en-US" sz="1800" kern="1200" dirty="0">
                <a:solidFill>
                  <a:srgbClr val="FFFFFF"/>
                </a:solidFill>
                <a:effectLst/>
                <a:latin typeface="+mj-lt"/>
                <a:ea typeface="+mj-ea"/>
                <a:cs typeface="+mj-cs"/>
              </a:rPr>
              <a:t>; </a:t>
            </a:r>
            <a:br>
              <a:rPr lang="en-US" sz="1800" kern="1200" dirty="0">
                <a:solidFill>
                  <a:srgbClr val="FFFFFF"/>
                </a:solidFill>
                <a:effectLst/>
                <a:latin typeface="+mj-lt"/>
                <a:ea typeface="+mj-ea"/>
                <a:cs typeface="+mj-cs"/>
              </a:rPr>
            </a:br>
            <a:br>
              <a:rPr lang="en-US" sz="1500" kern="1200" dirty="0">
                <a:solidFill>
                  <a:srgbClr val="FFFFFF"/>
                </a:solidFill>
                <a:latin typeface="+mj-lt"/>
                <a:ea typeface="+mj-ea"/>
                <a:cs typeface="+mj-cs"/>
              </a:rPr>
            </a:br>
            <a:endParaRPr lang="en-US" sz="1500" kern="1200" dirty="0">
              <a:solidFill>
                <a:srgbClr val="FFFFFF"/>
              </a:solidFill>
              <a:latin typeface="+mj-lt"/>
              <a:ea typeface="+mj-ea"/>
              <a:cs typeface="+mj-cs"/>
            </a:endParaRPr>
          </a:p>
        </p:txBody>
      </p:sp>
      <p:cxnSp>
        <p:nvCxnSpPr>
          <p:cNvPr id="33" name="Straight Connector 3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Segnaposto piè di pagina 2">
            <a:extLst>
              <a:ext uri="{FF2B5EF4-FFF2-40B4-BE49-F238E27FC236}">
                <a16:creationId xmlns:a16="http://schemas.microsoft.com/office/drawing/2014/main" id="{3BA70810-9208-59C4-6AA0-E5C932ABBA92}"/>
              </a:ext>
            </a:extLst>
          </p:cNvPr>
          <p:cNvSpPr>
            <a:spLocks noGrp="1"/>
          </p:cNvSpPr>
          <p:nvPr>
            <p:ph type="ftr" sz="quarter" idx="11"/>
          </p:nvPr>
        </p:nvSpPr>
        <p:spPr>
          <a:xfrm>
            <a:off x="7572090" y="6492875"/>
            <a:ext cx="4606401" cy="365125"/>
          </a:xfrm>
        </p:spPr>
        <p:txBody>
          <a:bodyPr vert="horz" lIns="91440" tIns="45720" rIns="91440" bIns="45720" rtlCol="0" anchor="ctr">
            <a:normAutofit/>
          </a:bodyPr>
          <a:lstStyle/>
          <a:p>
            <a:pPr>
              <a:spcAft>
                <a:spcPts val="600"/>
              </a:spcAft>
            </a:pPr>
            <a:r>
              <a:rPr lang="en-US" kern="1200" dirty="0">
                <a:solidFill>
                  <a:schemeClr val="bg1"/>
                </a:solidFill>
                <a:latin typeface="Calibri" panose="020F0502020204030204"/>
                <a:ea typeface="+mn-ea"/>
                <a:cs typeface="+mn-cs"/>
              </a:rPr>
              <a:t>FIERIDA 2023-2024, Milano 1</a:t>
            </a:r>
            <a:r>
              <a:rPr lang="en-US" dirty="0">
                <a:solidFill>
                  <a:schemeClr val="bg1"/>
                </a:solidFill>
                <a:latin typeface="Calibri" panose="020F0502020204030204"/>
              </a:rPr>
              <a:t>8</a:t>
            </a:r>
            <a:r>
              <a:rPr lang="en-US" kern="1200" dirty="0">
                <a:solidFill>
                  <a:schemeClr val="bg1"/>
                </a:solidFill>
                <a:latin typeface="Calibri" panose="020F0502020204030204"/>
                <a:ea typeface="+mn-ea"/>
                <a:cs typeface="+mn-cs"/>
              </a:rPr>
              <a:t>, 19 e </a:t>
            </a:r>
            <a:r>
              <a:rPr lang="en-US" dirty="0">
                <a:solidFill>
                  <a:schemeClr val="bg1"/>
                </a:solidFill>
                <a:latin typeface="Calibri" panose="020F0502020204030204"/>
              </a:rPr>
              <a:t>20</a:t>
            </a:r>
            <a:r>
              <a:rPr lang="en-US" kern="1200" dirty="0">
                <a:solidFill>
                  <a:schemeClr val="bg1"/>
                </a:solidFill>
                <a:latin typeface="Calibri" panose="020F0502020204030204"/>
                <a:ea typeface="+mn-ea"/>
                <a:cs typeface="+mn-cs"/>
              </a:rPr>
              <a:t> </a:t>
            </a:r>
            <a:r>
              <a:rPr lang="en-US" dirty="0" err="1">
                <a:solidFill>
                  <a:schemeClr val="bg1"/>
                </a:solidFill>
                <a:latin typeface="Calibri" panose="020F0502020204030204"/>
              </a:rPr>
              <a:t>gennaio</a:t>
            </a:r>
            <a:r>
              <a:rPr lang="en-US" kern="1200" dirty="0">
                <a:solidFill>
                  <a:schemeClr val="bg1"/>
                </a:solidFill>
                <a:latin typeface="Calibri" panose="020F0502020204030204"/>
                <a:ea typeface="+mn-ea"/>
                <a:cs typeface="+mn-cs"/>
              </a:rPr>
              <a:t> 2024</a:t>
            </a:r>
          </a:p>
          <a:p>
            <a:pPr>
              <a:spcAft>
                <a:spcPts val="600"/>
              </a:spcAft>
            </a:pPr>
            <a:endParaRPr lang="en-US" kern="1200" dirty="0">
              <a:solidFill>
                <a:srgbClr val="FFFFFF"/>
              </a:solidFill>
              <a:latin typeface="+mn-lt"/>
              <a:ea typeface="+mn-ea"/>
              <a:cs typeface="+mn-cs"/>
            </a:endParaRPr>
          </a:p>
        </p:txBody>
      </p:sp>
      <p:sp>
        <p:nvSpPr>
          <p:cNvPr id="43" name="Arc 4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2248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7045BF6-1413-578B-490F-A8EBEAAE224D}"/>
              </a:ext>
            </a:extLst>
          </p:cNvPr>
          <p:cNvSpPr>
            <a:spLocks noGrp="1"/>
          </p:cNvSpPr>
          <p:nvPr>
            <p:ph type="title"/>
          </p:nvPr>
        </p:nvSpPr>
        <p:spPr>
          <a:xfrm>
            <a:off x="5292348" y="3604539"/>
            <a:ext cx="6589707" cy="2387600"/>
          </a:xfrm>
        </p:spPr>
        <p:txBody>
          <a:bodyPr vert="horz" lIns="91440" tIns="45720" rIns="91440" bIns="45720" rtlCol="0" anchor="b">
            <a:noAutofit/>
          </a:bodyPr>
          <a:lstStyle/>
          <a:p>
            <a:pPr algn="r"/>
            <a:r>
              <a:rPr lang="en-US" sz="1600" kern="1200" dirty="0" err="1">
                <a:solidFill>
                  <a:srgbClr val="FFFFFF"/>
                </a:solidFill>
                <a:effectLst/>
                <a:latin typeface="+mj-lt"/>
                <a:ea typeface="+mj-ea"/>
                <a:cs typeface="+mj-cs"/>
              </a:rPr>
              <a:t>strutturazione</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percorsi</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progetti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formativi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personalizzati</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accessibili</a:t>
            </a:r>
            <a:r>
              <a:rPr lang="en-US" sz="1600" kern="1200" dirty="0">
                <a:solidFill>
                  <a:srgbClr val="FFFFFF"/>
                </a:solidFill>
                <a:effectLst/>
                <a:latin typeface="+mj-lt"/>
                <a:ea typeface="+mj-ea"/>
                <a:cs typeface="+mj-cs"/>
              </a:rPr>
              <a:t> a </a:t>
            </a:r>
            <a:r>
              <a:rPr lang="en-US" sz="1600" kern="1200" dirty="0" err="1">
                <a:solidFill>
                  <a:srgbClr val="FFFFFF"/>
                </a:solidFill>
                <a:effectLst/>
                <a:latin typeface="+mj-lt"/>
                <a:ea typeface="+mj-ea"/>
                <a:cs typeface="+mj-cs"/>
              </a:rPr>
              <a:t>tutte</a:t>
            </a:r>
            <a:r>
              <a:rPr lang="en-US" sz="1600" kern="1200" dirty="0">
                <a:solidFill>
                  <a:srgbClr val="FFFFFF"/>
                </a:solidFill>
                <a:effectLst/>
                <a:latin typeface="+mj-lt"/>
                <a:ea typeface="+mj-ea"/>
                <a:cs typeface="+mj-cs"/>
              </a:rPr>
              <a:t> e tutti, </a:t>
            </a:r>
            <a:r>
              <a:rPr lang="en-US" sz="1600" kern="1200" dirty="0" err="1">
                <a:solidFill>
                  <a:srgbClr val="FFFFFF"/>
                </a:solidFill>
                <a:effectLst/>
                <a:latin typeface="+mj-lt"/>
                <a:ea typeface="+mj-ea"/>
                <a:cs typeface="+mj-cs"/>
              </a:rPr>
              <a:t>nel</a:t>
            </a:r>
            <a:r>
              <a:rPr lang="en-US" sz="1600" kern="1200" dirty="0">
                <a:solidFill>
                  <a:srgbClr val="FFFFFF"/>
                </a:solidFill>
                <a:effectLst/>
                <a:latin typeface="+mj-lt"/>
                <a:ea typeface="+mj-ea"/>
                <a:cs typeface="+mj-cs"/>
              </a:rPr>
              <a:t> rispetto del principio di </a:t>
            </a:r>
            <a:r>
              <a:rPr lang="en-US" sz="1600" kern="1200" dirty="0" err="1">
                <a:solidFill>
                  <a:srgbClr val="FFFFFF"/>
                </a:solidFill>
                <a:effectLst/>
                <a:latin typeface="+mj-lt"/>
                <a:ea typeface="+mj-ea"/>
                <a:cs typeface="+mj-cs"/>
              </a:rPr>
              <a:t>centralità</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della</a:t>
            </a:r>
            <a:r>
              <a:rPr lang="en-US" sz="1600" kern="1200" dirty="0">
                <a:solidFill>
                  <a:srgbClr val="FFFFFF"/>
                </a:solidFill>
                <a:effectLst/>
                <a:latin typeface="+mj-lt"/>
                <a:ea typeface="+mj-ea"/>
                <a:cs typeface="+mj-cs"/>
              </a:rPr>
              <a:t> persona, </a:t>
            </a:r>
            <a:r>
              <a:rPr lang="en-US" sz="1600" kern="1200" dirty="0" err="1">
                <a:solidFill>
                  <a:srgbClr val="FFFFFF"/>
                </a:solidFill>
                <a:effectLst/>
                <a:latin typeface="+mj-lt"/>
                <a:ea typeface="+mj-ea"/>
                <a:cs typeface="+mj-cs"/>
              </a:rPr>
              <a:t>prevedendo</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livelli</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percorsi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differenziati</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intensità</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dell'aiuto</a:t>
            </a:r>
            <a:r>
              <a:rPr lang="en-US" sz="1600" kern="1200" dirty="0">
                <a:solidFill>
                  <a:srgbClr val="FFFFFF"/>
                </a:solidFill>
                <a:effectLst/>
                <a:latin typeface="+mj-lt"/>
                <a:ea typeface="+mj-ea"/>
                <a:cs typeface="+mj-cs"/>
              </a:rPr>
              <a:t> in </a:t>
            </a:r>
            <a:r>
              <a:rPr lang="en-US" sz="1600" kern="1200" dirty="0" err="1">
                <a:solidFill>
                  <a:srgbClr val="FFFFFF"/>
                </a:solidFill>
                <a:effectLst/>
                <a:latin typeface="+mj-lt"/>
                <a:ea typeface="+mj-ea"/>
                <a:cs typeface="+mj-cs"/>
              </a:rPr>
              <a:t>proporzione</a:t>
            </a:r>
            <a:r>
              <a:rPr lang="en-US" sz="1600" kern="1200" dirty="0">
                <a:solidFill>
                  <a:srgbClr val="FFFFFF"/>
                </a:solidFill>
                <a:effectLst/>
                <a:latin typeface="+mj-lt"/>
                <a:ea typeface="+mj-ea"/>
                <a:cs typeface="+mj-cs"/>
              </a:rPr>
              <a:t> ai </a:t>
            </a:r>
            <a:r>
              <a:rPr lang="en-US" sz="1600" kern="1200" dirty="0" err="1">
                <a:solidFill>
                  <a:srgbClr val="FFFFFF"/>
                </a:solidFill>
                <a:effectLst/>
                <a:latin typeface="+mj-lt"/>
                <a:ea typeface="+mj-ea"/>
                <a:cs typeface="+mj-cs"/>
              </a:rPr>
              <a:t>profili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quali-quantitativi</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fabbisogno</a:t>
            </a:r>
            <a:r>
              <a:rPr lang="en-US" sz="1600" kern="1200" dirty="0">
                <a:solidFill>
                  <a:srgbClr val="FFFFFF"/>
                </a:solidFill>
                <a:effectLst/>
                <a:latin typeface="+mj-lt"/>
                <a:ea typeface="+mj-ea"/>
                <a:cs typeface="+mj-cs"/>
              </a:rPr>
              <a:t> di cui </a:t>
            </a:r>
            <a:r>
              <a:rPr lang="en-US" sz="1600" kern="1200" dirty="0" err="1">
                <a:solidFill>
                  <a:srgbClr val="FFFFFF"/>
                </a:solidFill>
                <a:effectLst/>
                <a:latin typeface="+mj-lt"/>
                <a:ea typeface="+mj-ea"/>
                <a:cs typeface="+mj-cs"/>
              </a:rPr>
              <a:t>ogni</a:t>
            </a:r>
            <a:r>
              <a:rPr lang="en-US" sz="1600" kern="1200" dirty="0">
                <a:solidFill>
                  <a:srgbClr val="FFFFFF"/>
                </a:solidFill>
                <a:effectLst/>
                <a:latin typeface="+mj-lt"/>
                <a:ea typeface="+mj-ea"/>
                <a:cs typeface="+mj-cs"/>
              </a:rPr>
              <a:t> persona è </a:t>
            </a:r>
            <a:r>
              <a:rPr lang="en-US" sz="1600" kern="1200" dirty="0" err="1">
                <a:solidFill>
                  <a:srgbClr val="FFFFFF"/>
                </a:solidFill>
                <a:effectLst/>
                <a:latin typeface="+mj-lt"/>
                <a:ea typeface="+mj-ea"/>
                <a:cs typeface="+mj-cs"/>
              </a:rPr>
              <a:t>portatrice</a:t>
            </a:r>
            <a:r>
              <a:rPr lang="en-US" sz="1600" kern="1200" dirty="0">
                <a:solidFill>
                  <a:srgbClr val="FFFFFF"/>
                </a:solidFill>
                <a:effectLst/>
                <a:latin typeface="+mj-lt"/>
                <a:ea typeface="+mj-ea"/>
                <a:cs typeface="+mj-cs"/>
              </a:rPr>
              <a:t>; </a:t>
            </a:r>
            <a:br>
              <a:rPr lang="en-US" sz="1600" kern="1200" dirty="0">
                <a:solidFill>
                  <a:srgbClr val="FFFFFF"/>
                </a:solidFill>
                <a:effectLst/>
                <a:latin typeface="+mj-lt"/>
                <a:ea typeface="+mj-ea"/>
                <a:cs typeface="+mj-cs"/>
              </a:rPr>
            </a:br>
            <a:br>
              <a:rPr lang="en-US" sz="1600" kern="1200" dirty="0">
                <a:solidFill>
                  <a:srgbClr val="FFFFFF"/>
                </a:solidFill>
                <a:effectLst/>
                <a:latin typeface="+mj-lt"/>
                <a:ea typeface="+mj-ea"/>
                <a:cs typeface="+mj-cs"/>
              </a:rPr>
            </a:br>
            <a:r>
              <a:rPr lang="en-US" sz="1600" kern="1200" dirty="0" err="1">
                <a:solidFill>
                  <a:srgbClr val="FFFFFF"/>
                </a:solidFill>
                <a:effectLst/>
                <a:latin typeface="+mj-lt"/>
                <a:ea typeface="+mj-ea"/>
                <a:cs typeface="+mj-cs"/>
              </a:rPr>
              <a:t>sviluppo</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percorsi</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apprendimento</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permanente</a:t>
            </a:r>
            <a:r>
              <a:rPr lang="en-US" sz="1600" kern="1200" dirty="0">
                <a:solidFill>
                  <a:srgbClr val="FFFFFF"/>
                </a:solidFill>
                <a:effectLst/>
                <a:latin typeface="+mj-lt"/>
                <a:ea typeface="+mj-ea"/>
                <a:cs typeface="+mj-cs"/>
              </a:rPr>
              <a:t> per </a:t>
            </a:r>
            <a:r>
              <a:rPr lang="en-US" sz="1600" kern="1200" dirty="0" err="1">
                <a:solidFill>
                  <a:srgbClr val="FFFFFF"/>
                </a:solidFill>
                <a:effectLst/>
                <a:latin typeface="+mj-lt"/>
                <a:ea typeface="+mj-ea"/>
                <a:cs typeface="+mj-cs"/>
              </a:rPr>
              <a:t>consentire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una</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cittadinanza</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attiva</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assicurare</a:t>
            </a:r>
            <a:r>
              <a:rPr lang="en-US" sz="1600" kern="1200" dirty="0">
                <a:solidFill>
                  <a:srgbClr val="FFFFFF"/>
                </a:solidFill>
                <a:effectLst/>
                <a:latin typeface="+mj-lt"/>
                <a:ea typeface="+mj-ea"/>
                <a:cs typeface="+mj-cs"/>
              </a:rPr>
              <a:t> le </a:t>
            </a:r>
            <a:r>
              <a:rPr lang="en-US" sz="1600" kern="1200" dirty="0" err="1">
                <a:solidFill>
                  <a:srgbClr val="FFFFFF"/>
                </a:solidFill>
                <a:effectLst/>
                <a:latin typeface="+mj-lt"/>
                <a:ea typeface="+mj-ea"/>
                <a:cs typeface="+mj-cs"/>
              </a:rPr>
              <a:t>competenze</a:t>
            </a:r>
            <a:r>
              <a:rPr lang="en-US" sz="1600" kern="1200" dirty="0">
                <a:solidFill>
                  <a:srgbClr val="FFFFFF"/>
                </a:solidFill>
                <a:effectLst/>
                <a:latin typeface="+mj-lt"/>
                <a:ea typeface="+mj-ea"/>
                <a:cs typeface="+mj-cs"/>
              </a:rPr>
              <a:t> per la vita, al fine di </a:t>
            </a:r>
            <a:r>
              <a:rPr lang="en-US" sz="1600" kern="1200" dirty="0" err="1">
                <a:solidFill>
                  <a:srgbClr val="FFFFFF"/>
                </a:solidFill>
                <a:effectLst/>
                <a:latin typeface="+mj-lt"/>
                <a:ea typeface="+mj-ea"/>
                <a:cs typeface="+mj-cs"/>
              </a:rPr>
              <a:t>rendere</a:t>
            </a:r>
            <a:r>
              <a:rPr lang="en-US" sz="1600" kern="1200" dirty="0">
                <a:solidFill>
                  <a:srgbClr val="FFFFFF"/>
                </a:solidFill>
                <a:effectLst/>
                <a:latin typeface="+mj-lt"/>
                <a:ea typeface="+mj-ea"/>
                <a:cs typeface="+mj-cs"/>
              </a:rPr>
              <a:t> la </a:t>
            </a:r>
            <a:r>
              <a:rPr lang="en-US" sz="1600" kern="1200" dirty="0" err="1">
                <a:solidFill>
                  <a:srgbClr val="FFFFFF"/>
                </a:solidFill>
                <a:effectLst/>
                <a:latin typeface="+mj-lt"/>
                <a:ea typeface="+mj-ea"/>
                <a:cs typeface="+mj-cs"/>
              </a:rPr>
              <a:t>popolazione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adulta</a:t>
            </a:r>
            <a:r>
              <a:rPr lang="en-US" sz="1600" kern="1200" dirty="0">
                <a:solidFill>
                  <a:srgbClr val="FFFFFF"/>
                </a:solidFill>
                <a:effectLst/>
                <a:latin typeface="+mj-lt"/>
                <a:ea typeface="+mj-ea"/>
                <a:cs typeface="+mj-cs"/>
              </a:rPr>
              <a:t> in </a:t>
            </a:r>
            <a:r>
              <a:rPr lang="en-US" sz="1600" kern="1200" dirty="0" err="1">
                <a:solidFill>
                  <a:srgbClr val="FFFFFF"/>
                </a:solidFill>
                <a:effectLst/>
                <a:latin typeface="+mj-lt"/>
                <a:ea typeface="+mj-ea"/>
                <a:cs typeface="+mj-cs"/>
              </a:rPr>
              <a:t>grado</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affrontare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cambiamenti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della</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società</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attraverso</a:t>
            </a:r>
            <a:r>
              <a:rPr lang="en-US" sz="1600" kern="1200" dirty="0">
                <a:solidFill>
                  <a:srgbClr val="FFFFFF"/>
                </a:solidFill>
                <a:effectLst/>
                <a:latin typeface="+mj-lt"/>
                <a:ea typeface="+mj-ea"/>
                <a:cs typeface="+mj-cs"/>
              </a:rPr>
              <a:t> la </a:t>
            </a:r>
            <a:r>
              <a:rPr lang="en-US" sz="1600" kern="1200" dirty="0" err="1">
                <a:solidFill>
                  <a:srgbClr val="FFFFFF"/>
                </a:solidFill>
                <a:effectLst/>
                <a:latin typeface="+mj-lt"/>
                <a:ea typeface="+mj-ea"/>
                <a:cs typeface="+mj-cs"/>
              </a:rPr>
              <a:t>formazione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delle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competenze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traversali</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competenze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chiave</a:t>
            </a:r>
            <a:r>
              <a:rPr lang="en-US" sz="1600" kern="1200" dirty="0">
                <a:solidFill>
                  <a:srgbClr val="FFFFFF"/>
                </a:solidFill>
                <a:effectLst/>
                <a:latin typeface="+mj-lt"/>
                <a:ea typeface="+mj-ea"/>
                <a:cs typeface="+mj-cs"/>
              </a:rPr>
              <a:t> per </a:t>
            </a:r>
            <a:r>
              <a:rPr lang="en-US" sz="1600" kern="1200" dirty="0" err="1">
                <a:solidFill>
                  <a:srgbClr val="FFFFFF"/>
                </a:solidFill>
                <a:effectLst/>
                <a:latin typeface="+mj-lt"/>
                <a:ea typeface="+mj-ea"/>
                <a:cs typeface="+mj-cs"/>
              </a:rPr>
              <a:t>l’apprendimento</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permanente</a:t>
            </a:r>
            <a:r>
              <a:rPr lang="en-US" sz="1600" kern="1200" dirty="0">
                <a:solidFill>
                  <a:srgbClr val="FFFFFF"/>
                </a:solidFill>
                <a:effectLst/>
                <a:latin typeface="+mj-lt"/>
                <a:ea typeface="+mj-ea"/>
                <a:cs typeface="+mj-cs"/>
              </a:rPr>
              <a:t>; </a:t>
            </a:r>
            <a:br>
              <a:rPr lang="en-US" sz="1600" kern="1200" dirty="0">
                <a:solidFill>
                  <a:srgbClr val="FFFFFF"/>
                </a:solidFill>
                <a:effectLst/>
                <a:latin typeface="+mj-lt"/>
                <a:ea typeface="+mj-ea"/>
                <a:cs typeface="+mj-cs"/>
              </a:rPr>
            </a:br>
            <a:br>
              <a:rPr lang="en-US" sz="1600" kern="1200" dirty="0">
                <a:solidFill>
                  <a:srgbClr val="FFFFFF"/>
                </a:solidFill>
                <a:effectLst/>
                <a:latin typeface="+mj-lt"/>
                <a:ea typeface="+mj-ea"/>
                <a:cs typeface="+mj-cs"/>
              </a:rPr>
            </a:br>
            <a:r>
              <a:rPr lang="en-US" sz="1600" kern="1200" dirty="0" err="1">
                <a:solidFill>
                  <a:srgbClr val="FFFFFF"/>
                </a:solidFill>
                <a:effectLst/>
                <a:latin typeface="+mj-lt"/>
                <a:ea typeface="+mj-ea"/>
                <a:cs typeface="+mj-cs"/>
              </a:rPr>
              <a:t>messa</a:t>
            </a:r>
            <a:r>
              <a:rPr lang="en-US" sz="1600" kern="1200" dirty="0">
                <a:solidFill>
                  <a:srgbClr val="FFFFFF"/>
                </a:solidFill>
                <a:effectLst/>
                <a:latin typeface="+mj-lt"/>
                <a:ea typeface="+mj-ea"/>
                <a:cs typeface="+mj-cs"/>
              </a:rPr>
              <a:t> a </a:t>
            </a:r>
            <a:r>
              <a:rPr lang="en-US" sz="1600" kern="1200" dirty="0" err="1">
                <a:solidFill>
                  <a:srgbClr val="FFFFFF"/>
                </a:solidFill>
                <a:effectLst/>
                <a:latin typeface="+mj-lt"/>
                <a:ea typeface="+mj-ea"/>
                <a:cs typeface="+mj-cs"/>
              </a:rPr>
              <a:t>disposizione</a:t>
            </a:r>
            <a:r>
              <a:rPr lang="en-US" sz="1600" kern="1200" dirty="0">
                <a:solidFill>
                  <a:srgbClr val="FFFFFF"/>
                </a:solidFill>
                <a:effectLst/>
                <a:latin typeface="+mj-lt"/>
                <a:ea typeface="+mj-ea"/>
                <a:cs typeface="+mj-cs"/>
              </a:rPr>
              <a:t>/</a:t>
            </a:r>
            <a:r>
              <a:rPr lang="en-US" sz="1600" kern="1200" dirty="0" err="1">
                <a:solidFill>
                  <a:srgbClr val="FFFFFF"/>
                </a:solidFill>
                <a:effectLst/>
                <a:latin typeface="+mj-lt"/>
                <a:ea typeface="+mj-ea"/>
                <a:cs typeface="+mj-cs"/>
              </a:rPr>
              <a:t>utilizzo</a:t>
            </a:r>
            <a:r>
              <a:rPr lang="en-US" sz="1600" kern="1200" dirty="0">
                <a:solidFill>
                  <a:srgbClr val="FFFFFF"/>
                </a:solidFill>
                <a:effectLst/>
                <a:latin typeface="+mj-lt"/>
                <a:ea typeface="+mj-ea"/>
                <a:cs typeface="+mj-cs"/>
              </a:rPr>
              <a:t> di </a:t>
            </a:r>
            <a:r>
              <a:rPr lang="en-US" sz="1600" kern="1200" dirty="0" err="1">
                <a:solidFill>
                  <a:srgbClr val="FFFFFF"/>
                </a:solidFill>
                <a:effectLst/>
                <a:latin typeface="+mj-lt"/>
                <a:ea typeface="+mj-ea"/>
                <a:cs typeface="+mj-cs"/>
              </a:rPr>
              <a:t>strumenti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condivisi</a:t>
            </a:r>
            <a:r>
              <a:rPr lang="en-US" sz="1600" kern="1200" dirty="0">
                <a:solidFill>
                  <a:srgbClr val="FFFFFF"/>
                </a:solidFill>
                <a:effectLst/>
                <a:latin typeface="+mj-lt"/>
                <a:ea typeface="+mj-ea"/>
                <a:cs typeface="+mj-cs"/>
              </a:rPr>
              <a:t> per </a:t>
            </a:r>
            <a:r>
              <a:rPr lang="en-US" sz="1600" kern="1200" dirty="0" err="1">
                <a:solidFill>
                  <a:srgbClr val="FFFFFF"/>
                </a:solidFill>
                <a:effectLst/>
                <a:latin typeface="+mj-lt"/>
                <a:ea typeface="+mj-ea"/>
                <a:cs typeface="+mj-cs"/>
              </a:rPr>
              <a:t>l’analisi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fabbisogni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formativi</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lavorativi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della</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popolazione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adulta</a:t>
            </a:r>
            <a:r>
              <a:rPr lang="en-US" sz="1600" kern="1200" dirty="0">
                <a:solidFill>
                  <a:srgbClr val="FFFFFF"/>
                </a:solidFill>
                <a:effectLst/>
                <a:latin typeface="+mj-lt"/>
                <a:ea typeface="+mj-ea"/>
                <a:cs typeface="+mj-cs"/>
              </a:rPr>
              <a:t> e </a:t>
            </a:r>
            <a:r>
              <a:rPr lang="en-US" sz="1600" kern="1200" dirty="0" err="1">
                <a:solidFill>
                  <a:srgbClr val="FFFFFF"/>
                </a:solidFill>
                <a:effectLst/>
                <a:latin typeface="+mj-lt"/>
                <a:ea typeface="+mj-ea"/>
                <a:cs typeface="+mj-cs"/>
              </a:rPr>
              <a:t>condivisione</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degli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esiti</a:t>
            </a:r>
            <a:r>
              <a:rPr lang="en-US" sz="1600" kern="1200" dirty="0">
                <a:solidFill>
                  <a:srgbClr val="FFFFFF"/>
                </a:solidFill>
                <a:effectLst/>
                <a:latin typeface="+mj-lt"/>
                <a:ea typeface="+mj-ea"/>
                <a:cs typeface="+mj-cs"/>
              </a:rPr>
              <a:t> </a:t>
            </a:r>
            <a:r>
              <a:rPr lang="en-US" sz="1600" kern="1200" dirty="0" err="1">
                <a:solidFill>
                  <a:srgbClr val="FFFFFF"/>
                </a:solidFill>
                <a:effectLst/>
                <a:latin typeface="+mj-lt"/>
                <a:ea typeface="+mj-ea"/>
                <a:cs typeface="+mj-cs"/>
              </a:rPr>
              <a:t>prodotti</a:t>
            </a:r>
            <a:r>
              <a:rPr lang="en-US" sz="1600" kern="1200" dirty="0">
                <a:solidFill>
                  <a:srgbClr val="FFFFFF"/>
                </a:solidFill>
                <a:effectLst/>
                <a:latin typeface="+mj-lt"/>
                <a:ea typeface="+mj-ea"/>
                <a:cs typeface="+mj-cs"/>
              </a:rPr>
              <a:t>. </a:t>
            </a:r>
            <a:br>
              <a:rPr lang="en-US" sz="1600" kern="1200" dirty="0">
                <a:solidFill>
                  <a:srgbClr val="FFFFFF"/>
                </a:solidFill>
                <a:effectLst/>
                <a:latin typeface="+mj-lt"/>
                <a:ea typeface="+mj-ea"/>
                <a:cs typeface="+mj-cs"/>
              </a:rPr>
            </a:br>
            <a:endParaRPr lang="en-US" sz="1600" kern="1200" dirty="0">
              <a:solidFill>
                <a:srgbClr val="FFFFFF"/>
              </a:solidFill>
              <a:latin typeface="+mj-lt"/>
              <a:ea typeface="+mj-ea"/>
              <a:cs typeface="+mj-cs"/>
            </a:endParaRPr>
          </a:p>
        </p:txBody>
      </p:sp>
      <p:cxnSp>
        <p:nvCxnSpPr>
          <p:cNvPr id="28"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Segnaposto piè di pagina 2">
            <a:extLst>
              <a:ext uri="{FF2B5EF4-FFF2-40B4-BE49-F238E27FC236}">
                <a16:creationId xmlns:a16="http://schemas.microsoft.com/office/drawing/2014/main" id="{2CAEC459-B170-066F-3C96-199B94AB35D6}"/>
              </a:ext>
            </a:extLst>
          </p:cNvPr>
          <p:cNvSpPr>
            <a:spLocks noGrp="1"/>
          </p:cNvSpPr>
          <p:nvPr>
            <p:ph type="ftr" sz="quarter" idx="11"/>
          </p:nvPr>
        </p:nvSpPr>
        <p:spPr>
          <a:xfrm>
            <a:off x="7572090" y="6492874"/>
            <a:ext cx="4606401" cy="365125"/>
          </a:xfrm>
        </p:spPr>
        <p:txBody>
          <a:bodyPr vert="horz" lIns="91440" tIns="45720" rIns="91440" bIns="45720" rtlCol="0" anchor="ctr">
            <a:normAutofit/>
          </a:bodyPr>
          <a:lstStyle/>
          <a:p>
            <a:pPr>
              <a:spcAft>
                <a:spcPts val="600"/>
              </a:spcAft>
            </a:pPr>
            <a:r>
              <a:rPr lang="en-US" kern="1200" dirty="0">
                <a:solidFill>
                  <a:schemeClr val="bg1"/>
                </a:solidFill>
                <a:latin typeface="Calibri" panose="020F0502020204030204"/>
                <a:ea typeface="+mn-ea"/>
                <a:cs typeface="+mn-cs"/>
              </a:rPr>
              <a:t>FIERIDA 2023-2024, Milano 1</a:t>
            </a:r>
            <a:r>
              <a:rPr lang="en-US" dirty="0">
                <a:solidFill>
                  <a:schemeClr val="bg1"/>
                </a:solidFill>
                <a:latin typeface="Calibri" panose="020F0502020204030204"/>
              </a:rPr>
              <a:t>8</a:t>
            </a:r>
            <a:r>
              <a:rPr lang="en-US" kern="1200" dirty="0">
                <a:solidFill>
                  <a:schemeClr val="bg1"/>
                </a:solidFill>
                <a:latin typeface="Calibri" panose="020F0502020204030204"/>
                <a:ea typeface="+mn-ea"/>
                <a:cs typeface="+mn-cs"/>
              </a:rPr>
              <a:t>, 19 e </a:t>
            </a:r>
            <a:r>
              <a:rPr lang="en-US" dirty="0">
                <a:solidFill>
                  <a:schemeClr val="bg1"/>
                </a:solidFill>
                <a:latin typeface="Calibri" panose="020F0502020204030204"/>
              </a:rPr>
              <a:t>20</a:t>
            </a:r>
            <a:r>
              <a:rPr lang="en-US" kern="1200" dirty="0">
                <a:solidFill>
                  <a:schemeClr val="bg1"/>
                </a:solidFill>
                <a:latin typeface="Calibri" panose="020F0502020204030204"/>
                <a:ea typeface="+mn-ea"/>
                <a:cs typeface="+mn-cs"/>
              </a:rPr>
              <a:t> </a:t>
            </a:r>
            <a:r>
              <a:rPr lang="en-US" dirty="0" err="1">
                <a:solidFill>
                  <a:schemeClr val="bg1"/>
                </a:solidFill>
                <a:latin typeface="Calibri" panose="020F0502020204030204"/>
              </a:rPr>
              <a:t>gennaio</a:t>
            </a:r>
            <a:r>
              <a:rPr lang="en-US" kern="1200" dirty="0">
                <a:solidFill>
                  <a:schemeClr val="bg1"/>
                </a:solidFill>
                <a:latin typeface="Calibri" panose="020F0502020204030204"/>
                <a:ea typeface="+mn-ea"/>
                <a:cs typeface="+mn-cs"/>
              </a:rPr>
              <a:t> 2024</a:t>
            </a:r>
          </a:p>
          <a:p>
            <a:pPr>
              <a:spcAft>
                <a:spcPts val="600"/>
              </a:spcAft>
            </a:pPr>
            <a:endParaRPr lang="en-US" kern="1200" dirty="0">
              <a:solidFill>
                <a:srgbClr val="FFFFFF"/>
              </a:solidFill>
              <a:latin typeface="+mn-lt"/>
              <a:ea typeface="+mn-ea"/>
              <a:cs typeface="+mn-cs"/>
            </a:endParaRPr>
          </a:p>
        </p:txBody>
      </p:sp>
      <p:sp>
        <p:nvSpPr>
          <p:cNvPr id="33"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0061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F17DC03-F571-4327-8529-0000F5694598}"/>
              </a:ext>
            </a:extLst>
          </p:cNvPr>
          <p:cNvSpPr>
            <a:spLocks noGrp="1"/>
          </p:cNvSpPr>
          <p:nvPr>
            <p:ph type="title"/>
          </p:nvPr>
        </p:nvSpPr>
        <p:spPr>
          <a:xfrm>
            <a:off x="4045040" y="2261131"/>
            <a:ext cx="7644627" cy="2751086"/>
          </a:xfrm>
        </p:spPr>
        <p:txBody>
          <a:bodyPr vert="horz" lIns="91440" tIns="45720" rIns="91440" bIns="45720" rtlCol="0" anchor="b">
            <a:normAutofit/>
          </a:bodyPr>
          <a:lstStyle/>
          <a:p>
            <a:pPr algn="r"/>
            <a:r>
              <a:rPr lang="en-US" sz="1600" b="1"/>
              <a:t>Obiettivi prioritari</a:t>
            </a:r>
            <a:r>
              <a:rPr lang="en-US" sz="1600" b="1" kern="1200">
                <a:solidFill>
                  <a:schemeClr val="tx1"/>
                </a:solidFill>
                <a:latin typeface="+mj-lt"/>
                <a:ea typeface="+mj-ea"/>
                <a:cs typeface="+mj-cs"/>
              </a:rPr>
              <a:t> della Rete per l’apprendimento permanente in Sardegna per l’anno scolastico 2023/2024</a:t>
            </a:r>
            <a:br>
              <a:rPr lang="en-US" sz="1600" b="1" kern="1200">
                <a:solidFill>
                  <a:schemeClr val="tx1"/>
                </a:solidFill>
                <a:latin typeface="+mj-lt"/>
                <a:ea typeface="+mj-ea"/>
                <a:cs typeface="+mj-cs"/>
              </a:rPr>
            </a:br>
            <a:r>
              <a:rPr lang="en-US" sz="1500" kern="1200">
                <a:solidFill>
                  <a:schemeClr val="tx1"/>
                </a:solidFill>
                <a:latin typeface="+mj-lt"/>
                <a:ea typeface="+mj-ea"/>
                <a:cs typeface="+mj-cs"/>
              </a:rPr>
              <a:t>:</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r>
              <a:rPr lang="en-US" sz="1500" kern="1200">
                <a:solidFill>
                  <a:schemeClr val="tx1"/>
                </a:solidFill>
                <a:latin typeface="+mj-lt"/>
                <a:ea typeface="+mj-ea"/>
                <a:cs typeface="+mj-cs"/>
              </a:rPr>
              <a:t>Iefp per adulti;</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r>
              <a:rPr lang="en-US" sz="1500" kern="1200">
                <a:solidFill>
                  <a:schemeClr val="tx1"/>
                </a:solidFill>
                <a:latin typeface="+mj-lt"/>
                <a:ea typeface="+mj-ea"/>
                <a:cs typeface="+mj-cs"/>
              </a:rPr>
              <a:t>protocollo regionale per i percorsi integrati tra il primo ed il secondo livello;</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r>
              <a:rPr lang="en-US" sz="1500" kern="1200">
                <a:solidFill>
                  <a:schemeClr val="tx1"/>
                </a:solidFill>
                <a:latin typeface="+mj-lt"/>
                <a:ea typeface="+mj-ea"/>
                <a:cs typeface="+mj-cs"/>
              </a:rPr>
              <a:t>il metodo biodanza per promuovere la salute ed il benessere tra gli adulti e giovani adulti;</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r>
              <a:rPr lang="en-US" sz="1500" kern="1200">
                <a:solidFill>
                  <a:schemeClr val="tx1"/>
                </a:solidFill>
                <a:latin typeface="+mj-lt"/>
                <a:ea typeface="+mj-ea"/>
                <a:cs typeface="+mj-cs"/>
              </a:rPr>
              <a:t>dottorati per docenti e dirigenti scolastici dei CPIA che promuovano la ricerca didattica nell’IdA;</a:t>
            </a:r>
            <a:br>
              <a:rPr lang="en-US" sz="1500" kern="1200">
                <a:solidFill>
                  <a:schemeClr val="tx1"/>
                </a:solidFill>
                <a:latin typeface="+mj-lt"/>
                <a:ea typeface="+mj-ea"/>
                <a:cs typeface="+mj-cs"/>
              </a:rPr>
            </a:br>
            <a:r>
              <a:rPr lang="en-US" sz="1500" kern="1200">
                <a:solidFill>
                  <a:schemeClr val="tx1"/>
                </a:solidFill>
                <a:latin typeface="+mj-lt"/>
                <a:ea typeface="+mj-ea"/>
                <a:cs typeface="+mj-cs"/>
              </a:rPr>
              <a:t> </a:t>
            </a:r>
            <a:endParaRPr lang="en-US" sz="1500" kern="1200" dirty="0">
              <a:solidFill>
                <a:schemeClr val="tx1"/>
              </a:solidFill>
              <a:latin typeface="+mj-lt"/>
              <a:ea typeface="+mj-ea"/>
              <a:cs typeface="+mj-cs"/>
            </a:endParaRPr>
          </a:p>
        </p:txBody>
      </p:sp>
      <p:sp>
        <p:nvSpPr>
          <p:cNvPr id="3" name="Segnaposto piè di pagina 2">
            <a:extLst>
              <a:ext uri="{FF2B5EF4-FFF2-40B4-BE49-F238E27FC236}">
                <a16:creationId xmlns:a16="http://schemas.microsoft.com/office/drawing/2014/main" id="{94AF1768-EF70-43B4-C700-1B450A23BCFE}"/>
              </a:ext>
            </a:extLst>
          </p:cNvPr>
          <p:cNvSpPr>
            <a:spLocks noGrp="1"/>
          </p:cNvSpPr>
          <p:nvPr>
            <p:ph type="ftr" sz="quarter" idx="11"/>
          </p:nvPr>
        </p:nvSpPr>
        <p:spPr>
          <a:xfrm>
            <a:off x="7467865" y="6492875"/>
            <a:ext cx="4721087" cy="365125"/>
          </a:xfrm>
        </p:spPr>
        <p:txBody>
          <a:bodyPr vert="horz" lIns="91440" tIns="45720" rIns="91440" bIns="45720" rtlCol="0" anchor="ctr">
            <a:normAutofit/>
          </a:bodyPr>
          <a:lstStyle/>
          <a:p>
            <a:pPr>
              <a:spcAft>
                <a:spcPts val="600"/>
              </a:spcAft>
            </a:pPr>
            <a:r>
              <a:rPr lang="en-US" kern="1200" dirty="0">
                <a:solidFill>
                  <a:prstClr val="black">
                    <a:tint val="75000"/>
                  </a:prstClr>
                </a:solidFill>
                <a:latin typeface="Calibri" panose="020F0502020204030204"/>
                <a:ea typeface="+mn-ea"/>
                <a:cs typeface="+mn-cs"/>
              </a:rPr>
              <a:t>FIERIDA 2023-2024, Milano 1</a:t>
            </a:r>
            <a:r>
              <a:rPr lang="en-US" dirty="0">
                <a:solidFill>
                  <a:prstClr val="black">
                    <a:tint val="75000"/>
                  </a:prstClr>
                </a:solidFill>
                <a:latin typeface="Calibri" panose="020F0502020204030204"/>
              </a:rPr>
              <a:t>8</a:t>
            </a:r>
            <a:r>
              <a:rPr lang="en-US" kern="1200" dirty="0">
                <a:solidFill>
                  <a:prstClr val="black">
                    <a:tint val="75000"/>
                  </a:prstClr>
                </a:solidFill>
                <a:latin typeface="Calibri" panose="020F0502020204030204"/>
                <a:ea typeface="+mn-ea"/>
                <a:cs typeface="+mn-cs"/>
              </a:rPr>
              <a:t>, 19 e </a:t>
            </a:r>
            <a:r>
              <a:rPr lang="en-US" dirty="0">
                <a:solidFill>
                  <a:prstClr val="black">
                    <a:tint val="75000"/>
                  </a:prstClr>
                </a:solidFill>
                <a:latin typeface="Calibri" panose="020F0502020204030204"/>
              </a:rPr>
              <a:t>20</a:t>
            </a:r>
            <a:r>
              <a:rPr lang="en-US" kern="1200" dirty="0">
                <a:solidFill>
                  <a:prstClr val="black">
                    <a:tint val="75000"/>
                  </a:prstClr>
                </a:solidFill>
                <a:latin typeface="Calibri" panose="020F0502020204030204"/>
                <a:ea typeface="+mn-ea"/>
                <a:cs typeface="+mn-cs"/>
              </a:rPr>
              <a:t> </a:t>
            </a:r>
            <a:r>
              <a:rPr lang="en-US" dirty="0" err="1">
                <a:solidFill>
                  <a:prstClr val="black">
                    <a:tint val="75000"/>
                  </a:prstClr>
                </a:solidFill>
                <a:latin typeface="Calibri" panose="020F0502020204030204"/>
              </a:rPr>
              <a:t>gennaio</a:t>
            </a:r>
            <a:r>
              <a:rPr lang="en-US" kern="1200" dirty="0">
                <a:solidFill>
                  <a:prstClr val="black">
                    <a:tint val="75000"/>
                  </a:prstClr>
                </a:solidFill>
                <a:latin typeface="Calibri" panose="020F0502020204030204"/>
                <a:ea typeface="+mn-ea"/>
                <a:cs typeface="+mn-cs"/>
              </a:rPr>
              <a:t> 2024</a:t>
            </a:r>
          </a:p>
          <a:p>
            <a:pPr>
              <a:spcAft>
                <a:spcPts val="600"/>
              </a:spcAft>
            </a:pP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2899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820</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AVVIO E COSTITUZIONE DELLA RETE PER L’APPRENDIMENTO PERMANENTE IN SARDEGNA</vt:lpstr>
      <vt:lpstr>Presentazione standard di PowerPoint</vt:lpstr>
      <vt:lpstr>Presentazione standard di PowerPoint</vt:lpstr>
      <vt:lpstr> Sottoscrizione accordo quadro, giugno 2023  TUTTI I CPIA DELLA SARDEGNA;  UFFICIO SCOLASTICO REGIONALE PER LA SARDEGNA;  ASSESSORATO DELLA PUBBLICA ISTRUZIONE, BENI CULTURALI, INFORMAZIONE, SPETTACOLO E SPORT;  ASSESSORATO DELL’IGIENE E SANITA’ E DELL’ASSISTENZA SOCIALE;  ASSESSORATO DEL LAVORO, FORMAZIONE PROFESSIONALE, COOPERAZIONE E SICUREZZA SOCIALE;  RUIAP;  UNIVERSITA’ DEGLI STUDI DI CAGLIARI;  UNIVERSITA’ DEGLI STUDI DI SASSARI;  ARTIGIAN SERVICE.  </vt:lpstr>
      <vt:lpstr>Presentazione standard di PowerPoint</vt:lpstr>
      <vt:lpstr>    </vt:lpstr>
      <vt:lpstr>individuare, a partire dalla valorizzazione delle azioni e sperimentazioni realizzate, strumenti comuni per l’individuazione, la valorizzazione e l’attestazione delle competenze in coerenza con le attività di ogni soggetto;   supportare azioni di sperimentazione di sistemi di conoscenza, anticipazione della domanda e programmazione dell'offerta di competenze, messa in campo di nuovi strumenti - con particolare attenzione ai fabbisogni espressi dai settori produttivi ad elevata specializzazione nel contesto regionale - in relazione alle transizioni digitale ed ecologica;   ricercare opportunità di finanziamenti europei, nazionali e regionali per la realizzazione di sperimentazioni negli ambiti di competenza e per promuovere l’innovazione sulle tematiche di interesse comune;   </vt:lpstr>
      <vt:lpstr>strutturazione di percorsi e progetti formativi personalizzati e accessibili a tutte e tutti, nel rispetto del principio di centralità della persona, prevedendo livelli e percorsi differenziati di intensità dell'aiuto in proporzione ai profili quali-quantitativi di fabbisogno di cui ogni persona è portatrice;   sviluppo di percorsi di apprendimento permanente per consentire una cittadinanza attiva e assicurare le competenze per la vita, al fine di rendere la popolazione adulta in grado di affrontare i cambiamenti della società attraverso la formazione delle competenze traversali e competenze chiave per l’apprendimento permanente;   messa a disposizione/utilizzo di strumenti condivisi per l’analisi dei fabbisogni formativi e lavorativi della popolazione adulta e condivisione degli esiti prodotti.  </vt:lpstr>
      <vt:lpstr>Obiettivi prioritari della Rete per l’apprendimento permanente in Sardegna per l’anno scolastico 2023/2024 :  Iefp per adulti;  protocollo regionale per i percorsi integrati tra il primo ed il secondo livello;  il metodo biodanza per promuovere la salute ed il benessere tra gli adulti e giovani adulti;  dottorati per docenti e dirigenti scolastici dei CPIA che promuovano la ricerca didattica nell’IdA;  </vt:lpstr>
      <vt:lpstr>Il nostro principio ispiratore….  NON ARRENDERSI MAI!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Emilio Porcaro</dc:creator>
  <cp:lastModifiedBy>Carmensita Feltrin</cp:lastModifiedBy>
  <cp:revision>23</cp:revision>
  <dcterms:created xsi:type="dcterms:W3CDTF">2022-10-09T13:21:50Z</dcterms:created>
  <dcterms:modified xsi:type="dcterms:W3CDTF">2024-01-15T21:48:58Z</dcterms:modified>
</cp:coreProperties>
</file>