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1" r:id="rId11"/>
    <p:sldId id="272" r:id="rId12"/>
    <p:sldId id="274" r:id="rId13"/>
    <p:sldId id="275" r:id="rId14"/>
    <p:sldId id="276" r:id="rId15"/>
    <p:sldId id="277" r:id="rId16"/>
    <p:sldId id="266" r:id="rId17"/>
    <p:sldId id="282" r:id="rId18"/>
    <p:sldId id="284" r:id="rId19"/>
    <p:sldId id="286" r:id="rId20"/>
    <p:sldId id="288" r:id="rId21"/>
    <p:sldId id="290" r:id="rId22"/>
    <p:sldId id="292" r:id="rId23"/>
    <p:sldId id="269" r:id="rId24"/>
    <p:sldId id="300" r:id="rId25"/>
    <p:sldId id="294" r:id="rId26"/>
    <p:sldId id="295" r:id="rId27"/>
    <p:sldId id="296" r:id="rId28"/>
    <p:sldId id="297" r:id="rId29"/>
    <p:sldId id="280" r:id="rId30"/>
    <p:sldId id="264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AE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0" autoAdjust="0"/>
    <p:restoredTop sz="95373" autoAdjust="0"/>
  </p:normalViewPr>
  <p:slideViewPr>
    <p:cSldViewPr snapToGrid="0">
      <p:cViewPr>
        <p:scale>
          <a:sx n="100" d="100"/>
          <a:sy n="100" d="100"/>
        </p:scale>
        <p:origin x="153" y="-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C71C8-4859-4985-B2FC-B58FB57CFD4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BA486ED-12A3-48A6-B7C5-3D67D86E4D3F}">
      <dgm:prSet phldrT="[Testo]"/>
      <dgm:spPr/>
      <dgm:t>
        <a:bodyPr/>
        <a:lstStyle/>
        <a:p>
          <a:r>
            <a:rPr lang="it-IT" dirty="0"/>
            <a:t>Aprile-maggio 2022: formazione</a:t>
          </a:r>
        </a:p>
      </dgm:t>
    </dgm:pt>
    <dgm:pt modelId="{31EF82A6-15CF-4443-9678-22DD045E9962}" type="parTrans" cxnId="{1F2511DF-8701-470F-AD18-7C451CBAD572}">
      <dgm:prSet/>
      <dgm:spPr/>
      <dgm:t>
        <a:bodyPr/>
        <a:lstStyle/>
        <a:p>
          <a:endParaRPr lang="it-IT"/>
        </a:p>
      </dgm:t>
    </dgm:pt>
    <dgm:pt modelId="{23FAD2A7-47B4-46EB-87DD-EE6F3EB6224E}" type="sibTrans" cxnId="{1F2511DF-8701-470F-AD18-7C451CBAD572}">
      <dgm:prSet/>
      <dgm:spPr/>
      <dgm:t>
        <a:bodyPr/>
        <a:lstStyle/>
        <a:p>
          <a:endParaRPr lang="it-IT"/>
        </a:p>
      </dgm:t>
    </dgm:pt>
    <dgm:pt modelId="{522941CE-0C3D-4CB6-A96B-1B4504BDF010}">
      <dgm:prSet phldrT="[Testo]"/>
      <dgm:spPr/>
      <dgm:t>
        <a:bodyPr/>
        <a:lstStyle/>
        <a:p>
          <a:r>
            <a:rPr lang="it-IT" dirty="0"/>
            <a:t>Ottobre 2022: prima sperimentazione</a:t>
          </a:r>
        </a:p>
      </dgm:t>
    </dgm:pt>
    <dgm:pt modelId="{F8E8B516-0974-48E6-B990-6B3EBC7C55AB}" type="parTrans" cxnId="{CE54079E-0EC4-4C2B-A0C8-94817F6546DD}">
      <dgm:prSet/>
      <dgm:spPr/>
      <dgm:t>
        <a:bodyPr/>
        <a:lstStyle/>
        <a:p>
          <a:endParaRPr lang="it-IT"/>
        </a:p>
      </dgm:t>
    </dgm:pt>
    <dgm:pt modelId="{9665A259-3A7C-4931-9EB6-57AD856B41DC}" type="sibTrans" cxnId="{CE54079E-0EC4-4C2B-A0C8-94817F6546DD}">
      <dgm:prSet/>
      <dgm:spPr/>
      <dgm:t>
        <a:bodyPr/>
        <a:lstStyle/>
        <a:p>
          <a:endParaRPr lang="it-IT"/>
        </a:p>
      </dgm:t>
    </dgm:pt>
    <dgm:pt modelId="{F6868899-8573-475D-9B8A-5C2C031A97A7}">
      <dgm:prSet phldrT="[Testo]"/>
      <dgm:spPr/>
      <dgm:t>
        <a:bodyPr/>
        <a:lstStyle/>
        <a:p>
          <a:r>
            <a:rPr lang="it-IT" dirty="0"/>
            <a:t>Marzo 2023: revisione</a:t>
          </a:r>
        </a:p>
      </dgm:t>
    </dgm:pt>
    <dgm:pt modelId="{91ABBA4B-5471-4AC5-8E70-E4F541886E48}" type="parTrans" cxnId="{B8EC2121-0CCE-4B71-82D7-68EC45EC16A8}">
      <dgm:prSet/>
      <dgm:spPr/>
      <dgm:t>
        <a:bodyPr/>
        <a:lstStyle/>
        <a:p>
          <a:endParaRPr lang="it-IT"/>
        </a:p>
      </dgm:t>
    </dgm:pt>
    <dgm:pt modelId="{48E6D70B-FB19-4FB5-99F2-5E144CB548D5}" type="sibTrans" cxnId="{B8EC2121-0CCE-4B71-82D7-68EC45EC16A8}">
      <dgm:prSet/>
      <dgm:spPr/>
      <dgm:t>
        <a:bodyPr/>
        <a:lstStyle/>
        <a:p>
          <a:endParaRPr lang="it-IT"/>
        </a:p>
      </dgm:t>
    </dgm:pt>
    <dgm:pt modelId="{336B992A-27BC-40F3-86FE-7A1DFD9DD1E8}">
      <dgm:prSet phldrT="[Testo]"/>
      <dgm:spPr/>
      <dgm:t>
        <a:bodyPr/>
        <a:lstStyle/>
        <a:p>
          <a:r>
            <a:rPr lang="it-IT" dirty="0"/>
            <a:t>Ottobre 2023: attuazione protocollo definitivo</a:t>
          </a:r>
        </a:p>
      </dgm:t>
    </dgm:pt>
    <dgm:pt modelId="{EC177588-B774-453C-8E23-7A7A81962003}" type="parTrans" cxnId="{DD89212B-06AB-48F6-BEF7-5367C68EF264}">
      <dgm:prSet/>
      <dgm:spPr/>
      <dgm:t>
        <a:bodyPr/>
        <a:lstStyle/>
        <a:p>
          <a:endParaRPr lang="it-IT"/>
        </a:p>
      </dgm:t>
    </dgm:pt>
    <dgm:pt modelId="{9B776D09-D662-435E-8068-2DEB93673F1A}" type="sibTrans" cxnId="{DD89212B-06AB-48F6-BEF7-5367C68EF264}">
      <dgm:prSet/>
      <dgm:spPr/>
      <dgm:t>
        <a:bodyPr/>
        <a:lstStyle/>
        <a:p>
          <a:endParaRPr lang="it-IT"/>
        </a:p>
      </dgm:t>
    </dgm:pt>
    <dgm:pt modelId="{9F9D7633-BEAE-4AB1-9AD2-B381250F93CB}" type="pres">
      <dgm:prSet presAssocID="{007C71C8-4859-4985-B2FC-B58FB57CFD49}" presName="outerComposite" presStyleCnt="0">
        <dgm:presLayoutVars>
          <dgm:chMax val="5"/>
          <dgm:dir/>
          <dgm:resizeHandles val="exact"/>
        </dgm:presLayoutVars>
      </dgm:prSet>
      <dgm:spPr/>
    </dgm:pt>
    <dgm:pt modelId="{A0843D87-3190-48C5-9CEE-146A4539FE08}" type="pres">
      <dgm:prSet presAssocID="{007C71C8-4859-4985-B2FC-B58FB57CFD49}" presName="dummyMaxCanvas" presStyleCnt="0">
        <dgm:presLayoutVars/>
      </dgm:prSet>
      <dgm:spPr/>
    </dgm:pt>
    <dgm:pt modelId="{8AE14CD5-D041-4FBD-8666-6DA475D3968F}" type="pres">
      <dgm:prSet presAssocID="{007C71C8-4859-4985-B2FC-B58FB57CFD49}" presName="FourNodes_1" presStyleLbl="node1" presStyleIdx="0" presStyleCnt="4">
        <dgm:presLayoutVars>
          <dgm:bulletEnabled val="1"/>
        </dgm:presLayoutVars>
      </dgm:prSet>
      <dgm:spPr/>
    </dgm:pt>
    <dgm:pt modelId="{8B52C66D-146F-4E07-86B5-855B68385AF1}" type="pres">
      <dgm:prSet presAssocID="{007C71C8-4859-4985-B2FC-B58FB57CFD49}" presName="FourNodes_2" presStyleLbl="node1" presStyleIdx="1" presStyleCnt="4" custScaleX="104170">
        <dgm:presLayoutVars>
          <dgm:bulletEnabled val="1"/>
        </dgm:presLayoutVars>
      </dgm:prSet>
      <dgm:spPr/>
    </dgm:pt>
    <dgm:pt modelId="{13DB6E10-8A7C-4BB5-9781-A94A5D74EFA2}" type="pres">
      <dgm:prSet presAssocID="{007C71C8-4859-4985-B2FC-B58FB57CFD49}" presName="FourNodes_3" presStyleLbl="node1" presStyleIdx="2" presStyleCnt="4">
        <dgm:presLayoutVars>
          <dgm:bulletEnabled val="1"/>
        </dgm:presLayoutVars>
      </dgm:prSet>
      <dgm:spPr/>
    </dgm:pt>
    <dgm:pt modelId="{7C691E96-2D3B-4722-8DF3-D24AA8F41A79}" type="pres">
      <dgm:prSet presAssocID="{007C71C8-4859-4985-B2FC-B58FB57CFD49}" presName="FourNodes_4" presStyleLbl="node1" presStyleIdx="3" presStyleCnt="4">
        <dgm:presLayoutVars>
          <dgm:bulletEnabled val="1"/>
        </dgm:presLayoutVars>
      </dgm:prSet>
      <dgm:spPr/>
    </dgm:pt>
    <dgm:pt modelId="{9C58CBA2-EA0B-48CA-98E4-DFFFDB5771D8}" type="pres">
      <dgm:prSet presAssocID="{007C71C8-4859-4985-B2FC-B58FB57CFD49}" presName="FourConn_1-2" presStyleLbl="fgAccFollowNode1" presStyleIdx="0" presStyleCnt="3">
        <dgm:presLayoutVars>
          <dgm:bulletEnabled val="1"/>
        </dgm:presLayoutVars>
      </dgm:prSet>
      <dgm:spPr/>
    </dgm:pt>
    <dgm:pt modelId="{F424D9B2-51DB-44D3-8636-2A02061AA592}" type="pres">
      <dgm:prSet presAssocID="{007C71C8-4859-4985-B2FC-B58FB57CFD49}" presName="FourConn_2-3" presStyleLbl="fgAccFollowNode1" presStyleIdx="1" presStyleCnt="3">
        <dgm:presLayoutVars>
          <dgm:bulletEnabled val="1"/>
        </dgm:presLayoutVars>
      </dgm:prSet>
      <dgm:spPr/>
    </dgm:pt>
    <dgm:pt modelId="{42FE532F-BBA7-4109-AAA6-4322A50774D4}" type="pres">
      <dgm:prSet presAssocID="{007C71C8-4859-4985-B2FC-B58FB57CFD49}" presName="FourConn_3-4" presStyleLbl="fgAccFollowNode1" presStyleIdx="2" presStyleCnt="3">
        <dgm:presLayoutVars>
          <dgm:bulletEnabled val="1"/>
        </dgm:presLayoutVars>
      </dgm:prSet>
      <dgm:spPr/>
    </dgm:pt>
    <dgm:pt modelId="{8AC5FEED-9A92-48E4-8672-418B49A831C3}" type="pres">
      <dgm:prSet presAssocID="{007C71C8-4859-4985-B2FC-B58FB57CFD49}" presName="FourNodes_1_text" presStyleLbl="node1" presStyleIdx="3" presStyleCnt="4">
        <dgm:presLayoutVars>
          <dgm:bulletEnabled val="1"/>
        </dgm:presLayoutVars>
      </dgm:prSet>
      <dgm:spPr/>
    </dgm:pt>
    <dgm:pt modelId="{AC7F2474-67CD-4F5E-958A-CB07A2BCEAD4}" type="pres">
      <dgm:prSet presAssocID="{007C71C8-4859-4985-B2FC-B58FB57CFD49}" presName="FourNodes_2_text" presStyleLbl="node1" presStyleIdx="3" presStyleCnt="4">
        <dgm:presLayoutVars>
          <dgm:bulletEnabled val="1"/>
        </dgm:presLayoutVars>
      </dgm:prSet>
      <dgm:spPr/>
    </dgm:pt>
    <dgm:pt modelId="{AA08FE8B-AC53-4936-B119-996745816127}" type="pres">
      <dgm:prSet presAssocID="{007C71C8-4859-4985-B2FC-B58FB57CFD49}" presName="FourNodes_3_text" presStyleLbl="node1" presStyleIdx="3" presStyleCnt="4">
        <dgm:presLayoutVars>
          <dgm:bulletEnabled val="1"/>
        </dgm:presLayoutVars>
      </dgm:prSet>
      <dgm:spPr/>
    </dgm:pt>
    <dgm:pt modelId="{8D233542-9682-4EA1-9393-97A053A75B2F}" type="pres">
      <dgm:prSet presAssocID="{007C71C8-4859-4985-B2FC-B58FB57CFD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24D6903-560A-4A6C-89D9-190863EC53C8}" type="presOf" srcId="{007C71C8-4859-4985-B2FC-B58FB57CFD49}" destId="{9F9D7633-BEAE-4AB1-9AD2-B381250F93CB}" srcOrd="0" destOrd="0" presId="urn:microsoft.com/office/officeart/2005/8/layout/vProcess5"/>
    <dgm:cxn modelId="{73AA2C1D-B2EA-4147-9B42-394CC5A16CA5}" type="presOf" srcId="{336B992A-27BC-40F3-86FE-7A1DFD9DD1E8}" destId="{8D233542-9682-4EA1-9393-97A053A75B2F}" srcOrd="1" destOrd="0" presId="urn:microsoft.com/office/officeart/2005/8/layout/vProcess5"/>
    <dgm:cxn modelId="{B8EC2121-0CCE-4B71-82D7-68EC45EC16A8}" srcId="{007C71C8-4859-4985-B2FC-B58FB57CFD49}" destId="{F6868899-8573-475D-9B8A-5C2C031A97A7}" srcOrd="2" destOrd="0" parTransId="{91ABBA4B-5471-4AC5-8E70-E4F541886E48}" sibTransId="{48E6D70B-FB19-4FB5-99F2-5E144CB548D5}"/>
    <dgm:cxn modelId="{5C659C25-6775-4192-A0ED-9E1E68D113BA}" type="presOf" srcId="{522941CE-0C3D-4CB6-A96B-1B4504BDF010}" destId="{8B52C66D-146F-4E07-86B5-855B68385AF1}" srcOrd="0" destOrd="0" presId="urn:microsoft.com/office/officeart/2005/8/layout/vProcess5"/>
    <dgm:cxn modelId="{DD89212B-06AB-48F6-BEF7-5367C68EF264}" srcId="{007C71C8-4859-4985-B2FC-B58FB57CFD49}" destId="{336B992A-27BC-40F3-86FE-7A1DFD9DD1E8}" srcOrd="3" destOrd="0" parTransId="{EC177588-B774-453C-8E23-7A7A81962003}" sibTransId="{9B776D09-D662-435E-8068-2DEB93673F1A}"/>
    <dgm:cxn modelId="{07AF0630-E63C-4A78-AC0D-56335F2F33A6}" type="presOf" srcId="{9665A259-3A7C-4931-9EB6-57AD856B41DC}" destId="{F424D9B2-51DB-44D3-8636-2A02061AA592}" srcOrd="0" destOrd="0" presId="urn:microsoft.com/office/officeart/2005/8/layout/vProcess5"/>
    <dgm:cxn modelId="{0A73AB5B-1F75-409D-BF7D-9FC8BE900E34}" type="presOf" srcId="{F6868899-8573-475D-9B8A-5C2C031A97A7}" destId="{AA08FE8B-AC53-4936-B119-996745816127}" srcOrd="1" destOrd="0" presId="urn:microsoft.com/office/officeart/2005/8/layout/vProcess5"/>
    <dgm:cxn modelId="{088B2361-97AC-4CF5-B80A-B9EF38DF7781}" type="presOf" srcId="{48E6D70B-FB19-4FB5-99F2-5E144CB548D5}" destId="{42FE532F-BBA7-4109-AAA6-4322A50774D4}" srcOrd="0" destOrd="0" presId="urn:microsoft.com/office/officeart/2005/8/layout/vProcess5"/>
    <dgm:cxn modelId="{3D1D5A88-6412-44F4-87E8-EECB5A38747F}" type="presOf" srcId="{F6868899-8573-475D-9B8A-5C2C031A97A7}" destId="{13DB6E10-8A7C-4BB5-9781-A94A5D74EFA2}" srcOrd="0" destOrd="0" presId="urn:microsoft.com/office/officeart/2005/8/layout/vProcess5"/>
    <dgm:cxn modelId="{34FC7E98-C073-48C3-B788-3117B1945F9E}" type="presOf" srcId="{522941CE-0C3D-4CB6-A96B-1B4504BDF010}" destId="{AC7F2474-67CD-4F5E-958A-CB07A2BCEAD4}" srcOrd="1" destOrd="0" presId="urn:microsoft.com/office/officeart/2005/8/layout/vProcess5"/>
    <dgm:cxn modelId="{CE54079E-0EC4-4C2B-A0C8-94817F6546DD}" srcId="{007C71C8-4859-4985-B2FC-B58FB57CFD49}" destId="{522941CE-0C3D-4CB6-A96B-1B4504BDF010}" srcOrd="1" destOrd="0" parTransId="{F8E8B516-0974-48E6-B990-6B3EBC7C55AB}" sibTransId="{9665A259-3A7C-4931-9EB6-57AD856B41DC}"/>
    <dgm:cxn modelId="{3533C0AB-61DB-428B-99D9-617ED121C934}" type="presOf" srcId="{8BA486ED-12A3-48A6-B7C5-3D67D86E4D3F}" destId="{8AC5FEED-9A92-48E4-8672-418B49A831C3}" srcOrd="1" destOrd="0" presId="urn:microsoft.com/office/officeart/2005/8/layout/vProcess5"/>
    <dgm:cxn modelId="{43C92EAC-8E9A-4042-96F7-635A420A0345}" type="presOf" srcId="{336B992A-27BC-40F3-86FE-7A1DFD9DD1E8}" destId="{7C691E96-2D3B-4722-8DF3-D24AA8F41A79}" srcOrd="0" destOrd="0" presId="urn:microsoft.com/office/officeart/2005/8/layout/vProcess5"/>
    <dgm:cxn modelId="{9CD0D9B6-5637-4334-8994-45A11BEA754D}" type="presOf" srcId="{8BA486ED-12A3-48A6-B7C5-3D67D86E4D3F}" destId="{8AE14CD5-D041-4FBD-8666-6DA475D3968F}" srcOrd="0" destOrd="0" presId="urn:microsoft.com/office/officeart/2005/8/layout/vProcess5"/>
    <dgm:cxn modelId="{C63F75B7-7912-4DD0-937D-FACA3C28B242}" type="presOf" srcId="{23FAD2A7-47B4-46EB-87DD-EE6F3EB6224E}" destId="{9C58CBA2-EA0B-48CA-98E4-DFFFDB5771D8}" srcOrd="0" destOrd="0" presId="urn:microsoft.com/office/officeart/2005/8/layout/vProcess5"/>
    <dgm:cxn modelId="{1F2511DF-8701-470F-AD18-7C451CBAD572}" srcId="{007C71C8-4859-4985-B2FC-B58FB57CFD49}" destId="{8BA486ED-12A3-48A6-B7C5-3D67D86E4D3F}" srcOrd="0" destOrd="0" parTransId="{31EF82A6-15CF-4443-9678-22DD045E9962}" sibTransId="{23FAD2A7-47B4-46EB-87DD-EE6F3EB6224E}"/>
    <dgm:cxn modelId="{C45C59C0-892E-4432-9A6A-9962CC986ED4}" type="presParOf" srcId="{9F9D7633-BEAE-4AB1-9AD2-B381250F93CB}" destId="{A0843D87-3190-48C5-9CEE-146A4539FE08}" srcOrd="0" destOrd="0" presId="urn:microsoft.com/office/officeart/2005/8/layout/vProcess5"/>
    <dgm:cxn modelId="{054207D5-E80E-4001-8FC7-A9DC6C414107}" type="presParOf" srcId="{9F9D7633-BEAE-4AB1-9AD2-B381250F93CB}" destId="{8AE14CD5-D041-4FBD-8666-6DA475D3968F}" srcOrd="1" destOrd="0" presId="urn:microsoft.com/office/officeart/2005/8/layout/vProcess5"/>
    <dgm:cxn modelId="{3C2D66EE-5DA8-4F67-8C3C-FE29391A28C1}" type="presParOf" srcId="{9F9D7633-BEAE-4AB1-9AD2-B381250F93CB}" destId="{8B52C66D-146F-4E07-86B5-855B68385AF1}" srcOrd="2" destOrd="0" presId="urn:microsoft.com/office/officeart/2005/8/layout/vProcess5"/>
    <dgm:cxn modelId="{7EA61272-3D2B-48FA-881A-D153212959B4}" type="presParOf" srcId="{9F9D7633-BEAE-4AB1-9AD2-B381250F93CB}" destId="{13DB6E10-8A7C-4BB5-9781-A94A5D74EFA2}" srcOrd="3" destOrd="0" presId="urn:microsoft.com/office/officeart/2005/8/layout/vProcess5"/>
    <dgm:cxn modelId="{0197E53E-DC44-4F7D-A1BA-55BA9A2DC731}" type="presParOf" srcId="{9F9D7633-BEAE-4AB1-9AD2-B381250F93CB}" destId="{7C691E96-2D3B-4722-8DF3-D24AA8F41A79}" srcOrd="4" destOrd="0" presId="urn:microsoft.com/office/officeart/2005/8/layout/vProcess5"/>
    <dgm:cxn modelId="{F28946DB-B8E3-40C7-B022-974AE4900955}" type="presParOf" srcId="{9F9D7633-BEAE-4AB1-9AD2-B381250F93CB}" destId="{9C58CBA2-EA0B-48CA-98E4-DFFFDB5771D8}" srcOrd="5" destOrd="0" presId="urn:microsoft.com/office/officeart/2005/8/layout/vProcess5"/>
    <dgm:cxn modelId="{00E6339A-F474-4FB5-864B-42919B926076}" type="presParOf" srcId="{9F9D7633-BEAE-4AB1-9AD2-B381250F93CB}" destId="{F424D9B2-51DB-44D3-8636-2A02061AA592}" srcOrd="6" destOrd="0" presId="urn:microsoft.com/office/officeart/2005/8/layout/vProcess5"/>
    <dgm:cxn modelId="{28F9D6E3-ADF9-4411-8E34-A2BE694E031F}" type="presParOf" srcId="{9F9D7633-BEAE-4AB1-9AD2-B381250F93CB}" destId="{42FE532F-BBA7-4109-AAA6-4322A50774D4}" srcOrd="7" destOrd="0" presId="urn:microsoft.com/office/officeart/2005/8/layout/vProcess5"/>
    <dgm:cxn modelId="{12D0BD68-2386-4604-9356-E4395CB29623}" type="presParOf" srcId="{9F9D7633-BEAE-4AB1-9AD2-B381250F93CB}" destId="{8AC5FEED-9A92-48E4-8672-418B49A831C3}" srcOrd="8" destOrd="0" presId="urn:microsoft.com/office/officeart/2005/8/layout/vProcess5"/>
    <dgm:cxn modelId="{4D158C7A-8C75-4581-AD1A-DF6D96030B79}" type="presParOf" srcId="{9F9D7633-BEAE-4AB1-9AD2-B381250F93CB}" destId="{AC7F2474-67CD-4F5E-958A-CB07A2BCEAD4}" srcOrd="9" destOrd="0" presId="urn:microsoft.com/office/officeart/2005/8/layout/vProcess5"/>
    <dgm:cxn modelId="{5BE480A2-5A05-47ED-9B8F-432C083D483A}" type="presParOf" srcId="{9F9D7633-BEAE-4AB1-9AD2-B381250F93CB}" destId="{AA08FE8B-AC53-4936-B119-996745816127}" srcOrd="10" destOrd="0" presId="urn:microsoft.com/office/officeart/2005/8/layout/vProcess5"/>
    <dgm:cxn modelId="{BA35BC23-B0FD-4CA8-BA74-68AD2CDBD303}" type="presParOf" srcId="{9F9D7633-BEAE-4AB1-9AD2-B381250F93CB}" destId="{8D233542-9682-4EA1-9393-97A053A75B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14CD5-D041-4FBD-8666-6DA475D3968F}">
      <dsp:nvSpPr>
        <dsp:cNvPr id="0" name=""/>
        <dsp:cNvSpPr/>
      </dsp:nvSpPr>
      <dsp:spPr>
        <a:xfrm>
          <a:off x="0" y="0"/>
          <a:ext cx="6413655" cy="995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Aprile-maggio 2022: formazione</a:t>
          </a:r>
        </a:p>
      </dsp:txBody>
      <dsp:txXfrm>
        <a:off x="29156" y="29156"/>
        <a:ext cx="5255378" cy="937131"/>
      </dsp:txXfrm>
    </dsp:sp>
    <dsp:sp modelId="{8B52C66D-146F-4E07-86B5-855B68385AF1}">
      <dsp:nvSpPr>
        <dsp:cNvPr id="0" name=""/>
        <dsp:cNvSpPr/>
      </dsp:nvSpPr>
      <dsp:spPr>
        <a:xfrm>
          <a:off x="403418" y="1176433"/>
          <a:ext cx="6681104" cy="995443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Ottobre 2022: prima sperimentazione</a:t>
          </a:r>
        </a:p>
      </dsp:txBody>
      <dsp:txXfrm>
        <a:off x="432574" y="1205589"/>
        <a:ext cx="5389230" cy="937131"/>
      </dsp:txXfrm>
    </dsp:sp>
    <dsp:sp modelId="{13DB6E10-8A7C-4BB5-9781-A94A5D74EFA2}">
      <dsp:nvSpPr>
        <dsp:cNvPr id="0" name=""/>
        <dsp:cNvSpPr/>
      </dsp:nvSpPr>
      <dsp:spPr>
        <a:xfrm>
          <a:off x="1066270" y="2352866"/>
          <a:ext cx="6413655" cy="995443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Marzo 2023: revisione</a:t>
          </a:r>
        </a:p>
      </dsp:txBody>
      <dsp:txXfrm>
        <a:off x="1095426" y="2382022"/>
        <a:ext cx="5179178" cy="937131"/>
      </dsp:txXfrm>
    </dsp:sp>
    <dsp:sp modelId="{7C691E96-2D3B-4722-8DF3-D24AA8F41A79}">
      <dsp:nvSpPr>
        <dsp:cNvPr id="0" name=""/>
        <dsp:cNvSpPr/>
      </dsp:nvSpPr>
      <dsp:spPr>
        <a:xfrm>
          <a:off x="1603413" y="3529299"/>
          <a:ext cx="6413655" cy="99544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Ottobre 2023: attuazione protocollo definitivo</a:t>
          </a:r>
        </a:p>
      </dsp:txBody>
      <dsp:txXfrm>
        <a:off x="1632569" y="3558455"/>
        <a:ext cx="5171161" cy="937131"/>
      </dsp:txXfrm>
    </dsp:sp>
    <dsp:sp modelId="{9C58CBA2-EA0B-48CA-98E4-DFFFDB5771D8}">
      <dsp:nvSpPr>
        <dsp:cNvPr id="0" name=""/>
        <dsp:cNvSpPr/>
      </dsp:nvSpPr>
      <dsp:spPr>
        <a:xfrm>
          <a:off x="5766616" y="762419"/>
          <a:ext cx="647038" cy="6470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/>
        </a:p>
      </dsp:txBody>
      <dsp:txXfrm>
        <a:off x="5912200" y="762419"/>
        <a:ext cx="355870" cy="486896"/>
      </dsp:txXfrm>
    </dsp:sp>
    <dsp:sp modelId="{F424D9B2-51DB-44D3-8636-2A02061AA592}">
      <dsp:nvSpPr>
        <dsp:cNvPr id="0" name=""/>
        <dsp:cNvSpPr/>
      </dsp:nvSpPr>
      <dsp:spPr>
        <a:xfrm>
          <a:off x="6303760" y="1938852"/>
          <a:ext cx="647038" cy="6470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/>
        </a:p>
      </dsp:txBody>
      <dsp:txXfrm>
        <a:off x="6449344" y="1938852"/>
        <a:ext cx="355870" cy="486896"/>
      </dsp:txXfrm>
    </dsp:sp>
    <dsp:sp modelId="{42FE532F-BBA7-4109-AAA6-4322A50774D4}">
      <dsp:nvSpPr>
        <dsp:cNvPr id="0" name=""/>
        <dsp:cNvSpPr/>
      </dsp:nvSpPr>
      <dsp:spPr>
        <a:xfrm>
          <a:off x="6832887" y="3115285"/>
          <a:ext cx="647038" cy="6470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/>
        </a:p>
      </dsp:txBody>
      <dsp:txXfrm>
        <a:off x="6978471" y="3115285"/>
        <a:ext cx="355870" cy="48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FCFB-7D4B-47F9-997C-FA235B4D2C35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F2F0-B413-4D91-A093-3EB96D3DD6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49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EF2F0-B413-4D91-A093-3EB96D3DD62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7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EF2F0-B413-4D91-A093-3EB96D3DD62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60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EF2F0-B413-4D91-A093-3EB96D3DD62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28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EA4E8-2C34-4E25-BD99-431FA92F0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BF6A45-6C1A-4663-AD90-7AC710F4D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AE2E1E-5279-48DA-8BC1-440CD064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2B89-814E-4099-A5C1-39F03FD01AD4}" type="datetime1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5D5045-0D00-44D1-BC2B-C66B9C62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1FC2A8-D3F4-445B-B85A-6F96E038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0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C0B84-6354-4599-ADDA-69EB880C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EC14A4-0E2C-4EA3-9295-C466EA814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4B26E1-15D4-42D2-AD48-2F77C194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90CD-9D46-4233-B186-89690B06CF9D}" type="datetime1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8663D2-1B34-49AF-8175-23CB432D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F69CC0-BA08-4F28-8CC3-46C59641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82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096D3A-2B64-4402-9A46-7EF971A5A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75AC1F-E5F5-4E33-A53E-6010FDAD5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55D81C-77C4-41D2-A2CE-8DFC22E8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511C-5ED1-411C-9B24-47EADDC2CEEB}" type="datetime1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78048D-EB72-43BA-A3FD-0C7B7335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4BFD5-0DA9-469C-A571-C33CA1C1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9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AC061-F72C-4006-BE72-B2E5A806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645FF4-0F72-42C6-BFAA-75BBBC63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3DE70A-0FFA-470A-9A8C-8FEB2FF6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20E9-328E-4FA5-BE4F-243BC0DBD2E9}" type="datetime1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AC1D6C-A932-49DA-A483-5833CD72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D4EB5C-DC4C-4DAD-9569-881CD6E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6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1DE13-4572-4768-91EC-395C398B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53012E-794E-4E25-BAD6-3725B5DB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313CAC-E148-4E28-B2F8-05DA252D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8B70-E4F4-4405-888D-9CD04CDC3933}" type="datetime1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2E653F-3173-472E-83CA-A8ABBFC8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A74C2E-2A1D-4E08-BD2C-36B6865C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66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0F66E-6375-40F8-A408-2C69E6D7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F784F6-F196-4290-AE3D-47A3ACBB9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63D55F-1971-45C1-9A81-29A9FA065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CDE6D-B083-4A8F-AEA2-E863CECA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F791-24C6-4F87-8BF9-5CB5C279C2AC}" type="datetime1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4D5C64-1A66-4C29-893C-ADE84A41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821435-562F-49DF-B0EC-555C4D4D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3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EF8BF-F09E-40B5-A23D-96D313AB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0CD271-6366-4AEE-9329-E82C94C4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848781-47A8-4638-9892-3AD5D848F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3FCBA1F-65F6-4BF8-9C8B-63DE566F2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8A29D8-A87C-43CC-9EB2-D19E26ED1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29E62A-F341-46E9-ACB7-90CF599B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0A5-89A4-4CC2-922A-57867A86E626}" type="datetime1">
              <a:rPr lang="it-IT" smtClean="0"/>
              <a:t>22/01/2024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628223-776D-4B5B-81BC-D4BCC57E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AB0242-C3EB-4568-ACE7-098E135F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91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C42AD-A4A6-431E-A21B-654FC4C3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5C8752-6542-43F7-B5B9-802F0B39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CDA4-98BE-45E9-9C65-8353CFC028F3}" type="datetime1">
              <a:rPr lang="it-IT" smtClean="0"/>
              <a:t>22/01/2024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A538E6-8B99-4FFD-9CDA-5A6B8EEC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3F227F-CF92-487C-B863-9934401B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0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FA5382-54A7-4360-AA3D-E823E2D5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9AB3-F01C-4533-B975-09053481C67E}" type="datetime1">
              <a:rPr lang="it-IT" smtClean="0"/>
              <a:t>22/01/2024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ECCBF6-BC47-47B5-AB2B-8106E0C3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5A79B4-4EC3-42E1-A9D0-28BF6FA1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A4FB5-11AE-44A5-92D8-6B53AD2B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5DE99A-C653-4655-8912-914D98CD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3F1447-ECB4-47A4-AF7E-CD0DE1FE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0E87FA-CC6D-4B6F-BA21-821505F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9635-D7CD-4EED-BF4B-E8DB364694C5}" type="datetime1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8C7D22-08B1-4D9D-9215-44D9A587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05C7C9-0600-4FD4-B28C-2385153E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00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FE41E-8A8F-429B-82C4-B9B57E3E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1AD06E-D036-411F-8209-96977082D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E2367D-6925-4E72-A6EE-58F2957DA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6D89D2-218F-451D-9AF4-4FF4C610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E161-A5DE-4DA4-8AD5-BE179AC03D47}" type="datetime1">
              <a:rPr lang="it-IT" smtClean="0"/>
              <a:t>22/01/2024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DE59CE-0091-4719-85CB-3CEF83E3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8CC144-13C6-46DF-A337-E8F1A93D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2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30D731-B815-48A5-988D-95125852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0EA443-F79B-46B8-B059-92C488304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A1D522-9E9F-41FA-B505-A8C371F9C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F502-D378-4CF2-9E90-40A20060C40C}" type="datetime1">
              <a:rPr lang="it-IT" smtClean="0"/>
              <a:t>22/01/2024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F8DD6B-578A-42AC-94A2-E9A8E637E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FIERIDA 2012-2022, Bologna- 13, 14 e 15 ottobre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D91E3E-8EDB-40CC-B73B-622A9584B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8FA5-1971-4A01-A79C-8104187AC9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65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.rocca@dante.global" TargetMode="External"/><Relationship Id="rId2" Type="http://schemas.openxmlformats.org/officeDocument/2006/relationships/hyperlink" Target="mailto:tiziana.trebian@scuola.istruzione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ura.romanello@cpiapordenone.edu.i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9790F-FABC-4DB5-8519-ED47EB42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007" y="3265564"/>
            <a:ext cx="9144000" cy="1669774"/>
          </a:xfrm>
        </p:spPr>
        <p:txBody>
          <a:bodyPr>
            <a:normAutofit fontScale="90000"/>
          </a:bodyPr>
          <a:lstStyle/>
          <a:p>
            <a:br>
              <a:rPr lang="it-IT" sz="4400" b="1" dirty="0"/>
            </a:br>
            <a:br>
              <a:rPr lang="it-IT" sz="4400" b="1" dirty="0"/>
            </a:br>
            <a:r>
              <a:rPr lang="it-IT" sz="4400" b="1" dirty="0"/>
              <a:t>Protocollo per la gestione della fase di accoglienza e orientamento</a:t>
            </a:r>
            <a:br>
              <a:rPr lang="it-IT" sz="4400" b="1" dirty="0"/>
            </a:br>
            <a:r>
              <a:rPr lang="it-IT" sz="2700" b="1" dirty="0"/>
              <a:t>Rete dei CPIA della regione FVG</a:t>
            </a:r>
            <a:br>
              <a:rPr lang="it-IT" sz="4400" b="1" dirty="0"/>
            </a:br>
            <a:endParaRPr lang="it-IT" sz="4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FADDF4-1F36-4080-A014-DC500F8FC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08" y="4655639"/>
            <a:ext cx="11470165" cy="2202361"/>
          </a:xfrm>
        </p:spPr>
        <p:txBody>
          <a:bodyPr>
            <a:normAutofit/>
          </a:bodyPr>
          <a:lstStyle/>
          <a:p>
            <a:r>
              <a:rPr lang="it-IT" dirty="0"/>
              <a:t>Tiziana </a:t>
            </a:r>
            <a:r>
              <a:rPr lang="it-IT" dirty="0" err="1"/>
              <a:t>Trebian</a:t>
            </a:r>
            <a:r>
              <a:rPr lang="it-IT" dirty="0"/>
              <a:t>, Ufficio Scolastico per il Friuli Venezia Giulia</a:t>
            </a:r>
          </a:p>
          <a:p>
            <a:r>
              <a:rPr lang="it-IT" dirty="0"/>
              <a:t>Lorenzo Rocca, Società Dante Alighieri</a:t>
            </a:r>
          </a:p>
          <a:p>
            <a:r>
              <a:rPr lang="it-IT" dirty="0"/>
              <a:t>Laura Romanello, CPIA Pordenone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59E661-BCD3-45AF-8647-E044BF39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pic>
        <p:nvPicPr>
          <p:cNvPr id="6" name="image17.png">
            <a:extLst>
              <a:ext uri="{FF2B5EF4-FFF2-40B4-BE49-F238E27FC236}">
                <a16:creationId xmlns:a16="http://schemas.microsoft.com/office/drawing/2014/main" id="{CE2151F1-916D-4C31-AA88-F30AC38C92B9}"/>
              </a:ext>
            </a:extLst>
          </p:cNvPr>
          <p:cNvPicPr/>
          <p:nvPr/>
        </p:nvPicPr>
        <p:blipFill rotWithShape="1">
          <a:blip r:embed="rId3"/>
          <a:srcRect t="1" b="65413"/>
          <a:stretch/>
        </p:blipFill>
        <p:spPr bwMode="auto">
          <a:xfrm>
            <a:off x="66598" y="0"/>
            <a:ext cx="6029402" cy="2601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476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 – Contenuti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/>
              <a:t>Intervista conoscitiva: analisi dei bisogni e posizionamento parlato</a:t>
            </a:r>
          </a:p>
          <a:p>
            <a:pPr lvl="0"/>
            <a:r>
              <a:rPr lang="it-IT" dirty="0"/>
              <a:t>Test di ingresso per posizionamento alfabetico </a:t>
            </a:r>
          </a:p>
          <a:p>
            <a:pPr lvl="0"/>
            <a:r>
              <a:rPr lang="it-IT" dirty="0"/>
              <a:t>Test di ingresso per posizionamento linguistico</a:t>
            </a:r>
          </a:p>
          <a:p>
            <a:pPr lvl="0" algn="just"/>
            <a:r>
              <a:rPr lang="it-IT" dirty="0"/>
              <a:t>Guida all’uso per l’insegnante (linee guida generali e linee guida specifiche, criteri per la valutazione, chiavi di risposta, indicazioni per l’attribuzione del punteggio e l’attestazione delle competenze)</a:t>
            </a:r>
          </a:p>
          <a:p>
            <a:pPr lvl="0"/>
            <a:r>
              <a:rPr lang="it-IT" dirty="0"/>
              <a:t>Vademecum per la somministrazione degli strumenti</a:t>
            </a:r>
          </a:p>
          <a:p>
            <a:endParaRPr lang="it-IT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95232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25686" cy="132556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 – Riferimenti 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1B5420F3-2A03-7CAD-5567-F4387AEDF13B}"/>
              </a:ext>
            </a:extLst>
          </p:cNvPr>
          <p:cNvSpPr txBox="1">
            <a:spLocks/>
          </p:cNvSpPr>
          <p:nvPr/>
        </p:nvSpPr>
        <p:spPr>
          <a:xfrm>
            <a:off x="838200" y="1944310"/>
            <a:ext cx="5915298" cy="33243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sz="5100" dirty="0"/>
              <a:t>QCER VC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100" dirty="0"/>
              <a:t>LASLLIAM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100" dirty="0"/>
              <a:t>PEL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100" dirty="0"/>
              <a:t>Linee guida MIUR per AALI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100" dirty="0"/>
              <a:t>Sillabi CLIQ Alfa, Pre-A1 e B1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5100" dirty="0" err="1"/>
              <a:t>AlfaZeta</a:t>
            </a:r>
            <a:endParaRPr lang="it-IT" sz="51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5100" dirty="0"/>
              <a:t>LLAT</a:t>
            </a:r>
            <a:endParaRPr lang="it-IT" sz="5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40268" y="735518"/>
            <a:ext cx="5520807" cy="584775"/>
          </a:xfrm>
          <a:prstGeom prst="rect">
            <a:avLst/>
          </a:prstGeom>
          <a:gradFill flip="none" rotWithShape="1">
            <a:gsLst>
              <a:gs pos="0">
                <a:srgbClr val="3AE642">
                  <a:tint val="66000"/>
                  <a:satMod val="160000"/>
                </a:srgbClr>
              </a:gs>
              <a:gs pos="50000">
                <a:srgbClr val="3AE642">
                  <a:tint val="44500"/>
                  <a:satMod val="160000"/>
                </a:srgbClr>
              </a:gs>
              <a:gs pos="100000">
                <a:srgbClr val="3AE642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it-IT" sz="3200" b="1" dirty="0"/>
              <a:t>… anche nella prospettiva FAMI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7040881" y="1944310"/>
            <a:ext cx="4820194" cy="3324299"/>
          </a:xfrm>
          <a:gradFill flip="none" rotWithShape="1">
            <a:gsLst>
              <a:gs pos="0">
                <a:srgbClr val="3AE642">
                  <a:tint val="66000"/>
                  <a:satMod val="160000"/>
                </a:srgbClr>
              </a:gs>
              <a:gs pos="50000">
                <a:srgbClr val="3AE642">
                  <a:tint val="44500"/>
                  <a:satMod val="160000"/>
                </a:srgbClr>
              </a:gs>
              <a:gs pos="100000">
                <a:srgbClr val="3AE642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/>
              <a:t>PAO già armonizzato ai nuovi </a:t>
            </a:r>
            <a:r>
              <a:rPr lang="it-IT" sz="3400" i="1" dirty="0"/>
              <a:t>Piani regionali</a:t>
            </a:r>
          </a:p>
          <a:p>
            <a:r>
              <a:rPr lang="it-IT" sz="3400" dirty="0"/>
              <a:t>Alfa basso, Alfa alto e B2</a:t>
            </a:r>
          </a:p>
          <a:p>
            <a:r>
              <a:rPr lang="it-IT" sz="3400" dirty="0"/>
              <a:t>Il riferimento all’auspicata modularità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26106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 – Caratteristiche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64871"/>
            <a:ext cx="10515600" cy="5329155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Entrata vs uscita: un’armonizzazione che mira allo standard</a:t>
            </a:r>
          </a:p>
          <a:p>
            <a:r>
              <a:rPr lang="it-IT" dirty="0"/>
              <a:t>Centralità della persona: prima l’intervista, prima l’oralità</a:t>
            </a:r>
          </a:p>
          <a:p>
            <a:r>
              <a:rPr lang="it-IT" dirty="0"/>
              <a:t>Oggetto di indagine: non solo l’italiano lingua seconda</a:t>
            </a:r>
          </a:p>
          <a:p>
            <a:r>
              <a:rPr lang="it-IT" dirty="0"/>
              <a:t>Empatia e file audio</a:t>
            </a:r>
          </a:p>
          <a:p>
            <a:r>
              <a:rPr lang="it-IT" dirty="0"/>
              <a:t>Utenza non nota e scale: più generali che specifiche </a:t>
            </a:r>
          </a:p>
          <a:p>
            <a:r>
              <a:rPr lang="it-IT" dirty="0"/>
              <a:t>Lingua e quotidianità: più interazione che produzione </a:t>
            </a:r>
          </a:p>
          <a:p>
            <a:r>
              <a:rPr lang="it-IT" dirty="0"/>
              <a:t>Valutazione e logistica: più olistico che analitico</a:t>
            </a:r>
          </a:p>
          <a:p>
            <a:r>
              <a:rPr lang="it-IT" dirty="0"/>
              <a:t>Corrispondenza costante: dalle Specifiche al Compito </a:t>
            </a:r>
          </a:p>
          <a:p>
            <a:r>
              <a:rPr lang="it-IT" dirty="0"/>
              <a:t>Due componenti: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Intervista (analisi bisogni e posizionamento orale): 5 sezioni in progressione + indagine alfabetica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Piazzamento letto-scrittura italiano L2: totale 15 compiti, massimo 45’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33753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 – Chiusura nell’utilizzo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Al termine della valutazione gli insegnanti sono invitati ad analizzare collegialmente quanto emerso. Il corpo docente: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dirty="0"/>
              <a:t>rappresenta graficamente le competenze in italiano attraverso l’utilizzo della scheda denominata “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 alfabetico e linguistico dell’apprendente</a:t>
            </a:r>
            <a:r>
              <a:rPr lang="it-IT" dirty="0"/>
              <a:t>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dirty="0"/>
              <a:t>compila la scheda denominata “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dell’apprendente</a:t>
            </a:r>
            <a:r>
              <a:rPr lang="it-IT" dirty="0"/>
              <a:t>”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dirty="0"/>
              <a:t> successivamente, condivide gli esiti con gli apprendenti, attraverso appositi colloqui individuali nei quali: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sz="2400" dirty="0"/>
              <a:t>descrive in maniera semplice il profilo alfabetico e linguistico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it-IT" sz="2400" dirty="0"/>
              <a:t>propone l’inserimento nel gruppo classe ritenuto da un lato 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adeguato </a:t>
            </a:r>
            <a:r>
              <a:rPr lang="it-IT" sz="2400" dirty="0"/>
              <a:t>alle competenze pregresse in lingua italiana e dall’altro lato 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appropriato</a:t>
            </a:r>
            <a:r>
              <a:rPr lang="it-IT" sz="2400" dirty="0"/>
              <a:t> in considerazione del background della persona</a:t>
            </a:r>
          </a:p>
          <a:p>
            <a:endParaRPr lang="it-IT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190896" y="2351314"/>
            <a:ext cx="10291355" cy="770709"/>
          </a:xfrm>
          <a:prstGeom prst="roundRect">
            <a:avLst/>
          </a:prstGeom>
          <a:solidFill>
            <a:srgbClr val="0070C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5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 – Esempio esito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3930" t="26518" r="23261" b="20982"/>
          <a:stretch/>
        </p:blipFill>
        <p:spPr>
          <a:xfrm>
            <a:off x="838200" y="1058091"/>
            <a:ext cx="10515600" cy="4232368"/>
          </a:xfrm>
          <a:prstGeom prst="rect">
            <a:avLst/>
          </a:prstGeom>
        </p:spPr>
      </p:pic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8200" y="5521146"/>
            <a:ext cx="10515600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Per una condivisa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Biografia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Come documentazione per il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Dossier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Anche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ottica mobilità </a:t>
            </a:r>
            <a:r>
              <a:rPr lang="it-IT" sz="2400" dirty="0"/>
              <a:t>(almeno regionale) </a:t>
            </a:r>
          </a:p>
        </p:txBody>
      </p:sp>
    </p:spTree>
    <p:extLst>
      <p:ext uri="{BB962C8B-B14F-4D97-AF65-F5344CB8AC3E}">
        <p14:creationId xmlns:p14="http://schemas.microsoft.com/office/powerpoint/2010/main" val="364968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3930" t="26518" r="23261" b="20982"/>
          <a:stretch/>
        </p:blipFill>
        <p:spPr>
          <a:xfrm>
            <a:off x="3013994" y="151647"/>
            <a:ext cx="5851192" cy="2655804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33138" y="2807451"/>
            <a:ext cx="1154975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La tabella mostra un profilo disomogeneo, con competenze in lingua italiana di livello LASLLIAM 3/ PreA1 in scrittura, accompagnate da competenze di livello LASLLIAM 4/A1 in lettura e da competenze di livello A2 nel parlato</a:t>
            </a:r>
          </a:p>
          <a:p>
            <a:pPr algn="just"/>
            <a:r>
              <a:rPr lang="it-IT" sz="2400" dirty="0"/>
              <a:t>Laddove previsto dall’offerta formativa, l’apprendente dovrebbe essere indirizzato verso un percorso modulare di consolidamento del parlato e di rafforzamento mirato della lettura e, soprattutto, della scrittura</a:t>
            </a:r>
          </a:p>
          <a:p>
            <a:pPr algn="just"/>
            <a:r>
              <a:rPr lang="it-IT" sz="2400" dirty="0"/>
              <a:t>Qualora l’opzione della modularità non fosse percorribile, sul piano dell’adeguatezza il livello di corso raccomandato resterebbe LASLLIAM 4/A1:</a:t>
            </a:r>
          </a:p>
          <a:p>
            <a:pPr lvl="1" algn="just"/>
            <a:r>
              <a:rPr lang="it-IT" dirty="0"/>
              <a:t>stante la priorità di colmare le lacune più significative, nella fattispecie relative alla scrittura</a:t>
            </a:r>
          </a:p>
          <a:p>
            <a:pPr lvl="1" algn="just"/>
            <a:r>
              <a:rPr lang="it-IT" dirty="0"/>
              <a:t>salvo decisioni diverse assunte di comune accordo con la persona, alla luce di considerazioni relative ai suoi bisogni specifici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67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 - Sperimentazione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4292" t="44018" r="28180" b="37232"/>
          <a:stretch/>
        </p:blipFill>
        <p:spPr>
          <a:xfrm>
            <a:off x="838199" y="1524001"/>
            <a:ext cx="10663989" cy="4432662"/>
          </a:xfrm>
          <a:prstGeom prst="rect">
            <a:avLst/>
          </a:prstGeom>
        </p:spPr>
      </p:pic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41175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E01D274-33DD-099D-CFF2-5AEB3073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9D4180C-0D54-A543-D260-A6820532FC3E}"/>
              </a:ext>
            </a:extLst>
          </p:cNvPr>
          <p:cNvSpPr txBox="1">
            <a:spLocks/>
          </p:cNvSpPr>
          <p:nvPr/>
        </p:nvSpPr>
        <p:spPr>
          <a:xfrm>
            <a:off x="1306286" y="233266"/>
            <a:ext cx="926529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IL NOSTRO PERCORSO DI DOCENTI CPIA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1AB765-D717-7EE6-F8C4-8D0C65E53758}"/>
              </a:ext>
            </a:extLst>
          </p:cNvPr>
          <p:cNvGraphicFramePr/>
          <p:nvPr/>
        </p:nvGraphicFramePr>
        <p:xfrm>
          <a:off x="2087465" y="1489636"/>
          <a:ext cx="8017069" cy="45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829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B92A376-CC9F-5CF0-A846-6ADC5BA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0E0B017-7731-210C-0D17-AEE20A5A3604}"/>
              </a:ext>
            </a:extLst>
          </p:cNvPr>
          <p:cNvSpPr txBox="1">
            <a:spLocks/>
          </p:cNvSpPr>
          <p:nvPr/>
        </p:nvSpPr>
        <p:spPr>
          <a:xfrm>
            <a:off x="1306286" y="233266"/>
            <a:ext cx="926529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SOMMINISTRAZIONE </a:t>
            </a:r>
            <a:r>
              <a:rPr lang="it-IT" b="1" dirty="0" err="1"/>
              <a:t>nell’a.s.</a:t>
            </a:r>
            <a:r>
              <a:rPr lang="it-IT" b="1" dirty="0"/>
              <a:t> 2023-24</a:t>
            </a:r>
          </a:p>
          <a:p>
            <a:pPr algn="ctr"/>
            <a:r>
              <a:rPr lang="it-IT" sz="2800" b="1" dirty="0"/>
              <a:t>a Pordenone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8C9997-948C-34F4-6188-306E990F1D40}"/>
              </a:ext>
            </a:extLst>
          </p:cNvPr>
          <p:cNvSpPr txBox="1"/>
          <p:nvPr/>
        </p:nvSpPr>
        <p:spPr>
          <a:xfrm>
            <a:off x="1127449" y="1491376"/>
            <a:ext cx="99371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fase di accoglienza sono state testate 1679 persone di cui: </a:t>
            </a:r>
          </a:p>
          <a:p>
            <a:pPr algn="l"/>
            <a:endParaRPr lang="it-IT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784 di livello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PreA1 e A1</a:t>
            </a:r>
          </a:p>
          <a:p>
            <a:pPr algn="l">
              <a:lnSpc>
                <a:spcPct val="150000"/>
              </a:lnSpc>
            </a:pP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498 </a:t>
            </a:r>
            <a:r>
              <a:rPr lang="it-IT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livello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A2</a:t>
            </a:r>
          </a:p>
          <a:p>
            <a:pPr algn="l">
              <a:lnSpc>
                <a:spcPct val="150000"/>
              </a:lnSpc>
            </a:pP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252 </a:t>
            </a:r>
            <a:r>
              <a:rPr lang="it-IT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livello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B1</a:t>
            </a:r>
          </a:p>
          <a:p>
            <a:pPr algn="l">
              <a:lnSpc>
                <a:spcPct val="150000"/>
              </a:lnSpc>
            </a:pP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 </a:t>
            </a:r>
            <a:r>
              <a:rPr lang="it-IT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livello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</a:t>
            </a:r>
          </a:p>
          <a:p>
            <a:pPr algn="l">
              <a:lnSpc>
                <a:spcPct val="150000"/>
              </a:lnSpc>
            </a:pP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91 per </a:t>
            </a:r>
            <a:r>
              <a:rPr lang="it-IT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terza media</a:t>
            </a:r>
          </a:p>
          <a:p>
            <a:pPr algn="l"/>
            <a:br>
              <a:rPr lang="it-IT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50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4F7964E-7FAB-A37C-9D3F-D5307A5B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9E776CC-49C8-1C1C-339D-6D7E3DB5C81F}"/>
              </a:ext>
            </a:extLst>
          </p:cNvPr>
          <p:cNvGraphicFramePr>
            <a:graphicFrameLocks noGrp="1"/>
          </p:cNvGraphicFramePr>
          <p:nvPr/>
        </p:nvGraphicFramePr>
        <p:xfrm>
          <a:off x="1155441" y="2455158"/>
          <a:ext cx="9881118" cy="310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1118">
                  <a:extLst>
                    <a:ext uri="{9D8B030D-6E8A-4147-A177-3AD203B41FA5}">
                      <a16:colId xmlns:a16="http://schemas.microsoft.com/office/drawing/2014/main" val="1889976977"/>
                    </a:ext>
                  </a:extLst>
                </a:gridCol>
              </a:tblGrid>
              <a:tr h="657283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Entrata da Alfa alto a B2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81364"/>
                  </a:ext>
                </a:extLst>
              </a:tr>
              <a:tr h="24486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 prove: 1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 testi: turni dell’insegnante da min. 20 a max 30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riferimenti: LASLLIAM – QCER Volume complementare – Sillabi CLIQ 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tecnica di verifica: intervista conoscitiva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983499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06BFCE9A-2526-4A64-456F-03F58A4A2C72}"/>
              </a:ext>
            </a:extLst>
          </p:cNvPr>
          <p:cNvSpPr txBox="1">
            <a:spLocks/>
          </p:cNvSpPr>
          <p:nvPr/>
        </p:nvSpPr>
        <p:spPr>
          <a:xfrm>
            <a:off x="590938" y="747657"/>
            <a:ext cx="11215395" cy="135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Analisi dei bisogni, posizionamento (parlato) e competenze alfabetiche in qualsivoglia lingua</a:t>
            </a:r>
          </a:p>
        </p:txBody>
      </p:sp>
    </p:spTree>
    <p:extLst>
      <p:ext uri="{BB962C8B-B14F-4D97-AF65-F5344CB8AC3E}">
        <p14:creationId xmlns:p14="http://schemas.microsoft.com/office/powerpoint/2010/main" val="196921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52C6A-9619-2244-A96E-BD89D4FB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9F3FF2-DDE3-DD8B-8526-1BD45D0B3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Progetto di formazione docenti promosso dall’USR FVG, partner obbligatorio della Regione, capofila di progetto.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Progetto si colloca all’interno delle Linee Guida per la progettazione dei Piani Regionali per la formazione civico-linguistica dei cittadini dei Paesi Terzi 2018-2021,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Progetto PSL FAMIFVG 2018 – 2021 – PROG-2516 – Servizi strumentali per il potenziamento delle azioni, </a:t>
            </a:r>
            <a:r>
              <a:rPr lang="it-IT" dirty="0">
                <a:latin typeface="Aptos" panose="020B0004020202020204" pitchFamily="34" charset="0"/>
                <a:cs typeface="Times New Roman" panose="02020603050405020304" pitchFamily="18" charset="0"/>
              </a:rPr>
              <a:t>area dedicata alla Formazione dei Formatori, sezione “Servizi strumentali per il potenziamento delle azioni”, finalizzati a fornire un supporto materiale, operativo e metodologico alle azioni formative dei docenti alfabetizzatori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F7D4EC-F8FE-18DE-31B9-B7FF67A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401730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7C5363F-243D-1F89-7E6D-42AB419A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FA706D2-581E-5C22-134D-6441F567BB35}"/>
              </a:ext>
            </a:extLst>
          </p:cNvPr>
          <p:cNvGraphicFramePr>
            <a:graphicFrameLocks noGrp="1"/>
          </p:cNvGraphicFramePr>
          <p:nvPr/>
        </p:nvGraphicFramePr>
        <p:xfrm>
          <a:off x="567612" y="1457198"/>
          <a:ext cx="11056775" cy="3943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199">
                  <a:extLst>
                    <a:ext uri="{9D8B030D-6E8A-4147-A177-3AD203B41FA5}">
                      <a16:colId xmlns:a16="http://schemas.microsoft.com/office/drawing/2014/main" val="3685747786"/>
                    </a:ext>
                  </a:extLst>
                </a:gridCol>
                <a:gridCol w="7491595">
                  <a:extLst>
                    <a:ext uri="{9D8B030D-6E8A-4147-A177-3AD203B41FA5}">
                      <a16:colId xmlns:a16="http://schemas.microsoft.com/office/drawing/2014/main" val="1838721534"/>
                    </a:ext>
                  </a:extLst>
                </a:gridCol>
                <a:gridCol w="2618981">
                  <a:extLst>
                    <a:ext uri="{9D8B030D-6E8A-4147-A177-3AD203B41FA5}">
                      <a16:colId xmlns:a16="http://schemas.microsoft.com/office/drawing/2014/main" val="988928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Sezioni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Domande (per analisi dei bisogni e piazzamento italiano parlato)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</a:rPr>
                        <a:t>Obiettivo: stabilire se l’apprendente è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440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70929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60855" algn="l"/>
                        </a:tabLst>
                      </a:pPr>
                      <a:r>
                        <a:rPr lang="it-IT" sz="2000" dirty="0">
                          <a:effectLst/>
                        </a:rPr>
                        <a:t>Io sono italiano/a, tu di dove sei? /Da dove vieni?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Quanti anni hai?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Con chi vivi in Italia? Dove abiti?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Qual è il tuo numero di telefono/cellulare?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Da</a:t>
                      </a:r>
                      <a:r>
                        <a:rPr lang="it-IT" sz="2000" spc="-15" dirty="0">
                          <a:effectLst/>
                        </a:rPr>
                        <a:t> </a:t>
                      </a:r>
                      <a:r>
                        <a:rPr lang="it-IT" sz="2000" dirty="0">
                          <a:effectLst/>
                        </a:rPr>
                        <a:t>quanto</a:t>
                      </a:r>
                      <a:r>
                        <a:rPr lang="it-IT" sz="2000" spc="-20" dirty="0">
                          <a:effectLst/>
                        </a:rPr>
                        <a:t> </a:t>
                      </a:r>
                      <a:r>
                        <a:rPr lang="it-IT" sz="2000" dirty="0">
                          <a:effectLst/>
                        </a:rPr>
                        <a:t>tempo</a:t>
                      </a:r>
                      <a:r>
                        <a:rPr lang="it-IT" sz="2000" spc="-15" dirty="0">
                          <a:effectLst/>
                        </a:rPr>
                        <a:t> </a:t>
                      </a:r>
                      <a:r>
                        <a:rPr lang="it-IT" sz="2000" dirty="0">
                          <a:effectLst/>
                        </a:rPr>
                        <a:t>sei</a:t>
                      </a:r>
                      <a:r>
                        <a:rPr lang="it-IT" sz="2000" spc="-10" dirty="0">
                          <a:effectLst/>
                        </a:rPr>
                        <a:t> </a:t>
                      </a:r>
                      <a:r>
                        <a:rPr lang="it-IT" sz="2000" dirty="0">
                          <a:effectLst/>
                        </a:rPr>
                        <a:t>in Italia?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Qual è la tua lingua? / Che lingue parli?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Sei andato a scuola nel tuo Paese? Quanti anni di scuola hai fatto?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Lavori? Cosa fai? Che lavoro fai? Quali lavori sai fare?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LASLLIAM 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(Alfa alto entrata)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LASLLIAM 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(Pre-A1 entrata)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LASLLIAM 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(A1 entrata)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62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94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4A46FE7-4EDC-4D8F-DD05-F61F2AAC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FIERIDA 2012-2022, Bologna- 13, 14 e 15 ottobre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AA7ECD-D738-E280-DBD0-6A99D67E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219075"/>
            <a:ext cx="118014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E3BE2C-F158-7B37-CBF9-53ECBF52A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3"/>
          <a:stretch/>
        </p:blipFill>
        <p:spPr>
          <a:xfrm>
            <a:off x="122950" y="276225"/>
            <a:ext cx="5204830" cy="53149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AD2B964-7D4A-286B-B33E-461DBB9A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51" y="276225"/>
            <a:ext cx="62388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08E0B3-EDA1-4EC7-004C-0B6564D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B3F7E89-321E-49E5-EAA2-B1B537C81E57}"/>
              </a:ext>
            </a:extLst>
          </p:cNvPr>
          <p:cNvSpPr txBox="1">
            <a:spLocks/>
          </p:cNvSpPr>
          <p:nvPr/>
        </p:nvSpPr>
        <p:spPr>
          <a:xfrm>
            <a:off x="410547" y="2076062"/>
            <a:ext cx="11215395" cy="135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Posizionamento alfabetico e linguistico in italiano L2 (lettura e scrittura)</a:t>
            </a:r>
          </a:p>
        </p:txBody>
      </p:sp>
    </p:spTree>
    <p:extLst>
      <p:ext uri="{BB962C8B-B14F-4D97-AF65-F5344CB8AC3E}">
        <p14:creationId xmlns:p14="http://schemas.microsoft.com/office/powerpoint/2010/main" val="134414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08E0B3-EDA1-4EC7-004C-0B6564D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78EF473-54DB-359A-ECCE-94206855F1BA}"/>
              </a:ext>
            </a:extLst>
          </p:cNvPr>
          <p:cNvGraphicFramePr>
            <a:graphicFrameLocks noGrp="1"/>
          </p:cNvGraphicFramePr>
          <p:nvPr/>
        </p:nvGraphicFramePr>
        <p:xfrm>
          <a:off x="950167" y="141160"/>
          <a:ext cx="10291665" cy="658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665">
                  <a:extLst>
                    <a:ext uri="{9D8B030D-6E8A-4147-A177-3AD203B41FA5}">
                      <a16:colId xmlns:a16="http://schemas.microsoft.com/office/drawing/2014/main" val="1067045980"/>
                    </a:ext>
                  </a:extLst>
                </a:gridCol>
              </a:tblGrid>
              <a:tr h="658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</a:rPr>
                        <a:t>Secondo compito di lettura - Entrata Pre-A1 (COMPITO 5)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32384"/>
                  </a:ext>
                </a:extLst>
              </a:tr>
              <a:tr h="27519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prove: 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testi: 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riferimenti: LASLLIAM 2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parole: 11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tecnica di verifica: abbinamento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genere e tipologia testuale: simboli, icone, segnaletica relativa al dominio pubblico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item: 4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22178"/>
                  </a:ext>
                </a:extLst>
              </a:tr>
              <a:tr h="3169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1" dirty="0">
                          <a:effectLst/>
                        </a:rPr>
                        <a:t>Descrittori target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LASLLIAM 2: Ricezione scritta generale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È in grado di identificare l'argomento di un testo breve e semplice, personalmente rilevante, leggendo parole già esercitate e utilizzando indizi visivi.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LASLLIAM 2: Leggere per orientarsi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È in grado di identificare l'argomento di semplici e brevi informazioni illustrate scritte con parole già esercitate.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4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311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08E0B3-EDA1-4EC7-004C-0B6564D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78EF473-54DB-359A-ECCE-94206855F1BA}"/>
              </a:ext>
            </a:extLst>
          </p:cNvPr>
          <p:cNvGraphicFramePr>
            <a:graphicFrameLocks noGrp="1"/>
          </p:cNvGraphicFramePr>
          <p:nvPr/>
        </p:nvGraphicFramePr>
        <p:xfrm>
          <a:off x="970384" y="141159"/>
          <a:ext cx="10271448" cy="659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448">
                  <a:extLst>
                    <a:ext uri="{9D8B030D-6E8A-4147-A177-3AD203B41FA5}">
                      <a16:colId xmlns:a16="http://schemas.microsoft.com/office/drawing/2014/main" val="1067045980"/>
                    </a:ext>
                  </a:extLst>
                </a:gridCol>
              </a:tblGrid>
              <a:tr h="658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dirty="0">
                          <a:effectLst/>
                        </a:rPr>
                        <a:t>Quinto compito di lettura - Entrata B1 (COMPITO 12)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32384"/>
                  </a:ext>
                </a:extLst>
              </a:tr>
              <a:tr h="27519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prove: 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testi: 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riferimenti: QCER Volume complementare A2- Linee guida MIUR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parole: 118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tecnica di verifica: scelta multipla (tre opzioni)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genere e tipologia testuale: narrativo/ racconto di vita quotidiana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item: 5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22178"/>
                  </a:ext>
                </a:extLst>
              </a:tr>
              <a:tr h="3169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1" dirty="0">
                          <a:effectLst/>
                        </a:rPr>
                        <a:t>Descrittori target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dirty="0">
                          <a:effectLst/>
                        </a:rPr>
                        <a:t>QCER Volume complementare - A2 -Comprensione scritta generale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È in grado di comprendere testi brevi e semplici che contengano lessico ad altissima frequenza,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comprensivo anche di un certo numero di termini di uso internazionale.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LINEE GUIDA MIUR A2 - Lettura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Comprende testi brevi e semplici di contenuto familiare e di tipo concreto, formulati nel linguaggio che ricorre frequentemente nella vita di tutti i giorni e/o sul lavoro.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4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67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08E0B3-EDA1-4EC7-004C-0B6564D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78EF473-54DB-359A-ECCE-94206855F1BA}"/>
              </a:ext>
            </a:extLst>
          </p:cNvPr>
          <p:cNvGraphicFramePr>
            <a:graphicFrameLocks noGrp="1"/>
          </p:cNvGraphicFramePr>
          <p:nvPr/>
        </p:nvGraphicFramePr>
        <p:xfrm>
          <a:off x="970384" y="141160"/>
          <a:ext cx="10271448" cy="658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448">
                  <a:extLst>
                    <a:ext uri="{9D8B030D-6E8A-4147-A177-3AD203B41FA5}">
                      <a16:colId xmlns:a16="http://schemas.microsoft.com/office/drawing/2014/main" val="1067045980"/>
                    </a:ext>
                  </a:extLst>
                </a:gridCol>
              </a:tblGrid>
              <a:tr h="64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dirty="0">
                          <a:effectLst/>
                        </a:rPr>
                        <a:t>Sesto compito di lettura - Entrata B2 (COMPITO 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32384"/>
                  </a:ext>
                </a:extLst>
              </a:tr>
              <a:tr h="2820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n. prove: 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n. testi: 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riferimenti: QCER CV B1 – Sillabo CLIQ B1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n. parole: 174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  tecnica di verifica: individuazione di informazioni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genere e tipologia testuale: articolo informativo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  n. item: 10 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22178"/>
                  </a:ext>
                </a:extLst>
              </a:tr>
              <a:tr h="311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1" dirty="0">
                          <a:effectLst/>
                        </a:rPr>
                        <a:t>Descrittori target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QCER Volume complementare B1 - Comprensione scritta generale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È in grado di leggere testi fattuali semplici e lineari su argomenti che si riferiscono al suo campo d’interesse, raggiungendo un sufficiente livello di comprensione.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0" dirty="0">
                          <a:effectLst/>
                        </a:rPr>
                        <a:t>Sillabo CLIQ B1 - Ricezione scritta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effectLst/>
                        </a:rPr>
                        <a:t>Comprende testi di linguaggio corrente con contenuto vario e relativo al contesto sociale di appartenenza.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4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3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08E0B3-EDA1-4EC7-004C-0B6564D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78EF473-54DB-359A-ECCE-94206855F1BA}"/>
              </a:ext>
            </a:extLst>
          </p:cNvPr>
          <p:cNvGraphicFramePr>
            <a:graphicFrameLocks noGrp="1"/>
          </p:cNvGraphicFramePr>
          <p:nvPr/>
        </p:nvGraphicFramePr>
        <p:xfrm>
          <a:off x="960276" y="778422"/>
          <a:ext cx="10271448" cy="5301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448">
                  <a:extLst>
                    <a:ext uri="{9D8B030D-6E8A-4147-A177-3AD203B41FA5}">
                      <a16:colId xmlns:a16="http://schemas.microsoft.com/office/drawing/2014/main" val="1067045980"/>
                    </a:ext>
                  </a:extLst>
                </a:gridCol>
              </a:tblGrid>
              <a:tr h="56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dirty="0">
                          <a:effectLst/>
                        </a:rPr>
                        <a:t>Primo, secondo e terzo compito di scrittura- Entrata Alfa alto (COMPITI 2, 3 e 4)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32384"/>
                  </a:ext>
                </a:extLst>
              </a:tr>
              <a:tr h="19768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prove: 3 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riferimenti: LASLLIAM 1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parole: 8 lettere e quattro parole bisillabe piane (comprensive degli esempi)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altri input offerti: n. 3 linee 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tecnica di verifica: ripasso e copiatura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22178"/>
                  </a:ext>
                </a:extLst>
              </a:tr>
              <a:tr h="269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1" dirty="0">
                          <a:effectLst/>
                        </a:rPr>
                        <a:t>Descrittori target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endParaRPr lang="it-IT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LASLLIAM 1: Interazione scritta generale 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È in grado di scrivere una parola personalmente rilevante copiando.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4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6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08E0B3-EDA1-4EC7-004C-0B6564D5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2024 | Milano 18, 19 e 20 gennaio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78EF473-54DB-359A-ECCE-94206855F1BA}"/>
              </a:ext>
            </a:extLst>
          </p:cNvPr>
          <p:cNvGraphicFramePr>
            <a:graphicFrameLocks noGrp="1"/>
          </p:cNvGraphicFramePr>
          <p:nvPr/>
        </p:nvGraphicFramePr>
        <p:xfrm>
          <a:off x="960276" y="562580"/>
          <a:ext cx="10271448" cy="573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448">
                  <a:extLst>
                    <a:ext uri="{9D8B030D-6E8A-4147-A177-3AD203B41FA5}">
                      <a16:colId xmlns:a16="http://schemas.microsoft.com/office/drawing/2014/main" val="1067045980"/>
                    </a:ext>
                  </a:extLst>
                </a:gridCol>
              </a:tblGrid>
              <a:tr h="56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dirty="0">
                          <a:effectLst/>
                        </a:rPr>
                        <a:t>Ottavo compito di scrittura - Entrata B1 (COMPITO 13)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32384"/>
                  </a:ext>
                </a:extLst>
              </a:tr>
              <a:tr h="16660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prove: 1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 testi: 1 (narrativo, descrittivo e informativo)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riferimenti: QCER Volume complementare A2 - Linee guida MIUR </a:t>
                      </a:r>
                      <a:endParaRPr lang="it-IT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57300" algn="l"/>
                          <a:tab pos="1760855" algn="l"/>
                        </a:tabLst>
                      </a:pPr>
                      <a:r>
                        <a:rPr lang="it-IT" sz="1800" dirty="0">
                          <a:effectLst/>
                        </a:rPr>
                        <a:t>tecnica di verifica: scrittura guidata di un annuncio (n. 5 punti traccia da sviluppare)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22178"/>
                  </a:ext>
                </a:extLst>
              </a:tr>
              <a:tr h="269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b="1" dirty="0">
                          <a:effectLst/>
                        </a:rPr>
                        <a:t>Descrittori target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it-IT" sz="1800" dirty="0">
                          <a:effectLst/>
                        </a:rPr>
                        <a:t>QCER Volume complementare- A2 - Produzione scritta generale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È in grado di produrre una serie di semplici espressioni e frasi legate da semplici connettivi quali “e”,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“ma” e “perché”.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7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LINEE GUIDA MIUR A2 - Scrittura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Scrive brevi e semplici appunti e messaggi riferiti a bisogni immediati.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Descrive molto brevemente e in modo elementare avvenimenti, attività svolte ed esperienze personali.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4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29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 successivi?</a:t>
            </a:r>
          </a:p>
        </p:txBody>
      </p:sp>
      <p:sp>
        <p:nvSpPr>
          <p:cNvPr id="3" name="Rettangolo 2"/>
          <p:cNvSpPr/>
          <p:nvPr/>
        </p:nvSpPr>
        <p:spPr>
          <a:xfrm>
            <a:off x="838200" y="1928590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Ancora per PAO - linee guida per riconoscimento crediti in entrata</a:t>
            </a:r>
            <a:r>
              <a:rPr lang="it-IT" sz="2400" dirty="0"/>
              <a:t> (ancora nella prospettiva della modularità del percorso formativo)</a:t>
            </a:r>
          </a:p>
          <a:p>
            <a:endParaRPr lang="it-IT" sz="2400" dirty="0"/>
          </a:p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Lavorare a un’uniforme gestione della chiusura del percorso: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Linee guida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Specificazioni per esame di fine corso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Scale analitiche per la valutazione (scritto e orale)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400" dirty="0"/>
              <a:t>Modalità di restituzione (attestazione delle competenze raggiunte ad esito di frequenza con profitto)</a:t>
            </a: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312448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83F28-DA7A-006E-32D9-4D8D8DAF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3485B1-D3E5-0845-6236-08543288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corso iniziale aveva come titolo «Attività di formazione per i docenti dei CPIA della regione FVG in materia di insegnamento agli adulti e alfabetizzazione»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400" b="1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Verdana" panose="020B0604030504040204" pitchFamily="34" charset="0"/>
              </a:rPr>
              <a:t> Gli incontri della I annualità 2019-2020 (da gennaio ad agosto 2020)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incontri in presenza (lezioni frontali, momenti laboratoriali e attività guidate sia individuali, sia di gruppo)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modalità FAD </a:t>
            </a:r>
            <a:r>
              <a:rPr lang="it-IT" dirty="0">
                <a:latin typeface="Aptos" panose="020B0004020202020204" pitchFamily="34" charset="0"/>
                <a:cs typeface="Times New Roman" panose="02020603050405020304" pitchFamily="18" charset="0"/>
              </a:rPr>
              <a:t>in modalità sincrona sulla piattaforma </a:t>
            </a:r>
            <a:r>
              <a:rPr lang="it-IT" dirty="0" err="1">
                <a:latin typeface="Aptos" panose="020B0004020202020204" pitchFamily="34" charset="0"/>
                <a:cs typeface="Times New Roman" panose="02020603050405020304" pitchFamily="18" charset="0"/>
              </a:rPr>
              <a:t>Vidyo</a:t>
            </a:r>
            <a:r>
              <a:rPr lang="it-IT" dirty="0">
                <a:latin typeface="Aptos" panose="020B0004020202020204" pitchFamily="34" charset="0"/>
                <a:cs typeface="Times New Roman" panose="02020603050405020304" pitchFamily="18" charset="0"/>
              </a:rPr>
              <a:t> Connect del CPIA di Trieste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047567-6B6A-DB8B-F417-8CF172C8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187380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83040D-410C-CC85-B061-7ABE1007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739" y="427898"/>
            <a:ext cx="10515600" cy="6293577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GRAZIE PER LA CORTESE ATTENZIONE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Dott.ssa Tiziana Trebian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Ufficio Scolastico Regionale per il Friuli Venezia Giulia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Direzione Generale -Trieste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000000"/>
                </a:solidFill>
                <a:hlinkClick r:id="rId2"/>
              </a:rPr>
              <a:t>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2"/>
              </a:rPr>
              <a:t>iziana.trebian@scuola.istruzione.it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Tel. 040 4194152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Prof. Lorenzo Rocca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Società</a:t>
            </a:r>
            <a:r>
              <a:rPr kumimoji="0" lang="it-IT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Dante Alighieri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noProof="0" dirty="0">
                <a:solidFill>
                  <a:srgbClr val="000000"/>
                </a:solidFill>
                <a:cs typeface="Arial" panose="020B0604020202020204" pitchFamily="34" charset="0"/>
              </a:rPr>
              <a:t>Sede centrale - Roma</a:t>
            </a:r>
            <a:endParaRPr kumimoji="0" lang="it-IT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aseline="0" dirty="0" err="1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l.rocca@dante.global</a:t>
            </a:r>
            <a:endParaRPr lang="it-IT" sz="2000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Tel</a:t>
            </a:r>
            <a:r>
              <a:rPr 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. 06 6873430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Prof.ssa Laura Romanello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CPIA Pordenone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000000"/>
                </a:solidFill>
                <a:cs typeface="Arial" panose="020B0604020202020204" pitchFamily="34" charset="0"/>
                <a:hlinkClick r:id="rId4"/>
              </a:rPr>
              <a:t>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aura.romanello@cpiapordenone.edu.it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0434 231862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26625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FBAC0-9157-0A78-2264-BF10D76C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5BA6F-6579-99C9-888F-76F42DFB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kern="0" dirty="0">
                <a:solidFill>
                  <a:srgbClr val="000000"/>
                </a:solidFill>
                <a:latin typeface="Verdana" panose="020B0604030504040204" pitchFamily="34" charset="0"/>
              </a:rPr>
              <a:t>Gli incontri della II annualità 2020-2021 (da aprile a settembre 2021)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incontri in presenza (lezioni frontali, momenti laboratoriali e attività guidate sia individuali, sia di gruppo)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modalità FAD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in modalità sincrona sulla piattaforma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Vidyo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Connect del CPIA di Trieste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D160F4-FC74-93D7-F91E-0C5538F8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99465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5F55B-E2A0-1840-3A13-F4A79B68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01149-61FD-0882-1855-0C54861C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400" b="1" kern="0" dirty="0">
                <a:solidFill>
                  <a:srgbClr val="000000"/>
                </a:solidFill>
                <a:latin typeface="Verdana" panose="020B0604030504040204" pitchFamily="34" charset="0"/>
              </a:rPr>
              <a:t> Incontri aggiuntivi aprile/giugno 2022 al termine della II annualità del progetto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Esigenza di costruzione collegiale di test d’ingresso uniformi a livello regionale per la gestione più coerente e armonizzata della fase di accoglienza attraverso l’elaborazione di un </a:t>
            </a:r>
            <a:r>
              <a:rPr lang="it-IT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protocollo comune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Elaborazione di specifici strumenti da utilizzare a livello regionale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Il punto di partenza per l’elaborazione del Protocollo da parte dei gruppi di lavoro sono state le esperienze dei docenti dei CPIA maturate e raccolte sul campo seguendo la metodologia della ricerca-azione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EEF654-AD7F-8DB5-0C83-BF93639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167890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81E3B-CC2A-0D99-459A-1AAF76EA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7D755-EE5B-9994-B3A5-2C5034431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kern="0" dirty="0">
                <a:solidFill>
                  <a:srgbClr val="000000"/>
                </a:solidFill>
                <a:latin typeface="Verdana" panose="020B0604030504040204" pitchFamily="34" charset="0"/>
              </a:rPr>
              <a:t>Incontri marzo 2023</a:t>
            </a:r>
          </a:p>
          <a:p>
            <a:pPr algn="just"/>
            <a:r>
              <a:rPr lang="it-IT" dirty="0">
                <a:latin typeface="Aptos" panose="020B0004020202020204" pitchFamily="34" charset="0"/>
              </a:rPr>
              <a:t>Attività formativa ha rappresentato un momento conclusivo del percorso di formazione</a:t>
            </a:r>
          </a:p>
          <a:p>
            <a:pPr algn="just"/>
            <a:r>
              <a:rPr lang="it-IT" dirty="0">
                <a:latin typeface="Aptos" panose="020B0004020202020204" pitchFamily="34" charset="0"/>
              </a:rPr>
              <a:t>Dopo la </a:t>
            </a:r>
            <a:r>
              <a:rPr lang="it-IT" dirty="0">
                <a:solidFill>
                  <a:prstClr val="black"/>
                </a:solidFill>
                <a:latin typeface="Aptos" panose="020B0004020202020204" pitchFamily="34" charset="0"/>
              </a:rPr>
              <a:t>f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ase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sperimentazione </a:t>
            </a:r>
            <a:r>
              <a:rPr lang="it-IT" dirty="0">
                <a:latin typeface="Aptos" panose="020B0004020202020204" pitchFamily="34" charset="0"/>
              </a:rPr>
              <a:t>nel periodo da luglio 2022 a febbraio 2023, durante la quale i docenti si sono impegnati nella somministrazione delle prove contenute nel protocollo, sono state apportate delle integrazioni al protocollo per un utilizzo più efficace da parte degli operatori dei CPIA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5C1544-0770-622E-8FC8-2A29468B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42393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C8812-3A12-042C-4980-30751C3F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B13D1-95AD-03AD-7601-A8C53334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kern="0" dirty="0">
                <a:latin typeface="Aptos" panose="020B0004020202020204" pitchFamily="34" charset="0"/>
                <a:cs typeface="Times New Roman" panose="02020603050405020304" pitchFamily="18" charset="0"/>
              </a:rPr>
              <a:t>Il documento rappresenta un testo di riferimento per coloro che operano nei Centri regionali e una guida per tutti i docenti che insegnano per la prima volta ad adulti</a:t>
            </a:r>
            <a:endParaRPr lang="it-IT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L’adozione di linee guida comuni, quali la standardizzazione e l’uniformità a livello regionale, segnatamente nella gestione della fase di accoglienza e orientamento, oggetto del Protocollo, hanno come obiettivo il miglioramento dei processi di insegnamento/ apprendimento, la garanzia di una maggiore equità di trattamento e di valutazione dei candidati a favore della qualità dell’azione formativa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4EC5AA-064D-CA32-4C07-FA1FE16C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415004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92A54-EBB8-DD46-F684-44B49FEF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per la gestione della fase di accoglienza e orientamento -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introduzione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7ADB8-3DFE-7229-C899-67014F010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dirty="0">
                <a:latin typeface="Aptos" panose="020B0004020202020204" pitchFamily="34" charset="0"/>
              </a:rPr>
              <a:t>Sono state elargite 121 ore di formazione e sono stati formati 126 docenti dei CPIA regionali</a:t>
            </a:r>
          </a:p>
          <a:p>
            <a:pPr algn="just"/>
            <a:r>
              <a:rPr lang="it-IT" sz="2600" dirty="0">
                <a:latin typeface="Aptos" panose="020B0004020202020204" pitchFamily="34" charset="0"/>
              </a:rPr>
              <a:t>Con la nuova programmazione FAMI per il prossimo settennio 2021-2027 e, in particolare, la progettazione dei Piani Regionali per la formazione civico-linguistica dei cittadini dei Paesi Terzi, si auspica la continuazione della collaborazione con la regione (Direzione Centrale e autonomie locali, funzione pubblica, sicurezza e politiche dell’immigrazione, Coordinamento degli interventi in materia di immigrazione) per la produzione di materiali specifici nell’ambito dell’alfabetizzazione e la didattica dell’italiano L2, a favore di un’omogeneizzazione dei contenuti dei percorsi a livello regionale.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</p:spTree>
    <p:extLst>
      <p:ext uri="{BB962C8B-B14F-4D97-AF65-F5344CB8AC3E}">
        <p14:creationId xmlns:p14="http://schemas.microsoft.com/office/powerpoint/2010/main" val="146487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92A54-EBB8-DD46-F684-44B49FEF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155"/>
            <a:ext cx="10515600" cy="1325563"/>
          </a:xfrm>
        </p:spPr>
        <p:txBody>
          <a:bodyPr/>
          <a:lstStyle/>
          <a:p>
            <a:pPr algn="ctr"/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Protocollo Accoglienza </a:t>
            </a:r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&amp;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40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O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rientamento </a:t>
            </a:r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(PAO): </a:t>
            </a:r>
            <a:b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</a:br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fasi del lavoro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7ADB8-3DFE-7229-C899-67014F01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3200" dirty="0"/>
              <a:t>Aprile 2022 -luglio 2022 -  elaborazione (4 CPIA, 20 docenti)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3200" dirty="0"/>
              <a:t>Agosto 2022 - febbraio 2023 – sperimentazione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3200" dirty="0"/>
              <a:t>Marzo 2023 – revisione e validazione 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600" dirty="0">
              <a:latin typeface="Aptos" panose="020B00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57B50-15BF-C163-7BE7-6C01F747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FIERIDA 18-20 gennaio 2024, Milano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470263" y="178212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560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2392</Words>
  <Application>Microsoft Office PowerPoint</Application>
  <PresentationFormat>Widescreen</PresentationFormat>
  <Paragraphs>250</Paragraphs>
  <Slides>30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Franklin Gothic Book</vt:lpstr>
      <vt:lpstr>Symbol</vt:lpstr>
      <vt:lpstr>Verdana</vt:lpstr>
      <vt:lpstr>Wingdings</vt:lpstr>
      <vt:lpstr>Tema di Office</vt:lpstr>
      <vt:lpstr>  Protocollo per la gestione della fase di accoglienza e orientamento Rete dei CPIA della regione FVG </vt:lpstr>
      <vt:lpstr>Protocollo per la gestione della fase di accoglienza e orientamento - introduzione</vt:lpstr>
      <vt:lpstr>Protocollo per la gestione della fase di accoglienza e orientamento - introduzione</vt:lpstr>
      <vt:lpstr>Protocollo per la gestione della fase di accoglienza e orientamento - introduzione</vt:lpstr>
      <vt:lpstr>Protocollo per la gestione della fase di accoglienza e orientamento - introduzione</vt:lpstr>
      <vt:lpstr>Protocollo per la gestione della fase di accoglienza e orientamento - introduzione</vt:lpstr>
      <vt:lpstr>Protocollo per la gestione della fase di accoglienza e orientamento - introduzione</vt:lpstr>
      <vt:lpstr>Protocollo per la gestione della fase di accoglienza e orientamento - introduzione</vt:lpstr>
      <vt:lpstr>Protocollo Accoglienza &amp; Orientamento (PAO):  fasi del lavoro</vt:lpstr>
      <vt:lpstr>PAO – Contenuti</vt:lpstr>
      <vt:lpstr>PAO – Riferimenti </vt:lpstr>
      <vt:lpstr>PAO – Caratteristiche</vt:lpstr>
      <vt:lpstr>PAO – Chiusura nell’utilizzo</vt:lpstr>
      <vt:lpstr>PAO – Esempio esito </vt:lpstr>
      <vt:lpstr>Presentazione standard di PowerPoint</vt:lpstr>
      <vt:lpstr>PAO - Sperimentazione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Passaggi successivi?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Emilio Porcaro</dc:creator>
  <cp:lastModifiedBy>Rossella Quatraro</cp:lastModifiedBy>
  <cp:revision>40</cp:revision>
  <dcterms:created xsi:type="dcterms:W3CDTF">2022-10-09T13:21:50Z</dcterms:created>
  <dcterms:modified xsi:type="dcterms:W3CDTF">2024-01-22T16:36:41Z</dcterms:modified>
</cp:coreProperties>
</file>