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20157E-91D1-4383-8C0E-037465082695}">
  <a:tblStyle styleId="{6320157E-91D1-4383-8C0E-0374650826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620A35F-3FF8-4B9C-A6BA-3DCD2E89F11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19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0dc2cfa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d0dc2cfa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0dc2cfaac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d0dc2cfaac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10fbc11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b10fbc11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10fbc11d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b10fbc11d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0dc2cfaac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0dc2cfaa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0dc2cfaac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0dc2cfaa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0dc2cfaa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d0dc2cfaa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0dc2cfaac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d0dc2cfaac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816100" y="452175"/>
            <a:ext cx="3468300" cy="26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Ruolo dei CPIA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nelle politiche attive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del lavoro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Accordo quadro Programma GOL</a:t>
            </a:r>
            <a:endParaRPr sz="2000"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65413" l="0" r="0" t="0"/>
          <a:stretch/>
        </p:blipFill>
        <p:spPr>
          <a:xfrm>
            <a:off x="6436900" y="3876675"/>
            <a:ext cx="2707101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6480950" y="2952775"/>
            <a:ext cx="24666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Claudio Corbetta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CPIA 2 Bergamo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Rete Lombardia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Ruoli e compiti Accordo Quadro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11700" y="2687725"/>
            <a:ext cx="4179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Regione Lombardia</a:t>
            </a:r>
            <a:endParaRPr sz="1000"/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Fornisce 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materiali informativi anche online;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Garantisce momenti di 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formazione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fornisce a Province, Città metropolitana, Centri per l’Impiego indicazioni per favorire la costruzione di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 partenariati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 sui territori con CPIA;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assicura ai CPIA l’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accesso al sistema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 di rendicontazione dei servizi formativi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311700" y="1225225"/>
            <a:ext cx="41793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USR</a:t>
            </a:r>
            <a:endParaRPr b="1" sz="17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●"/>
            </a:pPr>
            <a:r>
              <a:rPr i="0" lang="it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supporta i CPIA attraverso incontri rivolti agli operatori;</a:t>
            </a:r>
            <a:endParaRPr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●"/>
            </a:pPr>
            <a:r>
              <a:rPr i="0" lang="it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partecipa alle riunioni di programmazione, monitoraggio e verifica delle attività</a:t>
            </a:r>
            <a:endParaRPr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753025" y="1225225"/>
            <a:ext cx="41793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Rete CPIA Lombardia</a:t>
            </a:r>
            <a:endParaRPr b="1" sz="170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promuove la diffusione delle azioni 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previste dal PAR presso le proprie comunità scolastiche;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promuove le adesioni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 all’Accordo quadro dei singoli CPIA;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individuare tra i docenti e il personale ATA dei CPIA 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operatori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 motivati e ne cura la 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formazione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costituisce al proprio interno un 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coordinamento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 stabile e sistemico;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26254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collaborare con le proprie risorse alla 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progettazione integrata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 e alla realizzazione di </a:t>
            </a:r>
            <a:r>
              <a:rPr b="1" lang="it" sz="1300">
                <a:latin typeface="Open Sans"/>
                <a:ea typeface="Open Sans"/>
                <a:cs typeface="Open Sans"/>
                <a:sym typeface="Open Sans"/>
              </a:rPr>
              <a:t>percorsi formativi</a:t>
            </a: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 di base;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it"/>
              <a:t>I 3 ambiti di coinvolgimento dei CPIA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370850" y="1410825"/>
            <a:ext cx="831300" cy="83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370850" y="2458100"/>
            <a:ext cx="831300" cy="83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370850" y="3524900"/>
            <a:ext cx="831300" cy="83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1499400" y="1475325"/>
            <a:ext cx="7441200" cy="676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Attivazione come </a:t>
            </a:r>
            <a:r>
              <a:rPr b="1" lang="it" sz="1700">
                <a:solidFill>
                  <a:srgbClr val="FFE599"/>
                </a:solidFill>
                <a:latin typeface="Open Sans"/>
                <a:ea typeface="Open Sans"/>
                <a:cs typeface="Open Sans"/>
                <a:sym typeface="Open Sans"/>
              </a:rPr>
              <a:t>Punti informativi</a:t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1499525" y="2567713"/>
            <a:ext cx="7441200" cy="676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Coinvolgimento nelle </a:t>
            </a:r>
            <a:r>
              <a:rPr b="1" lang="it" sz="1800">
                <a:solidFill>
                  <a:srgbClr val="FFE599"/>
                </a:solidFill>
                <a:latin typeface="Open Sans"/>
                <a:ea typeface="Open Sans"/>
                <a:cs typeface="Open Sans"/>
                <a:sym typeface="Open Sans"/>
              </a:rPr>
              <a:t>Reti Territoriali di servizio</a:t>
            </a:r>
            <a:r>
              <a:rPr lang="it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provinciali</a:t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1499525" y="3660100"/>
            <a:ext cx="7441200" cy="676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Coinvolgimento nell’</a:t>
            </a:r>
            <a:r>
              <a:rPr b="1" lang="it" sz="1800">
                <a:solidFill>
                  <a:srgbClr val="FFE599"/>
                </a:solidFill>
                <a:latin typeface="Open Sans"/>
                <a:ea typeface="Open Sans"/>
                <a:cs typeface="Open Sans"/>
                <a:sym typeface="Open Sans"/>
              </a:rPr>
              <a:t>erogazione di servizi formativi</a:t>
            </a:r>
            <a:r>
              <a:rPr lang="it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base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538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it"/>
              <a:t>1 / Punti informativi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5296375" y="515625"/>
            <a:ext cx="11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990000"/>
                </a:solidFill>
              </a:rPr>
              <a:t>LIVELLO 2</a:t>
            </a:r>
            <a:endParaRPr b="1" i="0" sz="1400" u="none" cap="none" strike="noStrike">
              <a:solidFill>
                <a:srgbClr val="990000"/>
              </a:solidFill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265175" y="1338825"/>
            <a:ext cx="11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990000"/>
                </a:solidFill>
              </a:rPr>
              <a:t>LIVELLO 1</a:t>
            </a:r>
            <a:endParaRPr b="1" i="0" sz="1400" u="none" cap="none" strike="noStrike">
              <a:solidFill>
                <a:srgbClr val="990000"/>
              </a:solidFill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377975" y="1739025"/>
            <a:ext cx="3136200" cy="465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it"/>
              <a:t>facilitare l’accesso ai servizi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2250875" y="2871925"/>
            <a:ext cx="12633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112800" y="2826775"/>
            <a:ext cx="1263300" cy="104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attivazione dei contatti con i servizi competenti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1511525" y="3481075"/>
            <a:ext cx="1263300" cy="104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 a disposizione di materiali informativi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24"/>
          <p:cNvCxnSpPr>
            <a:stCxn id="172" idx="2"/>
            <a:endCxn id="174" idx="0"/>
          </p:cNvCxnSpPr>
          <p:nvPr/>
        </p:nvCxnSpPr>
        <p:spPr>
          <a:xfrm flipH="1">
            <a:off x="744575" y="2204925"/>
            <a:ext cx="1201500" cy="6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7" name="Google Shape;177;p24"/>
          <p:cNvCxnSpPr>
            <a:stCxn id="172" idx="2"/>
            <a:endCxn id="175" idx="0"/>
          </p:cNvCxnSpPr>
          <p:nvPr/>
        </p:nvCxnSpPr>
        <p:spPr>
          <a:xfrm>
            <a:off x="1946075" y="2204925"/>
            <a:ext cx="197100" cy="12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8" name="Google Shape;178;p24"/>
          <p:cNvCxnSpPr>
            <a:stCxn id="172" idx="2"/>
            <a:endCxn id="173" idx="0"/>
          </p:cNvCxnSpPr>
          <p:nvPr/>
        </p:nvCxnSpPr>
        <p:spPr>
          <a:xfrm>
            <a:off x="1946075" y="2204925"/>
            <a:ext cx="936600" cy="66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5346775" y="889088"/>
            <a:ext cx="3136200" cy="465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it"/>
              <a:t>colmare il gap informativo</a:t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7529825" y="1985000"/>
            <a:ext cx="1436700" cy="615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predisposizione delle domande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5696204" y="2600450"/>
            <a:ext cx="1734600" cy="615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risposta ai bisogni formativi di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4286250" y="1861775"/>
            <a:ext cx="2020200" cy="615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rafforzamento delle competenze essenziali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24"/>
          <p:cNvCxnSpPr>
            <a:stCxn id="179" idx="2"/>
            <a:endCxn id="182" idx="0"/>
          </p:cNvCxnSpPr>
          <p:nvPr/>
        </p:nvCxnSpPr>
        <p:spPr>
          <a:xfrm flipH="1">
            <a:off x="5296375" y="1354988"/>
            <a:ext cx="1618500" cy="5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" name="Google Shape;184;p24"/>
          <p:cNvCxnSpPr>
            <a:stCxn id="179" idx="2"/>
            <a:endCxn id="181" idx="0"/>
          </p:cNvCxnSpPr>
          <p:nvPr/>
        </p:nvCxnSpPr>
        <p:spPr>
          <a:xfrm flipH="1">
            <a:off x="6563575" y="1354988"/>
            <a:ext cx="351300" cy="124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5" name="Google Shape;185;p24"/>
          <p:cNvCxnSpPr>
            <a:stCxn id="179" idx="2"/>
            <a:endCxn id="180" idx="0"/>
          </p:cNvCxnSpPr>
          <p:nvPr/>
        </p:nvCxnSpPr>
        <p:spPr>
          <a:xfrm>
            <a:off x="6914875" y="1354988"/>
            <a:ext cx="1333200" cy="6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" name="Google Shape;186;p24"/>
          <p:cNvSpPr/>
          <p:nvPr/>
        </p:nvSpPr>
        <p:spPr>
          <a:xfrm>
            <a:off x="4286250" y="3415450"/>
            <a:ext cx="1263300" cy="465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competenze digitali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4286250" y="3957525"/>
            <a:ext cx="1263300" cy="465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competenze di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4286250" y="4499600"/>
            <a:ext cx="4128300" cy="465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Interazione con la Pubblica amministrazione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5682250" y="3727100"/>
            <a:ext cx="191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STRUMENTI DI AUTOFORMAZIONE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it"/>
              <a:t>1 / Punti informativi - Specificità Cpia</a:t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 punti informativi sono rappresentati dai Gruppi di livello dei percorsi AALI e PPD (</a:t>
            </a:r>
            <a:r>
              <a:rPr b="1" lang="it">
                <a:solidFill>
                  <a:srgbClr val="B45F06"/>
                </a:solidFill>
              </a:rPr>
              <a:t>Sportello diffuso</a:t>
            </a:r>
            <a:r>
              <a:rPr lang="it"/>
              <a:t>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Si progetta un numero di ore da svolgere nell’ambito dell’attività didattica UDA GOL 2-4 ore (</a:t>
            </a:r>
            <a:r>
              <a:rPr b="1" lang="it">
                <a:solidFill>
                  <a:srgbClr val="B45F06"/>
                </a:solidFill>
              </a:rPr>
              <a:t>A</a:t>
            </a:r>
            <a:r>
              <a:rPr b="1" lang="it">
                <a:solidFill>
                  <a:srgbClr val="B45F06"/>
                </a:solidFill>
              </a:rPr>
              <a:t>zione informativa/formativa</a:t>
            </a:r>
            <a:r>
              <a:rPr lang="it"/>
              <a:t>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messa a disposizione di postazioni  (</a:t>
            </a:r>
            <a:r>
              <a:rPr b="1" lang="it">
                <a:solidFill>
                  <a:srgbClr val="B45F06"/>
                </a:solidFill>
              </a:rPr>
              <a:t>CPIA come “spazio di servizio”</a:t>
            </a:r>
            <a:r>
              <a:rPr lang="it"/>
              <a:t>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it"/>
              <a:t>Sportelli aperti al pubblico per ogni plesso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rPr lang="it"/>
              <a:t>2 / Reti territoriali di servizio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6240300" y="1848675"/>
            <a:ext cx="1985100" cy="51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accoglienza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6240300" y="2549613"/>
            <a:ext cx="1985100" cy="51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individuazione dei beneficiari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6240300" y="3250575"/>
            <a:ext cx="1985100" cy="51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programmazione territoriale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6240300" y="3951525"/>
            <a:ext cx="1985100" cy="51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progettazione delle azioni formative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393625" y="3267425"/>
            <a:ext cx="1510800" cy="60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Enti Locali</a:t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3177850" y="3382025"/>
            <a:ext cx="1781700" cy="60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Enti Formazione professionale</a:t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3700100" y="1387563"/>
            <a:ext cx="1781700" cy="60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Terzo Settore</a:t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2021775" y="1572075"/>
            <a:ext cx="1510800" cy="14907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Centri per l’Impiego</a:t>
            </a:r>
            <a:endParaRPr b="1"/>
          </a:p>
        </p:txBody>
      </p:sp>
      <p:cxnSp>
        <p:nvCxnSpPr>
          <p:cNvPr id="209" name="Google Shape;209;p26"/>
          <p:cNvCxnSpPr>
            <a:stCxn id="208" idx="3"/>
            <a:endCxn id="205" idx="3"/>
          </p:cNvCxnSpPr>
          <p:nvPr/>
        </p:nvCxnSpPr>
        <p:spPr>
          <a:xfrm rot="5400000">
            <a:off x="1710977" y="3037817"/>
            <a:ext cx="725400" cy="338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6"/>
          <p:cNvCxnSpPr>
            <a:stCxn id="208" idx="0"/>
            <a:endCxn id="207" idx="1"/>
          </p:cNvCxnSpPr>
          <p:nvPr/>
        </p:nvCxnSpPr>
        <p:spPr>
          <a:xfrm flipH="1" rot="-5400000">
            <a:off x="3179625" y="1169625"/>
            <a:ext cx="117900" cy="922800"/>
          </a:xfrm>
          <a:prstGeom prst="curvedConnector4">
            <a:avLst>
              <a:gd fmla="val -201972" name="adj1"/>
              <a:gd fmla="val 9093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6"/>
          <p:cNvCxnSpPr>
            <a:stCxn id="208" idx="5"/>
            <a:endCxn id="206" idx="1"/>
          </p:cNvCxnSpPr>
          <p:nvPr/>
        </p:nvCxnSpPr>
        <p:spPr>
          <a:xfrm rot="5400000">
            <a:off x="2824573" y="3197717"/>
            <a:ext cx="840000" cy="133500"/>
          </a:xfrm>
          <a:prstGeom prst="curvedConnector4">
            <a:avLst>
              <a:gd fmla="val 44992" name="adj1"/>
              <a:gd fmla="val 27835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26"/>
          <p:cNvSpPr/>
          <p:nvPr/>
        </p:nvSpPr>
        <p:spPr>
          <a:xfrm>
            <a:off x="393625" y="1507025"/>
            <a:ext cx="1378500" cy="6048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</a:rPr>
              <a:t>CPIA</a:t>
            </a:r>
            <a:endParaRPr b="1" sz="1800">
              <a:solidFill>
                <a:schemeClr val="lt1"/>
              </a:solidFill>
            </a:endParaRPr>
          </a:p>
        </p:txBody>
      </p:sp>
      <p:cxnSp>
        <p:nvCxnSpPr>
          <p:cNvPr id="213" name="Google Shape;213;p26"/>
          <p:cNvCxnSpPr>
            <a:stCxn id="208" idx="2"/>
            <a:endCxn id="212" idx="2"/>
          </p:cNvCxnSpPr>
          <p:nvPr/>
        </p:nvCxnSpPr>
        <p:spPr>
          <a:xfrm rot="10800000">
            <a:off x="1082775" y="2111925"/>
            <a:ext cx="939000" cy="205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6"/>
          <p:cNvSpPr txBox="1"/>
          <p:nvPr/>
        </p:nvSpPr>
        <p:spPr>
          <a:xfrm>
            <a:off x="6146050" y="1223475"/>
            <a:ext cx="23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AZIONI E OBIETTIVI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5" name="Google Shape;215;p26"/>
          <p:cNvCxnSpPr/>
          <p:nvPr/>
        </p:nvCxnSpPr>
        <p:spPr>
          <a:xfrm>
            <a:off x="6104950" y="1226175"/>
            <a:ext cx="32400" cy="3273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it"/>
              <a:t>3 / Attività formative - Percorsi riattivazione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5640225" y="3266875"/>
            <a:ext cx="2878200" cy="1473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it" sz="1400"/>
              <a:t>QUINDI</a:t>
            </a:r>
            <a:endParaRPr sz="1400"/>
          </a:p>
          <a:p>
            <a:pPr indent="-184150" lvl="0" marL="269999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competenze digitali</a:t>
            </a:r>
            <a:endParaRPr sz="1400"/>
          </a:p>
          <a:p>
            <a:pPr indent="-184150" lvl="0" marL="26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competenze linguistiche</a:t>
            </a:r>
            <a:endParaRPr sz="1400"/>
          </a:p>
          <a:p>
            <a:pPr indent="-184150" lvl="0" marL="26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altre competenze di base</a:t>
            </a:r>
            <a:endParaRPr sz="1400"/>
          </a:p>
          <a:p>
            <a:pPr indent="-184150" lvl="0" marL="26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….</a:t>
            </a:r>
            <a:endParaRPr sz="1400"/>
          </a:p>
        </p:txBody>
      </p:sp>
      <p:sp>
        <p:nvSpPr>
          <p:cNvPr id="222" name="Google Shape;222;p27"/>
          <p:cNvSpPr txBox="1"/>
          <p:nvPr/>
        </p:nvSpPr>
        <p:spPr>
          <a:xfrm>
            <a:off x="580450" y="1080300"/>
            <a:ext cx="81747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it" sz="1800">
                <a:latin typeface="Open Sans"/>
                <a:ea typeface="Open Sans"/>
                <a:cs typeface="Open Sans"/>
                <a:sym typeface="Open Sans"/>
              </a:rPr>
              <a:t>Da avviso GOL</a:t>
            </a:r>
            <a:endParaRPr i="1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competenze digitali di base;</a:t>
            </a:r>
            <a:endParaRPr i="1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rafforzamento delle soft skills;</a:t>
            </a:r>
            <a:endParaRPr i="1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it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competenze professionali di base</a:t>
            </a:r>
            <a:endParaRPr i="1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it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Ogni percorso formativo (60 ore) può contenere uno o più corsi (min 16 ore)</a:t>
            </a:r>
            <a:endParaRPr i="1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580450" y="2995400"/>
            <a:ext cx="4457700" cy="12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it" sz="1800">
                <a:latin typeface="Open Sans"/>
                <a:ea typeface="Open Sans"/>
                <a:cs typeface="Open Sans"/>
                <a:sym typeface="Open Sans"/>
              </a:rPr>
              <a:t>Riferimento</a:t>
            </a:r>
            <a:r>
              <a:rPr i="1" lang="it" sz="1800">
                <a:latin typeface="Open Sans"/>
                <a:ea typeface="Open Sans"/>
                <a:cs typeface="Open Sans"/>
                <a:sym typeface="Open Sans"/>
              </a:rPr>
              <a:t>: competenze QRSP (Quadro Regionale degli Standard Professionali), livello EQF 3</a:t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ctrTitle"/>
          </p:nvPr>
        </p:nvSpPr>
        <p:spPr>
          <a:xfrm>
            <a:off x="2920500" y="571500"/>
            <a:ext cx="3303000" cy="23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lang="it"/>
              <a:t>La progettazione didattica dei percorsi</a:t>
            </a:r>
            <a:endParaRPr/>
          </a:p>
        </p:txBody>
      </p:sp>
      <p:sp>
        <p:nvSpPr>
          <p:cNvPr id="229" name="Google Shape;229;p28"/>
          <p:cNvSpPr txBox="1"/>
          <p:nvPr>
            <p:ph idx="1" type="subTitle"/>
          </p:nvPr>
        </p:nvSpPr>
        <p:spPr>
          <a:xfrm>
            <a:off x="2796300" y="2964175"/>
            <a:ext cx="3520200" cy="12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i="1" lang="it" sz="2000"/>
              <a:t>QRSP Lombardia, </a:t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i="1" lang="it" sz="2000"/>
              <a:t>Linee Guida CPIA, </a:t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i="1" lang="it" sz="2000"/>
              <a:t>Linee Guida PdGC</a:t>
            </a:r>
            <a:endParaRPr sz="2000"/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b="65413" l="0" r="0" t="0"/>
          <a:stretch/>
        </p:blipFill>
        <p:spPr>
          <a:xfrm>
            <a:off x="6436900" y="3876675"/>
            <a:ext cx="2707101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rPr lang="it"/>
              <a:t>La progettazione didattica dei percorsi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i="1" lang="it" sz="1800"/>
              <a:t>(tra QRSP Lombardia, Linee Guida CPIA, Linee Guida Percorsi Garanzia Competenze)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t/>
            </a:r>
            <a:endParaRPr/>
          </a:p>
        </p:txBody>
      </p:sp>
      <p:graphicFrame>
        <p:nvGraphicFramePr>
          <p:cNvPr id="236" name="Google Shape;236;p29"/>
          <p:cNvGraphicFramePr/>
          <p:nvPr/>
        </p:nvGraphicFramePr>
        <p:xfrm>
          <a:off x="422800" y="211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{6620A35F-3FF8-4B9C-A6BA-3DCD2E89F11C}</a:tableStyleId>
              </a:tblPr>
              <a:tblGrid>
                <a:gridCol w="2017500"/>
                <a:gridCol w="2380350"/>
                <a:gridCol w="407332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QRSP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LG CPIA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>
                          <a:solidFill>
                            <a:schemeClr val="dk1"/>
                          </a:solidFill>
                        </a:rPr>
                        <a:t>Linee Guida PdGC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1036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 le tecnologie informatiche per la comunicazione e la ricezione di informazioni </a:t>
                      </a:r>
                      <a:r>
                        <a:rPr lang="it" sz="1200" u="none" cap="none" strike="noStrike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(EQF 3)</a:t>
                      </a:r>
                      <a:endParaRPr sz="1200" u="none" cap="none" strike="noStrike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 le tecnologie dell’informazione per ricercare e analizzare dati e informazioni. 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(PPD - EQF 1)</a:t>
                      </a:r>
                      <a:endParaRPr sz="1200" u="none" cap="none" strike="noStrike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competenza digitale presuppone l’interesse per le tecnologie digitali e il loro utilizzo con dimestichezza e spirito critico e responsabile per apprendere, lavorare e partecipare alla società. Essa comprende l’alfabetizzazione informatica e digitale, la comunicazione e la collaborazione, l’alfabetizzazione mediatica, la creazione di contenuti digitali (inclusa la programmazione), la sicurezza (compreso l’essere a proprio agio nel mondo digitale e possedere competenze relative alla cybersicurezza), le questioni legate alla proprietà intellettuale, la risoluzione di problemi e il pensiero critico.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822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Essere consapevole delle potenzialità e dei limiti delle tecnologie nel contesto culturale e sociale in cui vengono applicate. 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(SPD - EQF 2)</a:t>
                      </a:r>
                      <a:endParaRPr sz="1200" u="none" cap="none" strike="noStrike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  <p:sp>
        <p:nvSpPr>
          <p:cNvPr id="237" name="Google Shape;237;p29"/>
          <p:cNvSpPr txBox="1"/>
          <p:nvPr/>
        </p:nvSpPr>
        <p:spPr>
          <a:xfrm>
            <a:off x="378900" y="1531775"/>
            <a:ext cx="845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Competenza Digitale: COMPETENZE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30"/>
          <p:cNvGraphicFramePr/>
          <p:nvPr/>
        </p:nvGraphicFramePr>
        <p:xfrm>
          <a:off x="414825" y="75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{6620A35F-3FF8-4B9C-A6BA-3DCD2E89F11C}</a:tableStyleId>
              </a:tblPr>
              <a:tblGrid>
                <a:gridCol w="2792950"/>
                <a:gridCol w="2792950"/>
                <a:gridCol w="27929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 sz="1400" u="none" cap="none" strike="noStrike"/>
                        <a:t>QRSP (EQF 3)</a:t>
                      </a:r>
                      <a:endParaRPr b="1" sz="1400" u="none" cap="none" strike="noStrike"/>
                    </a:p>
                  </a:txBody>
                  <a:tcPr marT="36000" marB="36000" marR="36000" marL="36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 sz="1400" u="none" cap="none" strike="noStrike"/>
                        <a:t>LG CPIA (PPD - EQF 1)</a:t>
                      </a:r>
                      <a:endParaRPr b="1" sz="1400" u="none" cap="none" strike="noStrike"/>
                    </a:p>
                  </a:txBody>
                  <a:tcPr marT="36000" marB="36000" marR="36000" marL="36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 sz="1400" u="none" cap="none" strike="noStrike"/>
                        <a:t>Linee Guida </a:t>
                      </a:r>
                      <a:r>
                        <a:rPr b="1" lang="it"/>
                        <a:t>PdGC</a:t>
                      </a:r>
                      <a:endParaRPr b="1" sz="1400" u="none" cap="none" strike="noStrike"/>
                    </a:p>
                  </a:txBody>
                  <a:tcPr marT="36000" marB="36000" marR="36000" marL="36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Architettura del PC; programmi operativi di base e applicazioni di scrittura, calcolo e grafica per la produzione di documenti multimediali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Principali pacchetti applicativi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Il funzionamento e l’utilizzo di base di diversi dispositivi, software e reti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Informazioni, dati e codifica; modalità e sistemi di documentazione, archiviazione e trasmissione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Funzioni e caratteristiche della rete Internet; i motori di ricerca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Internet e risorse digitali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Principali strumenti per la comunicazione interpersonale e professionale: e-mail, forum, social networks, blog, wiki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Tecniche di scrittura digitale ed elementi di impaginazione grafica.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Limiti, rischi e utilizzo sicuro della rete Internet; elementi comportamentali e di normativa sulla privacy, sul diritto d’autore e di netiquette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principi etici e legali connessi all’utilizzo delle tecnologie digitali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Social network e new media come fenomeno e strumento comunicativo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principi generali, i meccanismi e la logica che sottendono alle tecnologie digitali in evoluzione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  <p:sp>
        <p:nvSpPr>
          <p:cNvPr id="243" name="Google Shape;243;p30"/>
          <p:cNvSpPr txBox="1"/>
          <p:nvPr/>
        </p:nvSpPr>
        <p:spPr>
          <a:xfrm>
            <a:off x="377550" y="249950"/>
            <a:ext cx="845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Competenza Digitale: CONOSCENZE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31"/>
          <p:cNvGraphicFramePr/>
          <p:nvPr/>
        </p:nvGraphicFramePr>
        <p:xfrm>
          <a:off x="453450" y="71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{6620A35F-3FF8-4B9C-A6BA-3DCD2E89F11C}</a:tableStyleId>
              </a:tblPr>
              <a:tblGrid>
                <a:gridCol w="2792950"/>
                <a:gridCol w="2792950"/>
                <a:gridCol w="27929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QRSP (EQF 3)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LG CPIA (PPD - EQF 1)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">
                          <a:solidFill>
                            <a:schemeClr val="dk1"/>
                          </a:solidFill>
                        </a:rPr>
                        <a:t>Linee Guida PdGC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 programmi base e app su PC, tablet e smartphones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Esplorare funzioni e potenzialità delle applicazioni informatiche.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riconoscere software, dispositivi, intelligenza artificiale o robot e interagire efficacemente con essi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Effettuare le più comuni operazioni di ricerca, memorizzazione e organizzazione, elaborazione, rappresentazione e trasmissione di dati e informazioni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Costruire semplici ipertesti, utilizzando linguaggi verbali, iconici e sonori;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Scrivere testi utilizzando software dedicati curando l’impostazione grafica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utilizzare, accedere a, filtrare, valutare, creare, programmare e condividere contenuti digitali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 la rete Internet per attività di comunicazione interpersonale e professionale e per partecipare alla vita sociale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 forme di comunicazione in rete digitale in maniera pertinente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 le tecnologie digitali come ausilio per la cittadinanza attiva e l’inclusione sociale, la collaborazione con gli altri e la creatività nel raggiungimento di obiettivi personali, sociali o commerciali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Riconoscere i vincoli e i rischi dell’uso della rete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Individuare i rischi e le problematiche connesse all’uso della rete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essere consapevole di opportunità, limiti, effetti e rischi dell’uso della tecnologia digitale;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assumere un approccio critico nei confronti della validità, dell’affidabilità e dell’impatto delle informazioni e dei dati resi disponibili;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Applicare misure definite di sicurezza e norme basilari di privacy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gestire e proteggere informazioni, contenuti, dati e identità digitali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Utilizzare strumenti per gestire una rete di contatti su un social network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  <p:sp>
        <p:nvSpPr>
          <p:cNvPr id="249" name="Google Shape;249;p31"/>
          <p:cNvSpPr txBox="1"/>
          <p:nvPr/>
        </p:nvSpPr>
        <p:spPr>
          <a:xfrm>
            <a:off x="377550" y="249950"/>
            <a:ext cx="845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Competenza Digitale: ABILITÀ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it"/>
              <a:t>Cos’è il programma GOL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38600" y="1044400"/>
            <a:ext cx="84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Il programma Gol è un’azione di riforma prevista dal Piano nazionale di ripresa e resilienza dell’Italia (Missione 5, Componente 1) per </a:t>
            </a: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riqualificare i servizi di politica attiva del lavoro</a:t>
            </a:r>
            <a:r>
              <a:rPr lang="it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15925" y="1983200"/>
            <a:ext cx="46437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A CHI SI RIVOLGE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Lavoratori con ammortizzatori sociali o altri sostegni al reddito,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lavoratori fragili (giovani, donne con situazioni di svantaggio, persone con disabilità, over 55),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working poor,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Font typeface="Open Sans"/>
              <a:buChar char="●"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persone disoccupate senza sostegni al reddito.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525" y="1928925"/>
            <a:ext cx="2124700" cy="12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542" y="3374075"/>
            <a:ext cx="1832672" cy="12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Governance del programma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395025" y="1314100"/>
            <a:ext cx="1821900" cy="66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</a:rPr>
              <a:t>GOVERNO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776025" y="2533300"/>
            <a:ext cx="1821900" cy="66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</a:rPr>
              <a:t>REGIONE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233225" y="3752500"/>
            <a:ext cx="1821900" cy="66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</a:rPr>
              <a:t>PROVINCIA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442750" y="1346350"/>
            <a:ext cx="54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Ministero Lavoro / ANPAL</a:t>
            </a:r>
            <a:br>
              <a:rPr lang="it">
                <a:latin typeface="Open Sans"/>
                <a:ea typeface="Open Sans"/>
                <a:cs typeface="Open Sans"/>
                <a:sym typeface="Open Sans"/>
              </a:rPr>
            </a:br>
            <a:r>
              <a:rPr lang="it">
                <a:latin typeface="Open Sans"/>
                <a:ea typeface="Open Sans"/>
                <a:cs typeface="Open Sans"/>
                <a:sym typeface="Open Sans"/>
              </a:rPr>
              <a:t>Fissa gli obiettivi del programma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899950" y="2565550"/>
            <a:ext cx="54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Definisce il Piano di attuazione Regionale (PAR)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Emana Avvisi e gestisce attuazione azioni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433350" y="3784750"/>
            <a:ext cx="540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pen Sans"/>
                <a:ea typeface="Open Sans"/>
                <a:cs typeface="Open Sans"/>
                <a:sym typeface="Open Sans"/>
              </a:rPr>
              <a:t>Centri per l’Impiego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Costituisce le reti, programma e realizza le azioni, coordina i soggetti erogatori servizi, inserisce i beneficiari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percorsi formativi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225225"/>
            <a:ext cx="8064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13651" lvl="0" marL="457200" rtl="0" algn="l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ct val="100000"/>
              <a:buFont typeface="Open Sans"/>
              <a:buAutoNum type="arabicPeriod"/>
            </a:pPr>
            <a:r>
              <a:rPr b="1" lang="it" sz="1575">
                <a:solidFill>
                  <a:srgbClr val="1C2024"/>
                </a:solidFill>
                <a:highlight>
                  <a:srgbClr val="FFFFFF"/>
                </a:highlight>
              </a:rPr>
              <a:t>Reinserimento lavorativo</a:t>
            </a:r>
            <a: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  <a:t>: per le persone più vicine al mercato del lavoro, servizi di orientamento e intermediazione per l’accompagnamento al lavoro</a:t>
            </a:r>
            <a:b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</a:br>
            <a: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  <a:t> </a:t>
            </a:r>
            <a:endParaRPr sz="1575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indent="-313651" lvl="0" marL="457200" rtl="0" algn="l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ct val="100000"/>
              <a:buFont typeface="Open Sans"/>
              <a:buAutoNum type="arabicPeriod"/>
            </a:pPr>
            <a:r>
              <a:rPr b="1" lang="it" sz="1575">
                <a:solidFill>
                  <a:srgbClr val="1C2024"/>
                </a:solidFill>
                <a:highlight>
                  <a:srgbClr val="FFFFFF"/>
                </a:highlight>
              </a:rPr>
              <a:t>Aggiornamento (upskilling):</a:t>
            </a:r>
            <a: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  <a:t> per lavoratrici e lavoratori più lontani dal mercato, ma comunque con competenze spendibili, interventi formativi prevalentemente di breve durata e dal contenuto professionalizzante</a:t>
            </a:r>
            <a:b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</a:br>
            <a: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  <a:t> </a:t>
            </a:r>
            <a:endParaRPr sz="1575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indent="-313651" lvl="0" marL="457200" rtl="0" algn="l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ct val="100000"/>
              <a:buFont typeface="Open Sans"/>
              <a:buAutoNum type="arabicPeriod"/>
            </a:pPr>
            <a:r>
              <a:rPr b="1" lang="it" sz="1575">
                <a:solidFill>
                  <a:srgbClr val="1C2024"/>
                </a:solidFill>
                <a:highlight>
                  <a:srgbClr val="FFFFFF"/>
                </a:highlight>
              </a:rPr>
              <a:t>Riqualificazione (reskilling):</a:t>
            </a:r>
            <a: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  <a:t> per lavoratrici e lavoratori lontani dal mercato e competenze non adeguate ai fabbisogni richiesti, formazione professionalizzante più approfondita, generalmente caratterizzata da un innalzamento dei livelli di qualificazione/Eqf rispetto al livello di istruzione</a:t>
            </a:r>
            <a:b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</a:br>
            <a: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  <a:t> </a:t>
            </a:r>
            <a:endParaRPr sz="1575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indent="-313651" lvl="0" marL="457200" rtl="0" algn="l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ct val="100000"/>
              <a:buFont typeface="Open Sans"/>
              <a:buAutoNum type="arabicPeriod"/>
            </a:pPr>
            <a:r>
              <a:rPr b="1" lang="it" sz="1575">
                <a:solidFill>
                  <a:srgbClr val="1C2024"/>
                </a:solidFill>
                <a:highlight>
                  <a:srgbClr val="FFFFFF"/>
                </a:highlight>
              </a:rPr>
              <a:t>Lavoro e inclusione:</a:t>
            </a:r>
            <a:r>
              <a:rPr lang="it" sz="1575">
                <a:solidFill>
                  <a:srgbClr val="1C2024"/>
                </a:solidFill>
                <a:highlight>
                  <a:srgbClr val="FFFFFF"/>
                </a:highlight>
              </a:rPr>
              <a:t> nei casi di bisogni complessi, cioè in presenza di ostacoli e barriere che vanno oltre la dimensione lavorativa, oltre ai servizi precedenti si prevede l’attivazione della rete dei servizi territoriali (a seconda dei casi, educativi, sociali, socio-sanitari, di conciliazione) come già avviene per il Reddito di cittadinanza, e prima per il Rei</a:t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354725" y="3579500"/>
            <a:ext cx="8064600" cy="999600"/>
          </a:xfrm>
          <a:prstGeom prst="roundRect">
            <a:avLst>
              <a:gd fmla="val 16667" name="adj"/>
            </a:avLst>
          </a:prstGeom>
          <a:solidFill>
            <a:srgbClr val="FFF2CC">
              <a:alpha val="278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L’Assessment e il percorso dei beneficiari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346650" y="1258425"/>
            <a:ext cx="1652700" cy="33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servizi universali</a:t>
            </a:r>
            <a:endParaRPr sz="1100"/>
          </a:p>
        </p:txBody>
      </p:sp>
      <p:sp>
        <p:nvSpPr>
          <p:cNvPr id="99" name="Google Shape;99;p17"/>
          <p:cNvSpPr/>
          <p:nvPr/>
        </p:nvSpPr>
        <p:spPr>
          <a:xfrm>
            <a:off x="346650" y="2249800"/>
            <a:ext cx="1652700" cy="468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G1 - lavoratori vicini al mercato del lavoro</a:t>
            </a:r>
            <a:endParaRPr sz="1100"/>
          </a:p>
        </p:txBody>
      </p:sp>
      <p:sp>
        <p:nvSpPr>
          <p:cNvPr id="100" name="Google Shape;100;p17"/>
          <p:cNvSpPr/>
          <p:nvPr/>
        </p:nvSpPr>
        <p:spPr>
          <a:xfrm>
            <a:off x="346650" y="2989475"/>
            <a:ext cx="1652700" cy="468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G2 - lavoratori distanti con competenze</a:t>
            </a:r>
            <a:endParaRPr sz="1100"/>
          </a:p>
        </p:txBody>
      </p:sp>
      <p:sp>
        <p:nvSpPr>
          <p:cNvPr id="101" name="Google Shape;101;p17"/>
          <p:cNvSpPr/>
          <p:nvPr/>
        </p:nvSpPr>
        <p:spPr>
          <a:xfrm>
            <a:off x="346650" y="3729150"/>
            <a:ext cx="1652700" cy="468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G3 - lavoratori distanti poche competenze</a:t>
            </a:r>
            <a:endParaRPr sz="1100"/>
          </a:p>
        </p:txBody>
      </p:sp>
      <p:sp>
        <p:nvSpPr>
          <p:cNvPr id="102" name="Google Shape;102;p17"/>
          <p:cNvSpPr/>
          <p:nvPr/>
        </p:nvSpPr>
        <p:spPr>
          <a:xfrm>
            <a:off x="346650" y="4468825"/>
            <a:ext cx="1652700" cy="468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G4 - lavoratori distanti bisogni complessi</a:t>
            </a:r>
            <a:endParaRPr sz="1100"/>
          </a:p>
        </p:txBody>
      </p:sp>
      <p:sp>
        <p:nvSpPr>
          <p:cNvPr id="103" name="Google Shape;103;p17"/>
          <p:cNvSpPr/>
          <p:nvPr/>
        </p:nvSpPr>
        <p:spPr>
          <a:xfrm>
            <a:off x="2412600" y="1258425"/>
            <a:ext cx="1937700" cy="338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informazioni programma</a:t>
            </a:r>
            <a:endParaRPr sz="1100"/>
          </a:p>
        </p:txBody>
      </p:sp>
      <p:sp>
        <p:nvSpPr>
          <p:cNvPr id="104" name="Google Shape;104;p17"/>
          <p:cNvSpPr/>
          <p:nvPr/>
        </p:nvSpPr>
        <p:spPr>
          <a:xfrm>
            <a:off x="2412600" y="1708325"/>
            <a:ext cx="1937700" cy="338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Assessment orientamento</a:t>
            </a:r>
            <a:endParaRPr sz="1100"/>
          </a:p>
        </p:txBody>
      </p:sp>
      <p:sp>
        <p:nvSpPr>
          <p:cNvPr id="105" name="Google Shape;105;p17"/>
          <p:cNvSpPr/>
          <p:nvPr/>
        </p:nvSpPr>
        <p:spPr>
          <a:xfrm>
            <a:off x="2412625" y="2249950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90DD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Percorso reinserimento lavorativo</a:t>
            </a:r>
            <a:endParaRPr sz="1100"/>
          </a:p>
        </p:txBody>
      </p:sp>
      <p:sp>
        <p:nvSpPr>
          <p:cNvPr id="106" name="Google Shape;106;p17"/>
          <p:cNvSpPr/>
          <p:nvPr/>
        </p:nvSpPr>
        <p:spPr>
          <a:xfrm>
            <a:off x="2412638" y="2989475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Percorso aggiornamento professionale (upskilling)</a:t>
            </a:r>
            <a:endParaRPr sz="1100"/>
          </a:p>
        </p:txBody>
      </p:sp>
      <p:sp>
        <p:nvSpPr>
          <p:cNvPr id="107" name="Google Shape;107;p17"/>
          <p:cNvSpPr/>
          <p:nvPr/>
        </p:nvSpPr>
        <p:spPr>
          <a:xfrm>
            <a:off x="4566725" y="2989475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90DD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Percorso reinserimento lavorativo</a:t>
            </a:r>
            <a:endParaRPr sz="1100"/>
          </a:p>
        </p:txBody>
      </p:sp>
      <p:sp>
        <p:nvSpPr>
          <p:cNvPr id="108" name="Google Shape;108;p17"/>
          <p:cNvSpPr/>
          <p:nvPr/>
        </p:nvSpPr>
        <p:spPr>
          <a:xfrm>
            <a:off x="2412638" y="3729000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Percorso riqualificazione professionale (reskilling)</a:t>
            </a:r>
            <a:endParaRPr sz="1100"/>
          </a:p>
        </p:txBody>
      </p:sp>
      <p:sp>
        <p:nvSpPr>
          <p:cNvPr id="109" name="Google Shape;109;p17"/>
          <p:cNvSpPr/>
          <p:nvPr/>
        </p:nvSpPr>
        <p:spPr>
          <a:xfrm>
            <a:off x="4566725" y="3729000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90DD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Percorso reinserimento lavorativo</a:t>
            </a:r>
            <a:endParaRPr sz="1100"/>
          </a:p>
        </p:txBody>
      </p:sp>
      <p:sp>
        <p:nvSpPr>
          <p:cNvPr id="110" name="Google Shape;110;p17"/>
          <p:cNvSpPr/>
          <p:nvPr/>
        </p:nvSpPr>
        <p:spPr>
          <a:xfrm>
            <a:off x="2412613" y="4468525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chemeClr val="lt1"/>
                </a:solidFill>
              </a:rPr>
              <a:t>Percorso di lavoro e inclusione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566700" y="4468525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Percorso riqualificazione professionale (reskilling)</a:t>
            </a:r>
            <a:endParaRPr sz="1100"/>
          </a:p>
        </p:txBody>
      </p:sp>
      <p:sp>
        <p:nvSpPr>
          <p:cNvPr id="112" name="Google Shape;112;p17"/>
          <p:cNvSpPr/>
          <p:nvPr/>
        </p:nvSpPr>
        <p:spPr>
          <a:xfrm>
            <a:off x="6720788" y="4468525"/>
            <a:ext cx="1937700" cy="468000"/>
          </a:xfrm>
          <a:prstGeom prst="roundRect">
            <a:avLst>
              <a:gd fmla="val 16667" name="adj"/>
            </a:avLst>
          </a:prstGeom>
          <a:solidFill>
            <a:srgbClr val="90DD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Percorso reinserimento lavorativo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2111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numeri </a:t>
            </a:r>
            <a:endParaRPr/>
          </a:p>
        </p:txBody>
      </p:sp>
      <p:graphicFrame>
        <p:nvGraphicFramePr>
          <p:cNvPr id="118" name="Google Shape;118;p18"/>
          <p:cNvGraphicFramePr/>
          <p:nvPr/>
        </p:nvGraphicFramePr>
        <p:xfrm>
          <a:off x="4913963" y="877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{6320157E-91D1-4383-8C0E-037465082695}</a:tableStyleId>
              </a:tblPr>
              <a:tblGrid>
                <a:gridCol w="817375"/>
                <a:gridCol w="815475"/>
                <a:gridCol w="805625"/>
                <a:gridCol w="839075"/>
                <a:gridCol w="707225"/>
              </a:tblGrid>
              <a:tr h="234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</a:tr>
              <a:tr h="193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31.257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18.356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8.095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4.319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62.027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000" marB="18000" marR="91425" marL="91425"/>
                </a:tc>
              </a:tr>
            </a:tbl>
          </a:graphicData>
        </a:graphic>
      </p:graphicFrame>
      <p:graphicFrame>
        <p:nvGraphicFramePr>
          <p:cNvPr id="119" name="Google Shape;119;p18"/>
          <p:cNvGraphicFramePr/>
          <p:nvPr/>
        </p:nvGraphicFramePr>
        <p:xfrm>
          <a:off x="2701925" y="146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{6320157E-91D1-4383-8C0E-037465082695}</a:tableStyleId>
              </a:tblPr>
              <a:tblGrid>
                <a:gridCol w="1034150"/>
                <a:gridCol w="863500"/>
                <a:gridCol w="863500"/>
                <a:gridCol w="863500"/>
                <a:gridCol w="863500"/>
                <a:gridCol w="863500"/>
                <a:gridCol w="863500"/>
              </a:tblGrid>
              <a:tr h="2741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Centri per l’Impiego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Gruppo 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Totale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321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Trattati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Doti attive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Albino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1056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Bergamo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948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655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258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Clusone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490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Grumello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752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Lovere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269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423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Ponte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447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1191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Romano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484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Trescore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308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720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Treviglio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360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156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148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1461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Zogno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446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178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752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TOTALI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4881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2914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1178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678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9651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6000" marB="36000" marR="91425" marL="91425"/>
                </a:tc>
              </a:tr>
            </a:tbl>
          </a:graphicData>
        </a:graphic>
      </p:graphicFrame>
      <p:sp>
        <p:nvSpPr>
          <p:cNvPr id="120" name="Google Shape;120;p18"/>
          <p:cNvSpPr/>
          <p:nvPr/>
        </p:nvSpPr>
        <p:spPr>
          <a:xfrm>
            <a:off x="3186550" y="919050"/>
            <a:ext cx="1612500" cy="354600"/>
          </a:xfrm>
          <a:prstGeom prst="roundRect">
            <a:avLst>
              <a:gd fmla="val 16667" name="adj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Regione Lombardia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25" y="4259275"/>
            <a:ext cx="403875" cy="6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754175" y="4453825"/>
            <a:ext cx="174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Open Sans"/>
                <a:ea typeface="Open Sans"/>
                <a:cs typeface="Open Sans"/>
                <a:sym typeface="Open Sans"/>
              </a:rPr>
              <a:t>Dati forniti da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Open Sans"/>
                <a:ea typeface="Open Sans"/>
                <a:cs typeface="Open Sans"/>
                <a:sym typeface="Open Sans"/>
              </a:rPr>
              <a:t>Provincia di Bergamo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92025" y="1508950"/>
            <a:ext cx="16125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dati 1/2023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2910350" y="1063250"/>
            <a:ext cx="33378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809"/>
              <a:buNone/>
            </a:pPr>
            <a:r>
              <a:rPr lang="it"/>
              <a:t>ACCORDO QUADRO</a:t>
            </a:r>
            <a:r>
              <a:rPr lang="it"/>
              <a:t> 30/11/2022</a:t>
            </a:r>
            <a:endParaRPr/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2910300" y="2767275"/>
            <a:ext cx="33378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"/>
              <a:buFont typeface="Arial"/>
              <a:buNone/>
            </a:pPr>
            <a:r>
              <a:rPr lang="it" sz="2000"/>
              <a:t>Regione Lombardia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"/>
              <a:buFont typeface="Arial"/>
              <a:buNone/>
            </a:pPr>
            <a:r>
              <a:rPr lang="it" sz="2000"/>
              <a:t>USR Lombardia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"/>
              <a:buFont typeface="Arial"/>
              <a:buNone/>
            </a:pPr>
            <a:r>
              <a:rPr lang="it" sz="2000"/>
              <a:t>Unione delle Province Lombarde</a:t>
            </a:r>
            <a:br>
              <a:rPr lang="it" sz="2000"/>
            </a:br>
            <a:r>
              <a:rPr lang="it" sz="2000"/>
              <a:t>Città metropolitana di Milano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"/>
              <a:buFont typeface="Arial"/>
              <a:buNone/>
            </a:pPr>
            <a:r>
              <a:t/>
            </a:r>
            <a:endParaRPr sz="1182"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65413" l="0" r="0" t="0"/>
          <a:stretch/>
        </p:blipFill>
        <p:spPr>
          <a:xfrm>
            <a:off x="6436900" y="3876675"/>
            <a:ext cx="2707101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/>
              <a:t>Piano di attuazione Regionale (PAR) </a:t>
            </a:r>
            <a:r>
              <a:rPr lang="it" sz="2422"/>
              <a:t>(D.g.r. n. 6849 del 2 agosto 2022)</a:t>
            </a:r>
            <a:endParaRPr sz="5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311700" y="1409950"/>
            <a:ext cx="39999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Costruzione di </a:t>
            </a:r>
            <a:r>
              <a:rPr b="1" lang="it"/>
              <a:t>Reti Territoriali di Servizio</a:t>
            </a:r>
            <a:r>
              <a:rPr lang="it"/>
              <a:t> coordinate dai Centri per l'Impiego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14"/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4832400" y="1409950"/>
            <a:ext cx="39999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it"/>
              <a:t>Costruzione di una capillare </a:t>
            </a:r>
            <a:r>
              <a:rPr b="1" lang="it"/>
              <a:t>rete dei punti di contatto</a:t>
            </a:r>
            <a:r>
              <a:rPr lang="it"/>
              <a:t> con finalità informative / di accesso ai servizi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411150" y="2623275"/>
            <a:ext cx="3675300" cy="215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accordi di rete</a:t>
            </a:r>
            <a:r>
              <a:rPr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fra Province/Centri per l’Impiego e attori (Comuni, Terzo settore, parti sociali, </a:t>
            </a:r>
            <a:r>
              <a:rPr b="1" i="0" lang="it" sz="1600" u="none" cap="none" strike="noStrike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CPIA, Centri per l’Istruzione degli Adulti</a:t>
            </a:r>
            <a:r>
              <a:rPr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enti formativi per garantire il raccordo con i servizi sociali, le unità di offerta sociosanitaria, i piani di zona</a:t>
            </a:r>
            <a:r>
              <a:rPr lang="it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i comuni anche in forma associata.)”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941950" y="2515575"/>
            <a:ext cx="3627900" cy="240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/>
              <a:t>“</a:t>
            </a:r>
            <a:r>
              <a:rPr b="1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rete di punti di prossimità</a:t>
            </a: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anche temporanei, attivati tramite accordi di rete sottoscritti dalle Province/Città metropolitana con i Comuni, servizi InformaGiovani, </a:t>
            </a:r>
            <a:r>
              <a:rPr b="1" lang="it" sz="16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CPIA</a:t>
            </a: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Enti e Istituti di formazione, Centri servizi/sportelli delle Parti Sociali (Patronati), Enti del Terzo settore, Associazioni professionali”;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it"/>
              <a:t>Riconoscimento ruolo / esperienza CPIA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11700" y="1225225"/>
            <a:ext cx="8520600" cy="3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hanno </a:t>
            </a:r>
            <a:r>
              <a:rPr b="1" lang="it"/>
              <a:t>un’ampia diffusione territoriale </a:t>
            </a:r>
            <a:r>
              <a:rPr lang="it"/>
              <a:t>(complessivamente oltre 240 sedi operative, distribuite in 195 comuni della Lombardia);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hanno </a:t>
            </a:r>
            <a:r>
              <a:rPr b="1" lang="it"/>
              <a:t>esperienza pluriennale</a:t>
            </a:r>
            <a:r>
              <a:rPr lang="it"/>
              <a:t> nella realizzazione di unità di apprendimento a distanza e in autoformazione, in quanto il Regolamento per il funzionamento dell’Istruzione degli Adulti (DPR 263/2012) prevede i percorsi attività in </a:t>
            </a:r>
            <a:r>
              <a:rPr b="1" lang="it"/>
              <a:t>FAD</a:t>
            </a:r>
            <a:r>
              <a:rPr lang="it"/>
              <a:t> (Fruizione a Distanza) come strumento di personalizzazione dei percorsi;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it"/>
              <a:t>possiedono una competenza specifica nell’erogazione e nella </a:t>
            </a:r>
            <a:r>
              <a:rPr b="1" lang="it"/>
              <a:t>certificazione </a:t>
            </a:r>
            <a:r>
              <a:rPr lang="it"/>
              <a:t>di percorsi di sviluppo delle competenze di base;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