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ac65b10e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ac65b10e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aae3efd85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aae3efd85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ed23afd6d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ed23afd6d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ac65b10e4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ac65b10e4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aa52fb6b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aa52fb6b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a97698000b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a97698000b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ed23afd6d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ed23afd6d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a97698000b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2a97698000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a97698000b_1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a97698000b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aa7df5c22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aa7df5c22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b94d78f6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b94d78f6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aade2de5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aade2de5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b06ca44b5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b06ca44b5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aad0fd60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aad0fd60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aad0fd609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aad0fd609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a97698000b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a97698000b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aa72a1c52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2aa72a1c52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b06ca44b5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b06ca44b5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a97698000b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a97698000b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a97698000b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a97698000b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a056fa7a32e325a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a056fa7a32e325a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9f907380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a9f907380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056fa7a32e325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a056fa7a32e325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a97698000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a97698000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ee1cfd1cd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ee1cfd1cd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ac65b10e4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ac65b10e4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ed23afd6d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ed23afd6d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Trebuchet MS"/>
              <a:buNone/>
              <a:defRPr sz="405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508001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b="0"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/>
          <p:nvPr>
            <p:ph idx="2" type="pic"/>
          </p:nvPr>
        </p:nvSpPr>
        <p:spPr>
          <a:xfrm>
            <a:off x="508001" y="457200"/>
            <a:ext cx="6447600" cy="28842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508001" y="4025504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698500" y="457200"/>
            <a:ext cx="60705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406403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t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t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05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698500" y="457200"/>
            <a:ext cx="60705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406403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t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it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514350" y="457200"/>
            <a:ext cx="64413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4495662" y="1937251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186264" y="-220949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0">
              <a:spcBef>
                <a:spcPts val="75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46" name="Google Shape;146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0">
              <a:spcBef>
                <a:spcPts val="750"/>
              </a:spcBef>
              <a:spcAft>
                <a:spcPts val="0"/>
              </a:spcAft>
              <a:buSzPts val="1400"/>
              <a:buChar char="►"/>
              <a:defRPr sz="1400"/>
            </a:lvl1pPr>
            <a:lvl2pPr indent="-304800" lvl="1" marL="9144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1pPr>
            <a:lvl2pPr indent="-304800" lvl="1" marL="9144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2pPr>
            <a:lvl3pPr indent="-304800" lvl="2" marL="13716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3pPr>
            <a:lvl4pPr indent="-304800" lvl="3" marL="18288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4pPr>
            <a:lvl5pPr indent="-304800" lvl="4" marL="22860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5pPr>
            <a:lvl6pPr indent="-304800" lvl="5" marL="27432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6pPr>
            <a:lvl7pPr indent="-304800" lvl="6" marL="32004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7pPr>
            <a:lvl8pPr indent="-304800" lvl="7" marL="36576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8pPr>
            <a:lvl9pPr indent="-304800" lvl="8" marL="4114800" rtl="0">
              <a:spcBef>
                <a:spcPts val="750"/>
              </a:spcBef>
              <a:spcAft>
                <a:spcPts val="0"/>
              </a:spcAft>
              <a:buSzPts val="1200"/>
              <a:buChar char="►"/>
              <a:defRPr sz="1200"/>
            </a:lvl9pPr>
          </a:lstStyle>
          <a:p/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508001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b="0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65" name="Google Shape;65;p7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67" name="Google Shape;67;p7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508001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508001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6350"/>
            <a:ext cx="9144100" cy="5149935"/>
            <a:chOff x="0" y="-8467"/>
            <a:chExt cx="12192133" cy="686658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508001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►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9560" lvl="1" marL="914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81939" lvl="2" marL="1371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►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4319" lvl="3" marL="1828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4320" lvl="4" marL="22860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4320" lvl="5" marL="2743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Trebuchet MS"/>
              <a:buNone/>
              <a:defRPr b="0" i="0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Ct0SuMwuymk" TargetMode="External"/><Relationship Id="rId5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3.jpg"/><Relationship Id="rId5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hyperlink" Target="http://www.youtube.com/watch?v=QeLCRQpYCdI" TargetMode="External"/><Relationship Id="rId5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margherita.matellini@cpiasp.com" TargetMode="External"/><Relationship Id="rId4" Type="http://schemas.openxmlformats.org/officeDocument/2006/relationships/hyperlink" Target="mailto:andrea.rabassini@cpiasp.com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lascuolaconme.altervista.org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2009625" y="2196313"/>
            <a:ext cx="5016600" cy="21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L’istruzione</a:t>
            </a:r>
            <a:endParaRPr sz="3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che emancipa.</a:t>
            </a:r>
            <a:endParaRPr sz="3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CPIA</a:t>
            </a:r>
            <a:endParaRPr sz="3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 sviluppo dei territori</a:t>
            </a:r>
            <a:endParaRPr sz="3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933975" y="4467325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FIERIDA 2024 | Milano 18, 19 e 20 gennaio 2024</a:t>
            </a: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4">
            <a:alphaModFix/>
          </a:blip>
          <a:srcRect b="65413" l="0" r="0" t="0"/>
          <a:stretch/>
        </p:blipFill>
        <p:spPr>
          <a:xfrm>
            <a:off x="0" y="0"/>
            <a:ext cx="4832104" cy="219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/>
          <p:nvPr/>
        </p:nvSpPr>
        <p:spPr>
          <a:xfrm>
            <a:off x="1491900" y="4569000"/>
            <a:ext cx="1986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Difficoltà</a:t>
            </a:r>
            <a:endParaRPr/>
          </a:p>
        </p:txBody>
      </p:sp>
      <p:sp>
        <p:nvSpPr>
          <p:cNvPr id="283" name="Google Shape;283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SzPts val="1900"/>
              <a:buChar char="❖"/>
            </a:pPr>
            <a:r>
              <a:rPr lang="it" sz="1900"/>
              <a:t>Turni di lavoro molto lunghi</a:t>
            </a:r>
            <a:endParaRPr sz="1900"/>
          </a:p>
          <a:p>
            <a:pPr indent="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4" name="Google Shape;2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0"/>
          <p:cNvSpPr txBox="1"/>
          <p:nvPr/>
        </p:nvSpPr>
        <p:spPr>
          <a:xfrm>
            <a:off x="1627482" y="45690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30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30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30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30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30"/>
          <p:cNvSpPr txBox="1"/>
          <p:nvPr>
            <p:ph type="title"/>
          </p:nvPr>
        </p:nvSpPr>
        <p:spPr>
          <a:xfrm>
            <a:off x="441385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Azioni</a:t>
            </a:r>
            <a:endParaRPr/>
          </a:p>
        </p:txBody>
      </p:sp>
      <p:sp>
        <p:nvSpPr>
          <p:cNvPr id="295" name="Google Shape;295;p30"/>
          <p:cNvSpPr txBox="1"/>
          <p:nvPr>
            <p:ph idx="1" type="body"/>
          </p:nvPr>
        </p:nvSpPr>
        <p:spPr>
          <a:xfrm>
            <a:off x="4264000" y="1461375"/>
            <a:ext cx="34857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SzPts val="1700"/>
              <a:buChar char="►"/>
            </a:pPr>
            <a:r>
              <a:rPr lang="it" sz="1700"/>
              <a:t>Orari serali (19-21) con possibilità di integrazioni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►"/>
            </a:pPr>
            <a:r>
              <a:rPr lang="it" sz="1700"/>
              <a:t>Lessico dedicato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►"/>
            </a:pPr>
            <a:r>
              <a:rPr lang="it" sz="1700"/>
              <a:t>Cenni di diritto del lavoro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/>
          <p:nvPr/>
        </p:nvSpPr>
        <p:spPr>
          <a:xfrm>
            <a:off x="1491900" y="4569000"/>
            <a:ext cx="1986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Difficoltà</a:t>
            </a:r>
            <a:endParaRPr/>
          </a:p>
        </p:txBody>
      </p:sp>
      <p:sp>
        <p:nvSpPr>
          <p:cNvPr id="302" name="Google Shape;302;p31"/>
          <p:cNvSpPr txBox="1"/>
          <p:nvPr>
            <p:ph idx="1" type="body"/>
          </p:nvPr>
        </p:nvSpPr>
        <p:spPr>
          <a:xfrm>
            <a:off x="311700" y="2170950"/>
            <a:ext cx="2808000" cy="153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SzPts val="1900"/>
              <a:buChar char="❖"/>
            </a:pPr>
            <a:r>
              <a:rPr lang="it" sz="1900"/>
              <a:t>Rapporti sociali limitati</a:t>
            </a:r>
            <a:endParaRPr sz="1900"/>
          </a:p>
          <a:p>
            <a:pPr indent="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1"/>
          <p:cNvSpPr txBox="1"/>
          <p:nvPr/>
        </p:nvSpPr>
        <p:spPr>
          <a:xfrm>
            <a:off x="1627482" y="45690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31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31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31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Google Shape;312;p31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3" name="Google Shape;313;p31"/>
          <p:cNvSpPr txBox="1"/>
          <p:nvPr>
            <p:ph type="title"/>
          </p:nvPr>
        </p:nvSpPr>
        <p:spPr>
          <a:xfrm>
            <a:off x="441385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Azioni</a:t>
            </a:r>
            <a:endParaRPr/>
          </a:p>
        </p:txBody>
      </p:sp>
      <p:sp>
        <p:nvSpPr>
          <p:cNvPr id="314" name="Google Shape;314;p31"/>
          <p:cNvSpPr txBox="1"/>
          <p:nvPr>
            <p:ph idx="1" type="body"/>
          </p:nvPr>
        </p:nvSpPr>
        <p:spPr>
          <a:xfrm>
            <a:off x="4224775" y="1962950"/>
            <a:ext cx="3485700" cy="231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SzPts val="1700"/>
              <a:buChar char="►"/>
            </a:pPr>
            <a:r>
              <a:rPr lang="it" sz="1700"/>
              <a:t>Serate dedicate alla socialità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it" sz="1700"/>
              <a:t>feste insieme ad altre classi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it" sz="1700"/>
              <a:t>visione di film al cinema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it" sz="1700"/>
              <a:t>ascolto di canzoni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►"/>
            </a:pPr>
            <a:r>
              <a:rPr lang="it" sz="1700"/>
              <a:t>Informativa sul servizio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/>
          <p:nvPr/>
        </p:nvSpPr>
        <p:spPr>
          <a:xfrm>
            <a:off x="1491900" y="4569000"/>
            <a:ext cx="1986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0" name="Google Shape;320;p32"/>
          <p:cNvSpPr txBox="1"/>
          <p:nvPr>
            <p:ph type="title"/>
          </p:nvPr>
        </p:nvSpPr>
        <p:spPr>
          <a:xfrm>
            <a:off x="311700" y="555600"/>
            <a:ext cx="2808000" cy="574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 MATERIALI</a:t>
            </a:r>
            <a:endParaRPr/>
          </a:p>
        </p:txBody>
      </p:sp>
      <p:sp>
        <p:nvSpPr>
          <p:cNvPr id="321" name="Google Shape;321;p32"/>
          <p:cNvSpPr txBox="1"/>
          <p:nvPr>
            <p:ph idx="1" type="body"/>
          </p:nvPr>
        </p:nvSpPr>
        <p:spPr>
          <a:xfrm>
            <a:off x="311700" y="1389600"/>
            <a:ext cx="35799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700" lvl="0" marL="457200" rtl="0" algn="l">
              <a:spcBef>
                <a:spcPts val="750"/>
              </a:spcBef>
              <a:spcAft>
                <a:spcPts val="0"/>
              </a:spcAft>
              <a:buSzPts val="2600"/>
              <a:buChar char="►"/>
            </a:pPr>
            <a:r>
              <a:rPr lang="it" sz="2600"/>
              <a:t>editoriali per itaL2</a:t>
            </a:r>
            <a:endParaRPr sz="26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spcBef>
                <a:spcPts val="750"/>
              </a:spcBef>
              <a:spcAft>
                <a:spcPts val="0"/>
              </a:spcAft>
              <a:buSzPts val="2600"/>
              <a:buChar char="►"/>
            </a:pPr>
            <a:r>
              <a:rPr lang="it" sz="2600"/>
              <a:t>grigi</a:t>
            </a:r>
            <a:endParaRPr sz="26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pic>
        <p:nvPicPr>
          <p:cNvPr id="322" name="Google Shape;3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2"/>
          <p:cNvSpPr txBox="1"/>
          <p:nvPr/>
        </p:nvSpPr>
        <p:spPr>
          <a:xfrm>
            <a:off x="1627482" y="45690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32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6" name="Google Shape;326;p32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p32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9" name="Google Shape;329;p32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0" name="Google Shape;330;p32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1" name="Google Shape;331;p32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2" name="Google Shape;33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699999">
            <a:off x="6422900" y="2299750"/>
            <a:ext cx="1579276" cy="21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2"/>
          <p:cNvPicPr preferRelativeResize="0"/>
          <p:nvPr/>
        </p:nvPicPr>
        <p:blipFill rotWithShape="1">
          <a:blip r:embed="rId5">
            <a:alphaModFix/>
          </a:blip>
          <a:srcRect b="16644" l="0" r="0" t="14913"/>
          <a:stretch/>
        </p:blipFill>
        <p:spPr>
          <a:xfrm rot="-1653839">
            <a:off x="4096659" y="596018"/>
            <a:ext cx="2499626" cy="171089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2"/>
          <p:cNvSpPr txBox="1"/>
          <p:nvPr/>
        </p:nvSpPr>
        <p:spPr>
          <a:xfrm>
            <a:off x="2036375" y="2903475"/>
            <a:ext cx="29124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specimen e fotocopie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risorse europee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➢"/>
            </a:pPr>
            <a:r>
              <a:rPr lang="it" sz="1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materiali autentici</a:t>
            </a:r>
            <a:endParaRPr sz="13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"/>
          <p:cNvSpPr/>
          <p:nvPr/>
        </p:nvSpPr>
        <p:spPr>
          <a:xfrm>
            <a:off x="1491900" y="4569000"/>
            <a:ext cx="1986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33"/>
          <p:cNvSpPr txBox="1"/>
          <p:nvPr>
            <p:ph type="title"/>
          </p:nvPr>
        </p:nvSpPr>
        <p:spPr>
          <a:xfrm>
            <a:off x="311700" y="555600"/>
            <a:ext cx="5509500" cy="574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ESEMPI DI MATERIALI AUTENTICI</a:t>
            </a:r>
            <a:endParaRPr/>
          </a:p>
        </p:txBody>
      </p:sp>
      <p:pic>
        <p:nvPicPr>
          <p:cNvPr id="341" name="Google Shape;3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/>
          <p:nvPr/>
        </p:nvSpPr>
        <p:spPr>
          <a:xfrm>
            <a:off x="1627482" y="45690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3" name="Google Shape;343;p33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5" name="Google Shape;345;p33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33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33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33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33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1" name="Google Shape;351;p33"/>
          <p:cNvSpPr txBox="1"/>
          <p:nvPr/>
        </p:nvSpPr>
        <p:spPr>
          <a:xfrm>
            <a:off x="528650" y="1621550"/>
            <a:ext cx="42009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Segnaletica dei cantieri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Busta paga (supporto dei sindacalisti)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ma anche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Canzoni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2" name="Google Shape;35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648" y="2927613"/>
            <a:ext cx="3176275" cy="178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9925" y="2379350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4"/>
          <p:cNvSpPr/>
          <p:nvPr/>
        </p:nvSpPr>
        <p:spPr>
          <a:xfrm>
            <a:off x="1491900" y="4569000"/>
            <a:ext cx="1986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34"/>
          <p:cNvSpPr txBox="1"/>
          <p:nvPr>
            <p:ph type="title"/>
          </p:nvPr>
        </p:nvSpPr>
        <p:spPr>
          <a:xfrm>
            <a:off x="311700" y="555600"/>
            <a:ext cx="4153800" cy="574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ALCUNI ESEMPI D</a:t>
            </a:r>
            <a:r>
              <a:rPr lang="it"/>
              <a:t>I MATERIALI</a:t>
            </a:r>
            <a:endParaRPr/>
          </a:p>
        </p:txBody>
      </p:sp>
      <p:sp>
        <p:nvSpPr>
          <p:cNvPr id="360" name="Google Shape;360;p34"/>
          <p:cNvSpPr txBox="1"/>
          <p:nvPr>
            <p:ph idx="1" type="body"/>
          </p:nvPr>
        </p:nvSpPr>
        <p:spPr>
          <a:xfrm>
            <a:off x="311700" y="1370925"/>
            <a:ext cx="3980100" cy="338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Testo adattato di Italo Calvino, </a:t>
            </a:r>
            <a:r>
              <a:rPr i="1" lang="it" sz="1800"/>
              <a:t>L’avventura di due sposi</a:t>
            </a:r>
            <a:endParaRPr i="1" sz="1800"/>
          </a:p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T</a:t>
            </a:r>
            <a:r>
              <a:rPr lang="it" sz="1800"/>
              <a:t>estimonianze ra</a:t>
            </a:r>
            <a:r>
              <a:rPr lang="it" sz="1800"/>
              <a:t>ccolte dalla bocca di operai per un progetto dell’</a:t>
            </a:r>
            <a:r>
              <a:rPr lang="it" sz="1800"/>
              <a:t>Università degli studi di Verona</a:t>
            </a:r>
            <a:endParaRPr sz="1800"/>
          </a:p>
          <a:p>
            <a:pPr indent="0" lvl="0" marL="45720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4"/>
          <p:cNvSpPr txBox="1"/>
          <p:nvPr/>
        </p:nvSpPr>
        <p:spPr>
          <a:xfrm>
            <a:off x="1627482" y="45690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3" name="Google Shape;363;p34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34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6" name="Google Shape;366;p34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7" name="Google Shape;367;p34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8" name="Google Shape;368;p34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p34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34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1" name="Google Shape;371;p34"/>
          <p:cNvPicPr preferRelativeResize="0"/>
          <p:nvPr/>
        </p:nvPicPr>
        <p:blipFill rotWithShape="1">
          <a:blip r:embed="rId4">
            <a:alphaModFix/>
          </a:blip>
          <a:srcRect b="27331" l="27714" r="24053" t="15214"/>
          <a:stretch/>
        </p:blipFill>
        <p:spPr>
          <a:xfrm>
            <a:off x="4572000" y="1697143"/>
            <a:ext cx="4571976" cy="3063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5"/>
          <p:cNvSpPr/>
          <p:nvPr/>
        </p:nvSpPr>
        <p:spPr>
          <a:xfrm>
            <a:off x="1491925" y="4568850"/>
            <a:ext cx="20031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7" name="Google Shape;377;p35"/>
          <p:cNvSpPr txBox="1"/>
          <p:nvPr>
            <p:ph type="title"/>
          </p:nvPr>
        </p:nvSpPr>
        <p:spPr>
          <a:xfrm>
            <a:off x="311700" y="341250"/>
            <a:ext cx="2808000" cy="574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511"/>
              <a:t>Elementi di criticità</a:t>
            </a:r>
            <a:endParaRPr sz="2511"/>
          </a:p>
        </p:txBody>
      </p:sp>
      <p:sp>
        <p:nvSpPr>
          <p:cNvPr id="378" name="Google Shape;378;p35"/>
          <p:cNvSpPr txBox="1"/>
          <p:nvPr>
            <p:ph idx="1" type="body"/>
          </p:nvPr>
        </p:nvSpPr>
        <p:spPr>
          <a:xfrm>
            <a:off x="156600" y="1245050"/>
            <a:ext cx="3290400" cy="277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Scolarizzazione di partenza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Frequenza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Scarso utilizzo dell’italiano nella quotidianità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79" name="Google Shape;379;p35"/>
          <p:cNvSpPr txBox="1"/>
          <p:nvPr/>
        </p:nvSpPr>
        <p:spPr>
          <a:xfrm>
            <a:off x="4919075" y="426575"/>
            <a:ext cx="3123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Punti di forza</a:t>
            </a:r>
            <a:endParaRPr sz="2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0" name="Google Shape;380;p35"/>
          <p:cNvSpPr txBox="1"/>
          <p:nvPr/>
        </p:nvSpPr>
        <p:spPr>
          <a:xfrm>
            <a:off x="3777150" y="1101325"/>
            <a:ext cx="5145900" cy="3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Flessibilità oraria 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Diversi livelli linguistici nell’offerta formativa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Rapporto con il territorio (lavoratori del tessuto economico da un lato e diversi enti dall’altro)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Didattica adattata agli interessi e alle esigenze dell’utenza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Nessun costo extra per la scuola</a:t>
            </a:r>
            <a:endParaRPr sz="15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1" name="Google Shape;3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5"/>
          <p:cNvSpPr txBox="1"/>
          <p:nvPr/>
        </p:nvSpPr>
        <p:spPr>
          <a:xfrm>
            <a:off x="156600" y="476060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3" name="Google Shape;383;p35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4" name="Google Shape;384;p35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35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p35"/>
          <p:cNvSpPr/>
          <p:nvPr/>
        </p:nvSpPr>
        <p:spPr>
          <a:xfrm>
            <a:off x="670335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7" name="Google Shape;387;p35"/>
          <p:cNvSpPr/>
          <p:nvPr/>
        </p:nvSpPr>
        <p:spPr>
          <a:xfrm>
            <a:off x="5258150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3495050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Google Shape;389;p35"/>
          <p:cNvSpPr/>
          <p:nvPr/>
        </p:nvSpPr>
        <p:spPr>
          <a:xfrm>
            <a:off x="-10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1627482" y="45690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Google Shape;396;p36"/>
          <p:cNvSpPr txBox="1"/>
          <p:nvPr/>
        </p:nvSpPr>
        <p:spPr>
          <a:xfrm>
            <a:off x="156600" y="476060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7" name="Google Shape;397;p36"/>
          <p:cNvSpPr txBox="1"/>
          <p:nvPr>
            <p:ph type="title"/>
          </p:nvPr>
        </p:nvSpPr>
        <p:spPr>
          <a:xfrm>
            <a:off x="311700" y="345625"/>
            <a:ext cx="57759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cosa stiamo cercando di migliorare</a:t>
            </a:r>
            <a:endParaRPr/>
          </a:p>
        </p:txBody>
      </p:sp>
      <p:sp>
        <p:nvSpPr>
          <p:cNvPr id="398" name="Google Shape;398;p36"/>
          <p:cNvSpPr txBox="1"/>
          <p:nvPr>
            <p:ph idx="1" type="body"/>
          </p:nvPr>
        </p:nvSpPr>
        <p:spPr>
          <a:xfrm>
            <a:off x="280200" y="1253725"/>
            <a:ext cx="5838900" cy="24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Adattamento costante dei materiali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Aumento dell’orario settimanale (da 2 a 3 incontri alla settimana)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Introduzione di un livello Pre-A1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Progetto di collaborazione CGIL-CPIA novembre 2023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Inserimento pacchetto sintetico e adattato sul </a:t>
            </a:r>
            <a:r>
              <a:rPr lang="it" sz="1600"/>
              <a:t>“Mondo del lavoro”</a:t>
            </a:r>
            <a:r>
              <a:rPr lang="it" sz="1600"/>
              <a:t>, aperto ad altri corsi A2</a:t>
            </a:r>
            <a:endParaRPr sz="1600"/>
          </a:p>
          <a:p>
            <a:pPr indent="0" lvl="0" marL="45720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3000" y="1253725"/>
            <a:ext cx="2688601" cy="262687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6"/>
          <p:cNvSpPr txBox="1"/>
          <p:nvPr/>
        </p:nvSpPr>
        <p:spPr>
          <a:xfrm rot="2700000">
            <a:off x="6506064" y="1403262"/>
            <a:ext cx="1181151" cy="3924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Adattare…</a:t>
            </a:r>
            <a:endParaRPr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2" name="Google Shape;402;p36"/>
          <p:cNvSpPr/>
          <p:nvPr/>
        </p:nvSpPr>
        <p:spPr>
          <a:xfrm>
            <a:off x="0" y="479070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1491925" y="4568850"/>
            <a:ext cx="20031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4" name="Google Shape;404;p36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6" name="Google Shape;406;p36"/>
          <p:cNvSpPr/>
          <p:nvPr/>
        </p:nvSpPr>
        <p:spPr>
          <a:xfrm>
            <a:off x="5258150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7" name="Google Shape;407;p36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670335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9" name="Google Shape;409;p36"/>
          <p:cNvSpPr/>
          <p:nvPr/>
        </p:nvSpPr>
        <p:spPr>
          <a:xfrm>
            <a:off x="2040454" y="2056571"/>
            <a:ext cx="432300" cy="438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6"/>
          <p:cNvSpPr/>
          <p:nvPr/>
        </p:nvSpPr>
        <p:spPr>
          <a:xfrm>
            <a:off x="3883004" y="2657596"/>
            <a:ext cx="432300" cy="438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6"/>
          <p:cNvSpPr/>
          <p:nvPr/>
        </p:nvSpPr>
        <p:spPr>
          <a:xfrm>
            <a:off x="4198298" y="1101324"/>
            <a:ext cx="559200" cy="521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5803326" y="3096495"/>
            <a:ext cx="559200" cy="5211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6"/>
          <p:cNvSpPr/>
          <p:nvPr/>
        </p:nvSpPr>
        <p:spPr>
          <a:xfrm>
            <a:off x="4198301" y="4131670"/>
            <a:ext cx="559200" cy="5211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6"/>
          <p:cNvSpPr txBox="1"/>
          <p:nvPr/>
        </p:nvSpPr>
        <p:spPr>
          <a:xfrm>
            <a:off x="1627482" y="45690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"/>
          <p:cNvSpPr/>
          <p:nvPr/>
        </p:nvSpPr>
        <p:spPr>
          <a:xfrm>
            <a:off x="3469274" y="4569000"/>
            <a:ext cx="1788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0" name="Google Shape;420;p37"/>
          <p:cNvSpPr txBox="1"/>
          <p:nvPr>
            <p:ph type="title"/>
          </p:nvPr>
        </p:nvSpPr>
        <p:spPr>
          <a:xfrm>
            <a:off x="311700" y="555600"/>
            <a:ext cx="43209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Percorso “Il mondo del lavoro” per Primo Livello</a:t>
            </a:r>
            <a:endParaRPr/>
          </a:p>
        </p:txBody>
      </p:sp>
      <p:sp>
        <p:nvSpPr>
          <p:cNvPr id="421" name="Google Shape;421;p37"/>
          <p:cNvSpPr txBox="1"/>
          <p:nvPr>
            <p:ph idx="1" type="body"/>
          </p:nvPr>
        </p:nvSpPr>
        <p:spPr>
          <a:xfrm>
            <a:off x="311700" y="1389600"/>
            <a:ext cx="6939600" cy="306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Come nasce l’idea…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Competenza 9 del Secondo Periodo, Asse storico sociale: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i="1" lang="it" sz="1600"/>
              <a:t>Riconoscere le caratteristiche essenziali del sistema socio economico per orientarsi nel tessuto produttivo del proprio territorio.</a:t>
            </a:r>
            <a:endParaRPr i="1" sz="1600"/>
          </a:p>
          <a:p>
            <a:pPr indent="-3302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Progetto “Fare esperienze” e Rete per il Lavoro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Relatore: Luca Comiti, segretario generale CGIL La Spezia</a:t>
            </a:r>
            <a:endParaRPr i="1" sz="1600"/>
          </a:p>
        </p:txBody>
      </p:sp>
      <p:pic>
        <p:nvPicPr>
          <p:cNvPr id="422" name="Google Shape;4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7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4" name="Google Shape;424;p37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5" name="Google Shape;425;p37"/>
          <p:cNvSpPr txBox="1"/>
          <p:nvPr/>
        </p:nvSpPr>
        <p:spPr>
          <a:xfrm>
            <a:off x="3495053" y="45690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6" name="Google Shape;426;p37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7" name="Google Shape;427;p37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8" name="Google Shape;428;p37"/>
          <p:cNvSpPr/>
          <p:nvPr/>
        </p:nvSpPr>
        <p:spPr>
          <a:xfrm>
            <a:off x="6703350" y="4790875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9" name="Google Shape;429;p37"/>
          <p:cNvSpPr/>
          <p:nvPr/>
        </p:nvSpPr>
        <p:spPr>
          <a:xfrm>
            <a:off x="5258175" y="4790875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0" name="Google Shape;430;p37"/>
          <p:cNvSpPr/>
          <p:nvPr/>
        </p:nvSpPr>
        <p:spPr>
          <a:xfrm>
            <a:off x="1491925" y="4790875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1" name="Google Shape;431;p37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"/>
          <p:cNvSpPr/>
          <p:nvPr/>
        </p:nvSpPr>
        <p:spPr>
          <a:xfrm>
            <a:off x="3469274" y="4569000"/>
            <a:ext cx="1788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7" name="Google Shape;437;p38"/>
          <p:cNvSpPr txBox="1"/>
          <p:nvPr>
            <p:ph type="title"/>
          </p:nvPr>
        </p:nvSpPr>
        <p:spPr>
          <a:xfrm>
            <a:off x="311700" y="555600"/>
            <a:ext cx="44274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it"/>
              <a:t>Percorso “Il mondo del lavoro” per Primo Livello</a:t>
            </a:r>
            <a:endParaRPr/>
          </a:p>
        </p:txBody>
      </p:sp>
      <p:sp>
        <p:nvSpPr>
          <p:cNvPr id="438" name="Google Shape;438;p38"/>
          <p:cNvSpPr txBox="1"/>
          <p:nvPr>
            <p:ph idx="1" type="body"/>
          </p:nvPr>
        </p:nvSpPr>
        <p:spPr>
          <a:xfrm>
            <a:off x="311700" y="1389600"/>
            <a:ext cx="3588300" cy="337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it" sz="1600"/>
              <a:t>Principali a</a:t>
            </a:r>
            <a:r>
              <a:rPr lang="it" sz="1600"/>
              <a:t>rgomenti trattati:</a:t>
            </a:r>
            <a:endParaRPr sz="1600"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settori economici e mercato del lavoro nella provincia della Spezia (per Secondo Periodo);</a:t>
            </a:r>
            <a:endParaRPr sz="1600"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come si trova lavoro in Italia;</a:t>
            </a:r>
            <a:endParaRPr sz="1600"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tipologie contrattuali;</a:t>
            </a:r>
            <a:endParaRPr sz="1600"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diritti e doveri dei lavoratori;</a:t>
            </a:r>
            <a:endParaRPr sz="1600"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lettura della busta paga;</a:t>
            </a:r>
            <a:endParaRPr sz="1600"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curriculum;</a:t>
            </a:r>
            <a:endParaRPr sz="1600"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colloquio di lavoro.</a:t>
            </a:r>
            <a:endParaRPr sz="1600"/>
          </a:p>
        </p:txBody>
      </p:sp>
      <p:pic>
        <p:nvPicPr>
          <p:cNvPr id="439" name="Google Shape;4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8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1" name="Google Shape;441;p38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Google Shape;442;p38"/>
          <p:cNvSpPr txBox="1"/>
          <p:nvPr/>
        </p:nvSpPr>
        <p:spPr>
          <a:xfrm>
            <a:off x="3495103" y="45690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3" name="Google Shape;443;p38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4" name="Google Shape;444;p38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Google Shape;445;p38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Google Shape;446;p38"/>
          <p:cNvSpPr/>
          <p:nvPr/>
        </p:nvSpPr>
        <p:spPr>
          <a:xfrm>
            <a:off x="5258175" y="4790850"/>
            <a:ext cx="14190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7" name="Google Shape;447;p38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8" name="Google Shape;448;p38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49" name="Google Shape;44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400" y="1463700"/>
            <a:ext cx="4418574" cy="29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/>
          <p:nvPr/>
        </p:nvSpPr>
        <p:spPr>
          <a:xfrm>
            <a:off x="3469274" y="4569000"/>
            <a:ext cx="1788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5" name="Google Shape;455;p39"/>
          <p:cNvSpPr txBox="1"/>
          <p:nvPr>
            <p:ph type="title"/>
          </p:nvPr>
        </p:nvSpPr>
        <p:spPr>
          <a:xfrm>
            <a:off x="311700" y="579000"/>
            <a:ext cx="64818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Percorso “Il mondo del lavoro” per Primo Livello: organizzazione</a:t>
            </a:r>
            <a:endParaRPr/>
          </a:p>
        </p:txBody>
      </p:sp>
      <p:sp>
        <p:nvSpPr>
          <p:cNvPr id="456" name="Google Shape;456;p39"/>
          <p:cNvSpPr txBox="1"/>
          <p:nvPr>
            <p:ph idx="1" type="body"/>
          </p:nvPr>
        </p:nvSpPr>
        <p:spPr>
          <a:xfrm>
            <a:off x="311700" y="1389600"/>
            <a:ext cx="67389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Gruppi coinvolti: Primo e Secondo Periodo (ultimo incontro: anche alcuni A2)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7 </a:t>
            </a:r>
            <a:r>
              <a:rPr lang="it" sz="1600"/>
              <a:t>incontri</a:t>
            </a:r>
            <a:r>
              <a:rPr lang="it" sz="1600"/>
              <a:t> (5 per 1°Periodo) in orario pomeridiano-serale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Periodo: febbraio-maggio 2023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Incontri aperti</a:t>
            </a:r>
            <a:endParaRPr sz="1600"/>
          </a:p>
        </p:txBody>
      </p:sp>
      <p:pic>
        <p:nvPicPr>
          <p:cNvPr id="457" name="Google Shape;4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9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Google Shape;459;p39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39"/>
          <p:cNvSpPr txBox="1"/>
          <p:nvPr/>
        </p:nvSpPr>
        <p:spPr>
          <a:xfrm>
            <a:off x="3495053" y="45690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1" name="Google Shape;461;p39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2" name="Google Shape;462;p39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3" name="Google Shape;463;p39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4" name="Google Shape;464;p39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Google Shape;465;p39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6" name="Google Shape;466;p39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ctrTitle"/>
          </p:nvPr>
        </p:nvSpPr>
        <p:spPr>
          <a:xfrm>
            <a:off x="73200" y="229550"/>
            <a:ext cx="5011200" cy="303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/>
              <a:t>Il tema del lavoro e i lavoratori nell’istruzione degli adulti. </a:t>
            </a:r>
            <a:endParaRPr b="1" sz="3400"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400"/>
              <a:t>Esperienze innovative</a:t>
            </a:r>
            <a:endParaRPr sz="7500"/>
          </a:p>
        </p:txBody>
      </p:sp>
      <p:sp>
        <p:nvSpPr>
          <p:cNvPr id="165" name="Google Shape;165;p22"/>
          <p:cNvSpPr txBox="1"/>
          <p:nvPr>
            <p:ph idx="1" type="subTitle"/>
          </p:nvPr>
        </p:nvSpPr>
        <p:spPr>
          <a:xfrm>
            <a:off x="262750" y="3267650"/>
            <a:ext cx="4571100" cy="120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750"/>
              </a:spcBef>
              <a:spcAft>
                <a:spcPts val="0"/>
              </a:spcAft>
              <a:buNone/>
            </a:pPr>
            <a:r>
              <a:rPr lang="it" sz="1600"/>
              <a:t>Margherita Matellini Flamini - Andrea Rabassini </a:t>
            </a:r>
            <a:endParaRPr sz="1600"/>
          </a:p>
          <a:p>
            <a:pPr indent="0" lvl="0" marL="0" rtl="0" algn="r">
              <a:spcBef>
                <a:spcPts val="750"/>
              </a:spcBef>
              <a:spcAft>
                <a:spcPts val="0"/>
              </a:spcAft>
              <a:buNone/>
            </a:pPr>
            <a:r>
              <a:rPr lang="it" sz="1600"/>
              <a:t>CPIA “Alberto Manzi”, La Spezia</a:t>
            </a:r>
            <a:endParaRPr sz="1600"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5769475" y="4588275"/>
            <a:ext cx="33744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Milano, 20 gennaio 2024</a:t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 b="0" l="0" r="16205" t="0"/>
          <a:stretch/>
        </p:blipFill>
        <p:spPr>
          <a:xfrm>
            <a:off x="5328650" y="2279950"/>
            <a:ext cx="2313251" cy="17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/>
          <p:nvPr/>
        </p:nvSpPr>
        <p:spPr>
          <a:xfrm>
            <a:off x="3469274" y="4569000"/>
            <a:ext cx="1788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2" name="Google Shape;472;p40"/>
          <p:cNvSpPr txBox="1"/>
          <p:nvPr>
            <p:ph type="title"/>
          </p:nvPr>
        </p:nvSpPr>
        <p:spPr>
          <a:xfrm>
            <a:off x="311700" y="555600"/>
            <a:ext cx="67815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Percorso “Il mondo del lavoro” per Primo Livello: partecipanti</a:t>
            </a:r>
            <a:endParaRPr/>
          </a:p>
        </p:txBody>
      </p:sp>
      <p:sp>
        <p:nvSpPr>
          <p:cNvPr id="473" name="Google Shape;473;p40"/>
          <p:cNvSpPr txBox="1"/>
          <p:nvPr>
            <p:ph idx="1" type="body"/>
          </p:nvPr>
        </p:nvSpPr>
        <p:spPr>
          <a:xfrm>
            <a:off x="311700" y="1143200"/>
            <a:ext cx="71388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46 corsisti totali, di cui 30 destinatari</a:t>
            </a:r>
            <a:endParaRPr sz="16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474" name="Google Shape;4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0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6" name="Google Shape;476;p40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p40"/>
          <p:cNvSpPr txBox="1"/>
          <p:nvPr/>
        </p:nvSpPr>
        <p:spPr>
          <a:xfrm>
            <a:off x="3495053" y="45690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8" name="Google Shape;478;p40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9" name="Google Shape;479;p40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0" name="Google Shape;480;p40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1" name="Google Shape;481;p40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p40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3" name="Google Shape;483;p40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84" name="Google Shape;484;p40"/>
          <p:cNvPicPr preferRelativeResize="0"/>
          <p:nvPr/>
        </p:nvPicPr>
        <p:blipFill rotWithShape="1">
          <a:blip r:embed="rId4">
            <a:alphaModFix/>
          </a:blip>
          <a:srcRect b="0" l="27519" r="26895" t="0"/>
          <a:stretch/>
        </p:blipFill>
        <p:spPr>
          <a:xfrm>
            <a:off x="4361363" y="1441825"/>
            <a:ext cx="2315736" cy="296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0"/>
          <p:cNvPicPr preferRelativeResize="0"/>
          <p:nvPr/>
        </p:nvPicPr>
        <p:blipFill rotWithShape="1">
          <a:blip r:embed="rId5">
            <a:alphaModFix/>
          </a:blip>
          <a:srcRect b="0" l="17977" r="17817" t="0"/>
          <a:stretch/>
        </p:blipFill>
        <p:spPr>
          <a:xfrm>
            <a:off x="376125" y="1917325"/>
            <a:ext cx="2827026" cy="257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1"/>
          <p:cNvSpPr/>
          <p:nvPr/>
        </p:nvSpPr>
        <p:spPr>
          <a:xfrm>
            <a:off x="3469274" y="4569000"/>
            <a:ext cx="1788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1" name="Google Shape;491;p41"/>
          <p:cNvSpPr txBox="1"/>
          <p:nvPr>
            <p:ph type="title"/>
          </p:nvPr>
        </p:nvSpPr>
        <p:spPr>
          <a:xfrm>
            <a:off x="311700" y="555600"/>
            <a:ext cx="67815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Percorso “Il mondo del lavoro” per Primo Livello: partecipanti</a:t>
            </a:r>
            <a:endParaRPr/>
          </a:p>
        </p:txBody>
      </p:sp>
      <p:pic>
        <p:nvPicPr>
          <p:cNvPr id="492" name="Google Shape;49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1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4" name="Google Shape;494;p41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5" name="Google Shape;495;p41"/>
          <p:cNvSpPr txBox="1"/>
          <p:nvPr/>
        </p:nvSpPr>
        <p:spPr>
          <a:xfrm>
            <a:off x="3495053" y="45690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6" name="Google Shape;496;p41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7" name="Google Shape;497;p41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8" name="Google Shape;498;p41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0" name="Google Shape;500;p41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1" name="Google Shape;501;p41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2" name="Google Shape;50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175" y="1254550"/>
            <a:ext cx="5681925" cy="33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2"/>
          <p:cNvSpPr/>
          <p:nvPr/>
        </p:nvSpPr>
        <p:spPr>
          <a:xfrm>
            <a:off x="3469274" y="4569000"/>
            <a:ext cx="1788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08" name="Google Shape;5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2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0" name="Google Shape;510;p42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1" name="Google Shape;511;p42"/>
          <p:cNvSpPr txBox="1"/>
          <p:nvPr/>
        </p:nvSpPr>
        <p:spPr>
          <a:xfrm>
            <a:off x="3495053" y="45690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3" name="Google Shape;513;p42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4" name="Google Shape;514;p42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5" name="Google Shape;515;p42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6" name="Google Shape;516;p42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8" name="Google Shape;518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511"/>
              <a:t>Elementi di criticità</a:t>
            </a:r>
            <a:endParaRPr sz="2511"/>
          </a:p>
        </p:txBody>
      </p:sp>
      <p:sp>
        <p:nvSpPr>
          <p:cNvPr id="519" name="Google Shape;519;p42"/>
          <p:cNvSpPr txBox="1"/>
          <p:nvPr>
            <p:ph idx="1" type="body"/>
          </p:nvPr>
        </p:nvSpPr>
        <p:spPr>
          <a:xfrm>
            <a:off x="311700" y="1551600"/>
            <a:ext cx="3279300" cy="146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Frequenza discontinua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Alcuni temi: molto analitici</a:t>
            </a:r>
            <a:endParaRPr sz="1600"/>
          </a:p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600"/>
              <a:buChar char="►"/>
            </a:pPr>
            <a:r>
              <a:rPr lang="it" sz="1600"/>
              <a:t>Mancanza del tema sicurezza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4264000" y="864500"/>
            <a:ext cx="31236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Punti di forza</a:t>
            </a:r>
            <a:endParaRPr sz="22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1" name="Google Shape;521;p42"/>
          <p:cNvSpPr txBox="1"/>
          <p:nvPr/>
        </p:nvSpPr>
        <p:spPr>
          <a:xfrm>
            <a:off x="4218625" y="1465700"/>
            <a:ext cx="3498000" cy="26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Flessibilità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Coinvolgimento di un buon numero di corsisti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Forte motivazione e grande interesse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Partecipazione attiva agli incontri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Relatore (ex docente)</a:t>
            </a: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2" name="Google Shape;5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701" y="2825750"/>
            <a:ext cx="2923628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3"/>
          <p:cNvSpPr/>
          <p:nvPr/>
        </p:nvSpPr>
        <p:spPr>
          <a:xfrm>
            <a:off x="3469274" y="4569000"/>
            <a:ext cx="1788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8" name="Google Shape;5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3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0" name="Google Shape;530;p43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1" name="Google Shape;531;p43"/>
          <p:cNvSpPr txBox="1"/>
          <p:nvPr/>
        </p:nvSpPr>
        <p:spPr>
          <a:xfrm>
            <a:off x="3495053" y="45690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2" name="Google Shape;532;p43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3" name="Google Shape;533;p43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4" name="Google Shape;534;p43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Google Shape;535;p43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6" name="Google Shape;536;p43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7" name="Google Shape;537;p43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Intervista a due corsiste che hanno partecipato al percorso sul mondo del lavoro con il segretario generale CGIL La Spezia." id="538" name="Google Shape;538;p43" title="Intervist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27475"/>
            <a:ext cx="7274350" cy="409182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43"/>
          <p:cNvSpPr txBox="1"/>
          <p:nvPr>
            <p:ph type="title"/>
          </p:nvPr>
        </p:nvSpPr>
        <p:spPr>
          <a:xfrm>
            <a:off x="0" y="-4"/>
            <a:ext cx="4050900" cy="48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L’opinione dei corsisti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4"/>
          <p:cNvSpPr/>
          <p:nvPr/>
        </p:nvSpPr>
        <p:spPr>
          <a:xfrm>
            <a:off x="5258200" y="4569000"/>
            <a:ext cx="14190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5" name="Google Shape;545;p44"/>
          <p:cNvSpPr txBox="1"/>
          <p:nvPr>
            <p:ph type="title"/>
          </p:nvPr>
        </p:nvSpPr>
        <p:spPr>
          <a:xfrm>
            <a:off x="311700" y="555600"/>
            <a:ext cx="40509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teatro con il Primo Periodo: il tema della sicurezza</a:t>
            </a:r>
            <a:endParaRPr/>
          </a:p>
        </p:txBody>
      </p:sp>
      <p:sp>
        <p:nvSpPr>
          <p:cNvPr id="546" name="Google Shape;546;p44"/>
          <p:cNvSpPr txBox="1"/>
          <p:nvPr>
            <p:ph idx="1" type="body"/>
          </p:nvPr>
        </p:nvSpPr>
        <p:spPr>
          <a:xfrm>
            <a:off x="293750" y="1618800"/>
            <a:ext cx="4799400" cy="330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Al Teatro Civico della Spezia con gruppo del Primo Periodo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#Improsafe: spettacolo di improvvisazione teatrale sui temi della salute e della sicurezza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Al mattino, per le scuole, ingresso gratuito: sensibilizzare i giovani</a:t>
            </a:r>
            <a:endParaRPr sz="161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110"/>
          </a:p>
        </p:txBody>
      </p:sp>
      <p:pic>
        <p:nvPicPr>
          <p:cNvPr id="547" name="Google Shape;54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9" name="Google Shape;549;p44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0" name="Google Shape;550;p44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Google Shape;551;p44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2" name="Google Shape;552;p44"/>
          <p:cNvSpPr txBox="1"/>
          <p:nvPr/>
        </p:nvSpPr>
        <p:spPr>
          <a:xfrm>
            <a:off x="5485075" y="45690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3" name="Google Shape;553;p44"/>
          <p:cNvSpPr/>
          <p:nvPr/>
        </p:nvSpPr>
        <p:spPr>
          <a:xfrm>
            <a:off x="6677225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5" name="Google Shape;555;p44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6" name="Google Shape;556;p44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57" name="Google Shape;55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200" y="2116950"/>
            <a:ext cx="4203926" cy="23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"/>
          <p:cNvSpPr/>
          <p:nvPr/>
        </p:nvSpPr>
        <p:spPr>
          <a:xfrm>
            <a:off x="5258200" y="4569000"/>
            <a:ext cx="14190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3" name="Google Shape;563;p45"/>
          <p:cNvSpPr txBox="1"/>
          <p:nvPr>
            <p:ph type="title"/>
          </p:nvPr>
        </p:nvSpPr>
        <p:spPr>
          <a:xfrm>
            <a:off x="311700" y="555600"/>
            <a:ext cx="40509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teatro con il Primo Periodo: il tema della sicurezza</a:t>
            </a:r>
            <a:endParaRPr/>
          </a:p>
        </p:txBody>
      </p:sp>
      <p:sp>
        <p:nvSpPr>
          <p:cNvPr id="564" name="Google Shape;564;p45"/>
          <p:cNvSpPr txBox="1"/>
          <p:nvPr>
            <p:ph idx="1" type="body"/>
          </p:nvPr>
        </p:nvSpPr>
        <p:spPr>
          <a:xfrm>
            <a:off x="385650" y="1389600"/>
            <a:ext cx="46152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Coinvolgimento attivo del pubblico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Durata complessiva: concordabile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Compagnia TraAttori (Parma, Piacenza e Cremona)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Organizzazione: Alfa Liguria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Patrocinio: Comune della Spezia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Collaborazioni: USR Liguria, Fondazione LHS</a:t>
            </a:r>
            <a:endParaRPr sz="1610"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110"/>
          </a:p>
        </p:txBody>
      </p:sp>
      <p:pic>
        <p:nvPicPr>
          <p:cNvPr id="565" name="Google Shape;5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45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7" name="Google Shape;567;p45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8" name="Google Shape;568;p45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9" name="Google Shape;569;p45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0" name="Google Shape;570;p45"/>
          <p:cNvSpPr txBox="1"/>
          <p:nvPr/>
        </p:nvSpPr>
        <p:spPr>
          <a:xfrm>
            <a:off x="5485075" y="45690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1" name="Google Shape;571;p45"/>
          <p:cNvSpPr/>
          <p:nvPr/>
        </p:nvSpPr>
        <p:spPr>
          <a:xfrm>
            <a:off x="6677225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2" name="Google Shape;572;p45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3" name="Google Shape;573;p45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4" name="Google Shape;574;p45"/>
          <p:cNvSpPr/>
          <p:nvPr/>
        </p:nvSpPr>
        <p:spPr>
          <a:xfrm>
            <a:off x="25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5" name="Google Shape;5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075" y="2074156"/>
            <a:ext cx="3367125" cy="224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3250" y="152400"/>
            <a:ext cx="1769356" cy="176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46"/>
          <p:cNvPicPr preferRelativeResize="0"/>
          <p:nvPr/>
        </p:nvPicPr>
        <p:blipFill rotWithShape="1">
          <a:blip r:embed="rId3">
            <a:alphaModFix/>
          </a:blip>
          <a:srcRect b="7063" l="0" r="0" t="0"/>
          <a:stretch/>
        </p:blipFill>
        <p:spPr>
          <a:xfrm>
            <a:off x="25" y="3545500"/>
            <a:ext cx="7209124" cy="10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46"/>
          <p:cNvSpPr/>
          <p:nvPr/>
        </p:nvSpPr>
        <p:spPr>
          <a:xfrm>
            <a:off x="5258200" y="4569000"/>
            <a:ext cx="14190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83" name="Google Shape;58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6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5" name="Google Shape;585;p46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6" name="Google Shape;586;p46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7" name="Google Shape;587;p46"/>
          <p:cNvSpPr txBox="1"/>
          <p:nvPr/>
        </p:nvSpPr>
        <p:spPr>
          <a:xfrm>
            <a:off x="5485075" y="45690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8" name="Google Shape;588;p46"/>
          <p:cNvSpPr/>
          <p:nvPr/>
        </p:nvSpPr>
        <p:spPr>
          <a:xfrm>
            <a:off x="6677225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9" name="Google Shape;589;p46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0" name="Google Shape;590;p46"/>
          <p:cNvSpPr/>
          <p:nvPr/>
        </p:nvSpPr>
        <p:spPr>
          <a:xfrm>
            <a:off x="25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1" name="Google Shape;591;p46"/>
          <p:cNvSpPr txBox="1"/>
          <p:nvPr>
            <p:ph type="title"/>
          </p:nvPr>
        </p:nvSpPr>
        <p:spPr>
          <a:xfrm>
            <a:off x="311700" y="103900"/>
            <a:ext cx="57759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cosa stiamo cercando di migliorare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per il Primo Livello</a:t>
            </a:r>
            <a:endParaRPr/>
          </a:p>
        </p:txBody>
      </p:sp>
      <p:sp>
        <p:nvSpPr>
          <p:cNvPr id="592" name="Google Shape;592;p46"/>
          <p:cNvSpPr txBox="1"/>
          <p:nvPr>
            <p:ph idx="1" type="body"/>
          </p:nvPr>
        </p:nvSpPr>
        <p:spPr>
          <a:xfrm>
            <a:off x="280200" y="859600"/>
            <a:ext cx="5838900" cy="268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Pacchetti più sintetici (4-5 incontri monotematici) a gruppi uniti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Cicli differenziati per: adulti; minori; corsi A2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600"/>
              <a:buChar char="➢"/>
            </a:pPr>
            <a:r>
              <a:rPr lang="it" sz="1600"/>
              <a:t>Ampliamento attraverso la “Rete per il Lavoro”: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" sz="1600"/>
              <a:t>- Ufficio InfoLavoro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" sz="1600"/>
              <a:t>- Ufficio per Impiego</a:t>
            </a:r>
            <a:endParaRPr sz="1600"/>
          </a:p>
          <a:p>
            <a:pPr indent="0" lvl="0" marL="45720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" sz="1600"/>
              <a:t>- possibilità di contatto anche con altri soggetti (pubblici e privati)</a:t>
            </a:r>
            <a:endParaRPr sz="1600"/>
          </a:p>
        </p:txBody>
      </p:sp>
      <p:sp>
        <p:nvSpPr>
          <p:cNvPr id="593" name="Google Shape;593;p46"/>
          <p:cNvSpPr txBox="1"/>
          <p:nvPr/>
        </p:nvSpPr>
        <p:spPr>
          <a:xfrm rot="2700000">
            <a:off x="5612053" y="2129144"/>
            <a:ext cx="3085673" cy="4310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Adattare…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4" name="Google Shape;594;p46"/>
          <p:cNvSpPr txBox="1"/>
          <p:nvPr/>
        </p:nvSpPr>
        <p:spPr>
          <a:xfrm rot="2700000">
            <a:off x="5585841" y="3036883"/>
            <a:ext cx="2162898" cy="6716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Ampliare…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5" name="Google Shape;595;p46"/>
          <p:cNvSpPr/>
          <p:nvPr/>
        </p:nvSpPr>
        <p:spPr>
          <a:xfrm>
            <a:off x="3469274" y="4569000"/>
            <a:ext cx="1788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6" name="Google Shape;596;p46"/>
          <p:cNvSpPr txBox="1"/>
          <p:nvPr/>
        </p:nvSpPr>
        <p:spPr>
          <a:xfrm>
            <a:off x="3495053" y="45690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7"/>
          <p:cNvSpPr txBox="1"/>
          <p:nvPr>
            <p:ph type="title"/>
          </p:nvPr>
        </p:nvSpPr>
        <p:spPr>
          <a:xfrm>
            <a:off x="45300" y="-111425"/>
            <a:ext cx="5890800" cy="511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Corsi di orientamento professionale </a:t>
            </a:r>
            <a:endParaRPr/>
          </a:p>
        </p:txBody>
      </p:sp>
      <p:pic>
        <p:nvPicPr>
          <p:cNvPr id="602" name="Google Shape;60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7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4" name="Google Shape;604;p47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5" name="Google Shape;605;p47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6" name="Google Shape;606;p47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7" name="Google Shape;607;p47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8" name="Google Shape;608;p47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9" name="Google Shape;609;p47"/>
          <p:cNvSpPr/>
          <p:nvPr/>
        </p:nvSpPr>
        <p:spPr>
          <a:xfrm>
            <a:off x="6677076" y="4569000"/>
            <a:ext cx="2466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0" name="Google Shape;610;p47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1" name="Google Shape;611;p47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2" name="Google Shape;612;p47"/>
          <p:cNvSpPr txBox="1"/>
          <p:nvPr/>
        </p:nvSpPr>
        <p:spPr>
          <a:xfrm>
            <a:off x="6677075" y="45690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13" name="Google Shape;613;p47" title="Intervista al DS del CPIA Alberto Manzi La Spezia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00375"/>
            <a:ext cx="7289200" cy="41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/>
          <p:nvPr>
            <p:ph type="title"/>
          </p:nvPr>
        </p:nvSpPr>
        <p:spPr>
          <a:xfrm>
            <a:off x="311700" y="555600"/>
            <a:ext cx="47862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/>
              <a:t>Grazie per l’attenzione</a:t>
            </a:r>
            <a:endParaRPr sz="2800"/>
          </a:p>
        </p:txBody>
      </p:sp>
      <p:sp>
        <p:nvSpPr>
          <p:cNvPr id="619" name="Google Shape;619;p48"/>
          <p:cNvSpPr txBox="1"/>
          <p:nvPr>
            <p:ph idx="1" type="body"/>
          </p:nvPr>
        </p:nvSpPr>
        <p:spPr>
          <a:xfrm>
            <a:off x="311700" y="1742875"/>
            <a:ext cx="5830200" cy="274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" sz="1900"/>
              <a:t>Per contatti, domande o suggerimenti:</a:t>
            </a:r>
            <a:endParaRPr sz="1900"/>
          </a:p>
          <a:p>
            <a:pPr indent="0" lvl="0" marL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" sz="1900" u="sng">
                <a:solidFill>
                  <a:schemeClr val="hlink"/>
                </a:solidFill>
                <a:hlinkClick r:id="rId3"/>
              </a:rPr>
              <a:t>margherita.matellini@cpiasp.com</a:t>
            </a:r>
            <a:endParaRPr sz="1900"/>
          </a:p>
          <a:p>
            <a:pPr indent="0" lvl="0" marL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it" sz="1900" u="sng">
                <a:solidFill>
                  <a:schemeClr val="hlink"/>
                </a:solidFill>
                <a:hlinkClick r:id="rId4"/>
              </a:rPr>
              <a:t>andrea.rabassini@cpiasp.com</a:t>
            </a:r>
            <a:endParaRPr sz="19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0" name="Google Shape;62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CPIA Alberto Manzi La Spezia </a:t>
            </a:r>
            <a:r>
              <a:rPr lang="it" sz="1800">
                <a:solidFill>
                  <a:schemeClr val="dk2"/>
                </a:solidFill>
              </a:rPr>
              <a:t>(SPMM06100R) </a:t>
            </a:r>
            <a:r>
              <a:rPr lang="it"/>
              <a:t> </a:t>
            </a:r>
            <a:endParaRPr/>
          </a:p>
        </p:txBody>
      </p:sp>
      <p:sp>
        <p:nvSpPr>
          <p:cNvPr id="174" name="Google Shape;174;p23"/>
          <p:cNvSpPr txBox="1"/>
          <p:nvPr>
            <p:ph idx="1" type="body"/>
          </p:nvPr>
        </p:nvSpPr>
        <p:spPr>
          <a:xfrm>
            <a:off x="311700" y="1152475"/>
            <a:ext cx="4374600" cy="39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Oltre all’offerta formativa di base: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corsi per analfabeti 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corso Linguaggi e creatività (GC)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corsi di inglese (GC)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/>
              <a:t>E, in aggiunta,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corsi FAMI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esami SDA (certificazione PLIDA)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certificazione informatica EIPASS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formazione civica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/>
              <a:t>corsi di ling</a:t>
            </a:r>
            <a:r>
              <a:rPr lang="it" sz="1600"/>
              <a:t>ua inglese e italiana per</a:t>
            </a:r>
            <a:r>
              <a:rPr lang="it" sz="1600"/>
              <a:t> il Conservatorio Giacomo Puccini</a:t>
            </a:r>
            <a:endParaRPr sz="1600"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b="12316" l="26250" r="32280" t="19447"/>
          <a:stretch/>
        </p:blipFill>
        <p:spPr>
          <a:xfrm>
            <a:off x="4686281" y="1017725"/>
            <a:ext cx="4457717" cy="41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4911550" y="4399200"/>
            <a:ext cx="18054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chemeClr val="dk2"/>
                </a:solidFill>
              </a:rPr>
              <a:t>I punti di erogazione del servizio del CPIA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Chi siamo</a:t>
            </a:r>
            <a:endParaRPr/>
          </a:p>
        </p:txBody>
      </p:sp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187750" y="1152475"/>
            <a:ext cx="43842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it" sz="1800"/>
              <a:t>Andrea Rabassini</a:t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Classe di concorso A022</a:t>
            </a:r>
            <a:endParaRPr sz="18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LVO e PhD in Filosofia</a:t>
            </a:r>
            <a:endParaRPr sz="1800"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Autore di “La scuola con me” (materiali per ITA L2)</a:t>
            </a:r>
            <a:r>
              <a:rPr lang="it" sz="1800"/>
              <a:t>: </a:t>
            </a:r>
            <a:r>
              <a:rPr lang="it" sz="1800">
                <a:uFill>
                  <a:noFill/>
                </a:uFill>
                <a:hlinkClick r:id="rId3"/>
              </a:rPr>
              <a:t>http://lascuolaconme.altervista.org</a:t>
            </a:r>
            <a:endParaRPr sz="1800"/>
          </a:p>
        </p:txBody>
      </p:sp>
      <p:sp>
        <p:nvSpPr>
          <p:cNvPr id="184" name="Google Shape;184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it" sz="1800"/>
              <a:t>Margherita Matellini Flamini </a:t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Classe di concorso A022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LM in Linguistica e traduzione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LM in Storia e civiltà</a:t>
            </a:r>
            <a:r>
              <a:rPr lang="it" sz="1800"/>
              <a:t>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Certificazione CEDILS</a:t>
            </a:r>
            <a:endParaRPr sz="1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3" name="Google Shape;19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</a:t>
            </a:r>
            <a:r>
              <a:rPr lang="it"/>
              <a:t>i che cosa parleremo</a:t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 txBox="1"/>
          <p:nvPr/>
        </p:nvSpPr>
        <p:spPr>
          <a:xfrm>
            <a:off x="1888375" y="1535725"/>
            <a:ext cx="4642800" cy="25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Corsi di Italiano L2 per lavoratori 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Percorso tematico “Il mondo del lavoro”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Attività sulla sicurezza 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30200" lvl="0" marL="457200" marR="0" rtl="0" algn="l">
              <a:lnSpc>
                <a:spcPct val="2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</a:pPr>
            <a:r>
              <a:rPr lang="it"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Corsi di orientamento professionale</a:t>
            </a:r>
            <a:endParaRPr sz="16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1589732" y="4790838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3521328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3495100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/>
        </p:nvSpPr>
        <p:spPr>
          <a:xfrm>
            <a:off x="54043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1627594" y="47606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26"/>
          <p:cNvSpPr txBox="1"/>
          <p:nvPr/>
        </p:nvSpPr>
        <p:spPr>
          <a:xfrm>
            <a:off x="3495103" y="479085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0" y="4569000"/>
            <a:ext cx="1491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26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IDA e lavoro</a:t>
            </a:r>
            <a:endParaRPr/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311700" y="1389600"/>
            <a:ext cx="65532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un rapporto storico e intrinseco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che si modifica nel tempo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che </a:t>
            </a:r>
            <a:r>
              <a:rPr lang="it" sz="1800"/>
              <a:t>cambia nello spazio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una coppia di elementi che possono entrare in sinergia per rafforzare l’apprendimento linguistico</a:t>
            </a:r>
            <a:endParaRPr sz="1800"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/>
        </p:nvSpPr>
        <p:spPr>
          <a:xfrm>
            <a:off x="78300" y="456900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0" y="4569000"/>
            <a:ext cx="1491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b="5988" l="50123" r="17015" t="10020"/>
          <a:stretch/>
        </p:blipFill>
        <p:spPr>
          <a:xfrm>
            <a:off x="5819925" y="-18475"/>
            <a:ext cx="3324077" cy="4779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>
            <p:ph type="title"/>
          </p:nvPr>
        </p:nvSpPr>
        <p:spPr>
          <a:xfrm>
            <a:off x="311700" y="555600"/>
            <a:ext cx="35904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Corsi di italiano per lavoratori dei cantieri navali e nautici </a:t>
            </a:r>
            <a:endParaRPr/>
          </a:p>
        </p:txBody>
      </p:sp>
      <p:sp>
        <p:nvSpPr>
          <p:cNvPr id="230" name="Google Shape;230;p27"/>
          <p:cNvSpPr txBox="1"/>
          <p:nvPr>
            <p:ph idx="1" type="body"/>
          </p:nvPr>
        </p:nvSpPr>
        <p:spPr>
          <a:xfrm>
            <a:off x="709500" y="1934000"/>
            <a:ext cx="3590400" cy="212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700"/>
              <a:t>2018: primi gruppi con operai Fincantieri (e </a:t>
            </a:r>
            <a:r>
              <a:rPr lang="it" sz="1700"/>
              <a:t>ditte</a:t>
            </a:r>
            <a:r>
              <a:rPr lang="it" sz="1700"/>
              <a:t> in subappalto) portati da CGIL</a:t>
            </a:r>
            <a:r>
              <a:rPr lang="it" sz="1700"/>
              <a:t> FIOM, in orario serale.</a:t>
            </a:r>
            <a:endParaRPr sz="17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31" name="Google Shape;23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7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78300" y="456900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6" name="Google Shape;236;p27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7" name="Google Shape;237;p27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8" name="Google Shape;238;p27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0" y="4569000"/>
            <a:ext cx="1491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28"/>
          <p:cNvSpPr txBox="1"/>
          <p:nvPr>
            <p:ph type="title"/>
          </p:nvPr>
        </p:nvSpPr>
        <p:spPr>
          <a:xfrm>
            <a:off x="311700" y="555600"/>
            <a:ext cx="35904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Corsi di italiano per lavoratori dei cantieri navali e nautici </a:t>
            </a:r>
            <a:endParaRPr/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2022-2023: 2 gruppi A1 + 2 gruppi A2. 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►"/>
            </a:pPr>
            <a:r>
              <a:rPr lang="it" sz="1800"/>
              <a:t>Lavoratori dei cantieri e di altri comparti, come edilizia e turismo, che si aggiungono a quelli accompagnati dal sindacato.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1559732" y="479085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78300" y="456900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28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1491950" y="4790850"/>
            <a:ext cx="200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6" name="Google Shape;2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886" y="1311300"/>
            <a:ext cx="5913090" cy="34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/>
          <p:nvPr/>
        </p:nvSpPr>
        <p:spPr>
          <a:xfrm>
            <a:off x="1491900" y="4569000"/>
            <a:ext cx="1986900" cy="574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3F7818">
              <a:alpha val="69410"/>
            </a:srgbClr>
          </a:solidFill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29"/>
          <p:cNvSpPr txBox="1"/>
          <p:nvPr>
            <p:ph type="title"/>
          </p:nvPr>
        </p:nvSpPr>
        <p:spPr>
          <a:xfrm>
            <a:off x="311700" y="555600"/>
            <a:ext cx="50508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Corsi di italiano L2- corso A2</a:t>
            </a:r>
            <a:endParaRPr/>
          </a:p>
        </p:txBody>
      </p:sp>
      <p:sp>
        <p:nvSpPr>
          <p:cNvPr id="263" name="Google Shape;263;p29"/>
          <p:cNvSpPr txBox="1"/>
          <p:nvPr>
            <p:ph idx="1" type="body"/>
          </p:nvPr>
        </p:nvSpPr>
        <p:spPr>
          <a:xfrm>
            <a:off x="774175" y="135045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675" y="0"/>
            <a:ext cx="1101325" cy="11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/>
        </p:nvSpPr>
        <p:spPr>
          <a:xfrm>
            <a:off x="4911700" y="1769306"/>
            <a:ext cx="1603800" cy="17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NECESSITÀ</a:t>
            </a:r>
            <a:r>
              <a:rPr lang="it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ATTESTATO DI LIVELLO A2</a:t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969225" y="1709413"/>
            <a:ext cx="1657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UTENZA:</a:t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LAVORATORI DI LIVELLO A1</a:t>
            </a:r>
            <a:endParaRPr sz="1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(MAGGIORMENTE OPERAI DELLA CANTIERISTICA NAVALE E NAUTICA)</a:t>
            </a:r>
            <a:endParaRPr sz="12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1627482" y="4569000"/>
            <a:ext cx="18675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itaL2 per lavoratori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0" y="4790850"/>
            <a:ext cx="133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IDA e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3495053" y="4760600"/>
            <a:ext cx="1815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Il mondo del lavoro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5498200" y="4760600"/>
            <a:ext cx="10173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sicurezza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6677075" y="4760600"/>
            <a:ext cx="24669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35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orientamento professionale</a:t>
            </a:r>
            <a:endParaRPr b="1" sz="135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6677100" y="4790850"/>
            <a:ext cx="2466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5258275" y="4790850"/>
            <a:ext cx="14187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3495075" y="4790850"/>
            <a:ext cx="17631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0" y="4790850"/>
            <a:ext cx="1491900" cy="3528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BFE471">
              <a:alpha val="69410"/>
            </a:srgbClr>
          </a:solidFill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6" name="Google Shape;27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928082">
            <a:off x="2973970" y="1204197"/>
            <a:ext cx="1755407" cy="1755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Sfaccettatur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