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Raleway" panose="020B0503030101060003" pitchFamily="34" charset="0"/>
      <p:regular r:id="rId46"/>
      <p:bold r:id="rId47"/>
      <p:italic r:id="rId48"/>
      <p:boldItalic r:id="rId49"/>
    </p:embeddedFont>
    <p:embeddedFont>
      <p:font typeface="Source Sans Pro" panose="020B050303040302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747775"/>
          </p15:clr>
        </p15:guide>
        <p15:guide id="2" pos="4422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7D8FA7-5ECB-42BC-A04A-0C9A05635A26}">
  <a:tblStyle styleId="{F57D8FA7-5ECB-42BC-A04A-0C9A05635A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773" y="53"/>
      </p:cViewPr>
      <p:guideLst>
        <p:guide orient="horz"/>
        <p:guide pos="44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5359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afb9da35f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afb9da35fa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2411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dedc82ca5_0_205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dedc82ca5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5917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adedc82ca5_0_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adedc82ca5_0_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4708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adedc82ca5_0_22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2adedc82ca5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6030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adedc82ca5_0_10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adedc82ca5_0_10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1777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adedc82ca5_0_10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adedc82ca5_0_10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3840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adedc82ca5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adedc82ca5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638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adedc82ca5_0_9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adedc82ca5_0_9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4111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adedc82ca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adedc82ca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0253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afb9da35f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afb9da35f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106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ae2c5911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ae2c5911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9359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8888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afb9da35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afb9da35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595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adedc82ca5_0_415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2adedc82ca5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4288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aeff85d268_0_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2aeff85d2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28056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aeff85d268_0_7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2aeff85d26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9065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aeff85d268_0_1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g2aeff85d26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61396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aeff85d268_0_23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aeff85d26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00759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aeff85d268_0_33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2aeff85d268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35615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aeff85d268_0_39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2aeff85d26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61449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aeff85d268_0_45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2aeff85d268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67681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aeff85d268_0_51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2aeff85d268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826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adedc82ca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adedc82ca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15600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aeff85d268_0_64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2aeff85d26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29850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aeff85d268_0_57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2aeff85d26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65295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adedc82ca5_0_597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2adedc82ca5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66848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adedc82c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adedc82c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0806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adedc82ca5_0_215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41" name="Google Shape;341;g2adedc82ca5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65037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adedc82ca5_0_685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2adedc82ca5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779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adedc82ca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adedc82ca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0754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adedc82ca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adedc82ca5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5254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adedc82ca5_0_10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adedc82ca5_0_10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025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adedc82ca5_0_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adedc82ca5_0_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5356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adedc82ca5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adedc82ca5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722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adedc82ca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adedc82ca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291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1"/>
          </p:nvPr>
        </p:nvSpPr>
        <p:spPr>
          <a:xfrm>
            <a:off x="628652" y="1369220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dt" idx="10"/>
          </p:nvPr>
        </p:nvSpPr>
        <p:spPr>
          <a:xfrm>
            <a:off x="6286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Char char="●"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ftr" idx="11"/>
          </p:nvPr>
        </p:nvSpPr>
        <p:spPr>
          <a:xfrm>
            <a:off x="3028952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Char char="●"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64579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/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/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/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/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/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/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/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/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sz="9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erida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7824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274950" y="1654550"/>
            <a:ext cx="6855900" cy="30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7566907" y="0"/>
            <a:ext cx="1577100" cy="51435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4"/>
          <p:cNvSpPr txBox="1"/>
          <p:nvPr/>
        </p:nvSpPr>
        <p:spPr>
          <a:xfrm>
            <a:off x="685350" y="4743300"/>
            <a:ext cx="586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Fierida Milano 18,19 e 20 gennaio 2024</a:t>
            </a:r>
            <a:endParaRPr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24" name="Google Shape;24;p4"/>
          <p:cNvGrpSpPr/>
          <p:nvPr/>
        </p:nvGrpSpPr>
        <p:grpSpPr>
          <a:xfrm>
            <a:off x="7130850" y="2168850"/>
            <a:ext cx="832500" cy="805800"/>
            <a:chOff x="7215525" y="2541550"/>
            <a:chExt cx="832500" cy="805800"/>
          </a:xfrm>
        </p:grpSpPr>
        <p:sp>
          <p:nvSpPr>
            <p:cNvPr id="25" name="Google Shape;25;p4"/>
            <p:cNvSpPr/>
            <p:nvPr/>
          </p:nvSpPr>
          <p:spPr>
            <a:xfrm>
              <a:off x="7215525" y="2541550"/>
              <a:ext cx="832500" cy="805800"/>
            </a:xfrm>
            <a:prstGeom prst="ellipse">
              <a:avLst/>
            </a:prstGeom>
            <a:solidFill>
              <a:srgbClr val="00206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26" name="Google Shape;26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332725" y="2602250"/>
              <a:ext cx="548701" cy="623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l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2ygwzftoP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rtI3z4qDbpU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a0hbIym57A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X4rw4QSVK4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289050" y="3516825"/>
            <a:ext cx="8414100" cy="11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it" sz="2427" b="1">
                <a:solidFill>
                  <a:schemeClr val="dk2"/>
                </a:solidFill>
              </a:rPr>
              <a:t>Adulti tra emancipazione e asservimento. Lifelong learning, ICT e “Cittadini siamo noi” </a:t>
            </a:r>
            <a:endParaRPr sz="2427" b="1">
              <a:solidFill>
                <a:schemeClr val="dk2"/>
              </a:solidFill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5300" y="0"/>
            <a:ext cx="4596850" cy="282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/>
          <p:nvPr/>
        </p:nvSpPr>
        <p:spPr>
          <a:xfrm>
            <a:off x="648025" y="2904825"/>
            <a:ext cx="5041500" cy="1733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it" sz="2400" b="1">
                <a:solidFill>
                  <a:schemeClr val="dk1"/>
                </a:solidFill>
                <a:highlight>
                  <a:schemeClr val="accent6"/>
                </a:highlight>
                <a:latin typeface="Calibri"/>
                <a:ea typeface="Calibri"/>
                <a:cs typeface="Calibri"/>
                <a:sym typeface="Calibri"/>
              </a:rPr>
              <a:t>nella realtà in cui viviamo non c’è contrapposizione ma </a:t>
            </a:r>
            <a:r>
              <a:rPr lang="it" sz="2900" b="1">
                <a:solidFill>
                  <a:schemeClr val="dk1"/>
                </a:solidFill>
                <a:highlight>
                  <a:schemeClr val="accent6"/>
                </a:highlight>
                <a:latin typeface="Calibri"/>
                <a:ea typeface="Calibri"/>
                <a:cs typeface="Calibri"/>
                <a:sym typeface="Calibri"/>
              </a:rPr>
              <a:t>INTEGRAZIONE</a:t>
            </a:r>
            <a:r>
              <a:rPr lang="it" sz="2400" b="1">
                <a:solidFill>
                  <a:schemeClr val="dk1"/>
                </a:solidFill>
                <a:highlight>
                  <a:schemeClr val="accent6"/>
                </a:highlight>
                <a:latin typeface="Calibri"/>
                <a:ea typeface="Calibri"/>
                <a:cs typeface="Calibri"/>
                <a:sym typeface="Calibri"/>
              </a:rPr>
              <a:t>  tra utilizzo delle ICT e vita reale</a:t>
            </a:r>
            <a:endParaRPr>
              <a:solidFill>
                <a:schemeClr val="dk1"/>
              </a:solidFill>
              <a:highlight>
                <a:schemeClr val="accent6"/>
              </a:highlight>
            </a:endParaRPr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69" y="346838"/>
            <a:ext cx="4083830" cy="2404833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/>
          <p:nvPr/>
        </p:nvSpPr>
        <p:spPr>
          <a:xfrm>
            <a:off x="2719300" y="458725"/>
            <a:ext cx="426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>
                <a:solidFill>
                  <a:schemeClr val="dk1"/>
                </a:solidFill>
              </a:rPr>
              <a:t>raccomandazione Europea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45" name="Google Shape;145;p24"/>
          <p:cNvSpPr txBox="1"/>
          <p:nvPr/>
        </p:nvSpPr>
        <p:spPr>
          <a:xfrm>
            <a:off x="4735300" y="3299525"/>
            <a:ext cx="25395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>
                <a:solidFill>
                  <a:schemeClr val="dk1"/>
                </a:solidFill>
              </a:rPr>
              <a:t>Piano azione istruzione digitale 2021-27</a:t>
            </a:r>
            <a:endParaRPr sz="2500">
              <a:solidFill>
                <a:schemeClr val="dk1"/>
              </a:solidFill>
            </a:endParaRPr>
          </a:p>
        </p:txBody>
      </p:sp>
      <p:cxnSp>
        <p:nvCxnSpPr>
          <p:cNvPr id="146" name="Google Shape;146;p24"/>
          <p:cNvCxnSpPr/>
          <p:nvPr/>
        </p:nvCxnSpPr>
        <p:spPr>
          <a:xfrm flipH="1">
            <a:off x="5763525" y="971250"/>
            <a:ext cx="13800" cy="10122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47" name="Google Shape;147;p24"/>
          <p:cNvPicPr preferRelativeResize="0"/>
          <p:nvPr/>
        </p:nvPicPr>
        <p:blipFill rotWithShape="1">
          <a:blip r:embed="rId3">
            <a:alphaModFix/>
          </a:blip>
          <a:srcRect l="18240"/>
          <a:stretch/>
        </p:blipFill>
        <p:spPr>
          <a:xfrm>
            <a:off x="194500" y="1441500"/>
            <a:ext cx="4464600" cy="307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07125">
            <a:off x="329625" y="3466274"/>
            <a:ext cx="1972868" cy="122687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9" name="Google Shape;149;p24"/>
          <p:cNvPicPr preferRelativeResize="0"/>
          <p:nvPr/>
        </p:nvPicPr>
        <p:blipFill rotWithShape="1">
          <a:blip r:embed="rId5">
            <a:alphaModFix/>
          </a:blip>
          <a:srcRect l="24265" r="25452"/>
          <a:stretch/>
        </p:blipFill>
        <p:spPr>
          <a:xfrm rot="834193">
            <a:off x="7764650" y="271050"/>
            <a:ext cx="673387" cy="1339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0" name="Google Shape;15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3634" y="3149775"/>
            <a:ext cx="1338767" cy="89280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1" name="Google Shape;151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4500" y="546123"/>
            <a:ext cx="2539500" cy="143732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2" name="Google Shape;152;p24"/>
          <p:cNvSpPr txBox="1"/>
          <p:nvPr/>
        </p:nvSpPr>
        <p:spPr>
          <a:xfrm>
            <a:off x="4795250" y="2120225"/>
            <a:ext cx="3186900" cy="892800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 b="1">
                <a:solidFill>
                  <a:schemeClr val="dk1"/>
                </a:solidFill>
              </a:rPr>
              <a:t>APPRENDIMENTO MISTO</a:t>
            </a:r>
            <a:endParaRPr sz="2300" b="1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body" idx="1"/>
          </p:nvPr>
        </p:nvSpPr>
        <p:spPr>
          <a:xfrm>
            <a:off x="274950" y="1654550"/>
            <a:ext cx="1471652" cy="1146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6700">
                <a:solidFill>
                  <a:schemeClr val="dk2"/>
                </a:solidFill>
              </a:rPr>
              <a:t>ICT</a:t>
            </a:r>
            <a:endParaRPr sz="6700">
              <a:solidFill>
                <a:schemeClr val="dk2"/>
              </a:solidFill>
            </a:endParaRPr>
          </a:p>
        </p:txBody>
      </p:sp>
      <p:sp>
        <p:nvSpPr>
          <p:cNvPr id="158" name="Google Shape;158;p25"/>
          <p:cNvSpPr txBox="1"/>
          <p:nvPr/>
        </p:nvSpPr>
        <p:spPr>
          <a:xfrm>
            <a:off x="202129" y="2730625"/>
            <a:ext cx="2430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 dirty="0"/>
              <a:t>AMBIENTI DI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 dirty="0"/>
              <a:t>APPRENDIMENTO</a:t>
            </a:r>
            <a:endParaRPr sz="1900" dirty="0"/>
          </a:p>
        </p:txBody>
      </p:sp>
      <p:sp>
        <p:nvSpPr>
          <p:cNvPr id="159" name="Google Shape;159;p25"/>
          <p:cNvSpPr txBox="1"/>
          <p:nvPr/>
        </p:nvSpPr>
        <p:spPr>
          <a:xfrm>
            <a:off x="2027550" y="1653825"/>
            <a:ext cx="1438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/>
              <a:t>VALORE AGGIUNTO</a:t>
            </a:r>
            <a:endParaRPr sz="1800"/>
          </a:p>
        </p:txBody>
      </p:sp>
      <p:cxnSp>
        <p:nvCxnSpPr>
          <p:cNvPr id="160" name="Google Shape;160;p25"/>
          <p:cNvCxnSpPr/>
          <p:nvPr/>
        </p:nvCxnSpPr>
        <p:spPr>
          <a:xfrm rot="10800000" flipH="1">
            <a:off x="3301703" y="1216660"/>
            <a:ext cx="835200" cy="72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" name="Google Shape;161;p25"/>
          <p:cNvCxnSpPr>
            <a:endCxn id="162" idx="1"/>
          </p:cNvCxnSpPr>
          <p:nvPr/>
        </p:nvCxnSpPr>
        <p:spPr>
          <a:xfrm>
            <a:off x="3301748" y="1934850"/>
            <a:ext cx="1347900" cy="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3" name="Google Shape;163;p25"/>
          <p:cNvCxnSpPr/>
          <p:nvPr/>
        </p:nvCxnSpPr>
        <p:spPr>
          <a:xfrm>
            <a:off x="3301703" y="1946260"/>
            <a:ext cx="1023600" cy="83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4" name="Google Shape;164;p25"/>
          <p:cNvSpPr txBox="1"/>
          <p:nvPr/>
        </p:nvSpPr>
        <p:spPr>
          <a:xfrm>
            <a:off x="4136895" y="580381"/>
            <a:ext cx="1983900" cy="70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/>
              <a:t>EFFICACIA APPRENDIMENTI</a:t>
            </a:r>
            <a:endParaRPr sz="2000"/>
          </a:p>
        </p:txBody>
      </p:sp>
      <p:sp>
        <p:nvSpPr>
          <p:cNvPr id="162" name="Google Shape;162;p25"/>
          <p:cNvSpPr txBox="1"/>
          <p:nvPr/>
        </p:nvSpPr>
        <p:spPr>
          <a:xfrm>
            <a:off x="4649648" y="1717350"/>
            <a:ext cx="1733700" cy="44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/>
              <a:t>FLESSIBILITÀ</a:t>
            </a:r>
            <a:endParaRPr sz="1700"/>
          </a:p>
        </p:txBody>
      </p:sp>
      <p:sp>
        <p:nvSpPr>
          <p:cNvPr id="165" name="Google Shape;165;p25"/>
          <p:cNvSpPr txBox="1"/>
          <p:nvPr/>
        </p:nvSpPr>
        <p:spPr>
          <a:xfrm>
            <a:off x="2932952" y="2800649"/>
            <a:ext cx="3012300" cy="142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it" sz="1700">
                <a:solidFill>
                  <a:srgbClr val="002060"/>
                </a:solidFill>
              </a:rPr>
              <a:t>CONTESTUALIZZAZIONE DEGLI APPRENDIMENTI IN UNA DIMENSIONE DI CITTADINANZA ATTIVA E DI RETE TERRITORIALE</a:t>
            </a:r>
            <a:endParaRPr sz="1800"/>
          </a:p>
        </p:txBody>
      </p:sp>
      <p:pic>
        <p:nvPicPr>
          <p:cNvPr id="166" name="Google Shape;16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6200" y="3272850"/>
            <a:ext cx="1870650" cy="187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body" idx="1"/>
          </p:nvPr>
        </p:nvSpPr>
        <p:spPr>
          <a:xfrm>
            <a:off x="274950" y="1654550"/>
            <a:ext cx="1548000" cy="10989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6400">
                <a:solidFill>
                  <a:schemeClr val="accent6"/>
                </a:solidFill>
              </a:rPr>
              <a:t>ICT</a:t>
            </a:r>
            <a:endParaRPr sz="6400">
              <a:solidFill>
                <a:schemeClr val="accent6"/>
              </a:solidFill>
            </a:endParaRPr>
          </a:p>
        </p:txBody>
      </p:sp>
      <p:sp>
        <p:nvSpPr>
          <p:cNvPr id="172" name="Google Shape;172;p26"/>
          <p:cNvSpPr txBox="1"/>
          <p:nvPr/>
        </p:nvSpPr>
        <p:spPr>
          <a:xfrm>
            <a:off x="2879456" y="441925"/>
            <a:ext cx="2364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STRUMENTI DI CONTROLLO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3" name="Google Shape;173;p26"/>
          <p:cNvSpPr txBox="1"/>
          <p:nvPr/>
        </p:nvSpPr>
        <p:spPr>
          <a:xfrm>
            <a:off x="2709350" y="1795475"/>
            <a:ext cx="2704500" cy="10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FLESSIBILITÀ ARMA A DOPPIO TAGLIO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4" name="Google Shape;174;p26"/>
          <p:cNvSpPr txBox="1"/>
          <p:nvPr/>
        </p:nvSpPr>
        <p:spPr>
          <a:xfrm>
            <a:off x="2879450" y="3241225"/>
            <a:ext cx="2364300" cy="8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DIRITTO ALLA SCONNESSIONE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5" name="Google Shape;175;p26"/>
          <p:cNvSpPr txBox="1"/>
          <p:nvPr/>
        </p:nvSpPr>
        <p:spPr>
          <a:xfrm>
            <a:off x="277075" y="2681300"/>
            <a:ext cx="2432400" cy="9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come Villaggio Globale massificato</a:t>
            </a:r>
            <a:endParaRPr sz="21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6" name="Google Shape;17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2046" y="3122700"/>
            <a:ext cx="3026474" cy="202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7824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STRATEGIE DI DIFESA</a:t>
            </a:r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body" idx="1"/>
          </p:nvPr>
        </p:nvSpPr>
        <p:spPr>
          <a:xfrm>
            <a:off x="120945" y="2299442"/>
            <a:ext cx="6855900" cy="30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-"/>
            </a:pPr>
            <a:r>
              <a:rPr lang="it" sz="2300" dirty="0">
                <a:solidFill>
                  <a:schemeClr val="dk2"/>
                </a:solidFill>
              </a:rPr>
              <a:t>SAPERSI ORIENTARE</a:t>
            </a:r>
            <a:endParaRPr sz="2300" dirty="0">
              <a:solidFill>
                <a:schemeClr val="dk2"/>
              </a:solidFill>
            </a:endParaRPr>
          </a:p>
          <a:p>
            <a:pPr marL="457200" lvl="0" indent="-3746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-"/>
            </a:pPr>
            <a:r>
              <a:rPr lang="it" sz="2300" dirty="0">
                <a:solidFill>
                  <a:schemeClr val="dk2"/>
                </a:solidFill>
              </a:rPr>
              <a:t>SAPERSI MUOVERE</a:t>
            </a:r>
            <a:endParaRPr sz="2300" dirty="0">
              <a:solidFill>
                <a:schemeClr val="dk2"/>
              </a:solidFill>
            </a:endParaRPr>
          </a:p>
          <a:p>
            <a:pPr marL="457200" lvl="0" indent="-3746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-"/>
            </a:pPr>
            <a:r>
              <a:rPr lang="it" sz="2300" dirty="0">
                <a:solidFill>
                  <a:schemeClr val="dk2"/>
                </a:solidFill>
              </a:rPr>
              <a:t>CONOSCERE I PERICOLI E LE TRAPPOLE</a:t>
            </a:r>
            <a:endParaRPr sz="2300" dirty="0">
              <a:solidFill>
                <a:schemeClr val="dk2"/>
              </a:solidFill>
            </a:endParaRPr>
          </a:p>
          <a:p>
            <a:pPr marL="457200" lvl="0" indent="-3746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-"/>
            </a:pPr>
            <a:r>
              <a:rPr lang="it" sz="2300" dirty="0">
                <a:solidFill>
                  <a:schemeClr val="dk2"/>
                </a:solidFill>
              </a:rPr>
              <a:t>VOLGERE A PROPRIO VANTAGGIO - TECNICHE DI SOPRAVVIVENZA COME COSTRUIRE IL CURRICOLO, COME PROPORSI, COME UTILIZZARE I PROFILI SOCIAL</a:t>
            </a:r>
            <a:endParaRPr sz="2300" dirty="0">
              <a:solidFill>
                <a:schemeClr val="dk2"/>
              </a:solidFill>
            </a:endParaRPr>
          </a:p>
        </p:txBody>
      </p:sp>
      <p:pic>
        <p:nvPicPr>
          <p:cNvPr id="183" name="Google Shape;18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9275" y="74875"/>
            <a:ext cx="3448425" cy="193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7A4408E4-C6B8-48A5-B4D2-7C5A50A62C9B}"/>
              </a:ext>
            </a:extLst>
          </p:cNvPr>
          <p:cNvSpPr/>
          <p:nvPr/>
        </p:nvSpPr>
        <p:spPr>
          <a:xfrm>
            <a:off x="311700" y="961165"/>
            <a:ext cx="43975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Attraverso il terminale di una stanza d'albergo, i tre penetrano nel cuore della </a:t>
            </a:r>
            <a:r>
              <a:rPr lang="it-IT" dirty="0" err="1">
                <a:solidFill>
                  <a:srgbClr val="202122"/>
                </a:solidFill>
                <a:latin typeface="Arial" panose="020B0604020202020204" pitchFamily="34" charset="0"/>
              </a:rPr>
              <a:t>Okosama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 Starr e trasferiscono milioni di denaro sporco conservati nel database ai conti di conoscenti e amici e il restante agli abitanti delle periferie. Il loro accesso, però, viene scoperto. </a:t>
            </a:r>
            <a:endParaRPr lang="it-IT" dirty="0"/>
          </a:p>
          <a:p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12F1A8C2-F265-4067-BFF9-B6915324957F}"/>
              </a:ext>
            </a:extLst>
          </p:cNvPr>
          <p:cNvSpPr/>
          <p:nvPr/>
        </p:nvSpPr>
        <p:spPr>
          <a:xfrm>
            <a:off x="3941545" y="2038383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rgbClr val="7F7F7F"/>
                </a:solidFill>
                <a:latin typeface="Source Sans Pro" panose="020B0503030403020204" pitchFamily="34" charset="0"/>
              </a:rPr>
              <a:t>Joystick dal</a:t>
            </a:r>
            <a:r>
              <a:rPr lang="it-IT" sz="9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it-IT" dirty="0">
                <a:solidFill>
                  <a:srgbClr val="7F7F7F"/>
                </a:solidFill>
                <a:latin typeface="Source Sans Pro" panose="020B0503030403020204" pitchFamily="34" charset="0"/>
              </a:rPr>
              <a:t>FILM NIRVANA DI SALVATORES</a:t>
            </a:r>
            <a:endParaRPr lang="it-IT" dirty="0"/>
          </a:p>
          <a:p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3075" y="239125"/>
            <a:ext cx="4678999" cy="18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7824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CITTADINI ATTIVI</a:t>
            </a:r>
            <a:endParaRPr/>
          </a:p>
        </p:txBody>
      </p:sp>
      <p:sp>
        <p:nvSpPr>
          <p:cNvPr id="190" name="Google Shape;190;p28"/>
          <p:cNvSpPr txBox="1">
            <a:spLocks noGrp="1"/>
          </p:cNvSpPr>
          <p:nvPr>
            <p:ph type="body" idx="1"/>
          </p:nvPr>
        </p:nvSpPr>
        <p:spPr>
          <a:xfrm>
            <a:off x="274950" y="1654550"/>
            <a:ext cx="6855900" cy="30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</a:rPr>
              <a:t>GESTIRE LE ICT E NON FARSI GESTIRE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</a:rPr>
              <a:t>CONOSCERLE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</a:rPr>
              <a:t>SAPERLE UTILIZZARE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</a:rPr>
              <a:t>ESSERE AUTORI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>
                <a:solidFill>
                  <a:schemeClr val="dk2"/>
                </a:solidFill>
              </a:rPr>
              <a:t>VIVERLE IN RAPPORTO AL TERRITORIO PER RITORNARE AL TERRITORIO CIOÈ ALLA VITA REALE FATTA DI RELAZIONI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7824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ACCESSIBILITÀ</a:t>
            </a:r>
            <a:endParaRPr/>
          </a:p>
        </p:txBody>
      </p:sp>
      <p:pic>
        <p:nvPicPr>
          <p:cNvPr id="196" name="Google Shape;19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1750" y="1144125"/>
            <a:ext cx="5774349" cy="366825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9"/>
          <p:cNvSpPr txBox="1"/>
          <p:nvPr/>
        </p:nvSpPr>
        <p:spPr>
          <a:xfrm>
            <a:off x="99175" y="1787150"/>
            <a:ext cx="2187900" cy="5559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IDENTITÀ DIGITALE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29"/>
          <p:cNvSpPr txBox="1"/>
          <p:nvPr/>
        </p:nvSpPr>
        <p:spPr>
          <a:xfrm>
            <a:off x="99175" y="2700300"/>
            <a:ext cx="2118000" cy="5559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SERVIZI DIGITALI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29"/>
          <p:cNvSpPr txBox="1"/>
          <p:nvPr/>
        </p:nvSpPr>
        <p:spPr>
          <a:xfrm>
            <a:off x="99175" y="3674775"/>
            <a:ext cx="2027700" cy="686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RISORSE DELLA RETE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>
            <a:spLocks noGrp="1"/>
          </p:cNvSpPr>
          <p:nvPr>
            <p:ph type="title"/>
          </p:nvPr>
        </p:nvSpPr>
        <p:spPr>
          <a:xfrm>
            <a:off x="311700" y="103450"/>
            <a:ext cx="6782400" cy="9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it" sz="3000" b="1">
                <a:solidFill>
                  <a:srgbClr val="133450"/>
                </a:solidFill>
                <a:highlight>
                  <a:srgbClr val="FFFFFF"/>
                </a:highlight>
              </a:rPr>
              <a:t>Rete dei servizi di facilitazione digitale        Regione Lombardia</a:t>
            </a:r>
            <a:endParaRPr sz="3000" b="1">
              <a:solidFill>
                <a:srgbClr val="13345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body" idx="1"/>
          </p:nvPr>
        </p:nvSpPr>
        <p:spPr>
          <a:xfrm>
            <a:off x="53225" y="1249900"/>
            <a:ext cx="6885600" cy="3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FF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                                             </a:t>
            </a:r>
            <a:r>
              <a:rPr lang="it" sz="2100" b="1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AMBITI DI APPLICAZIONE</a:t>
            </a:r>
            <a:r>
              <a:rPr lang="it" sz="2300" b="1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300" b="1">
              <a:solidFill>
                <a:srgbClr val="FF0000"/>
              </a:solidFill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Centri di erogazione di servizi, centri per anziani, giovanili, culturali, parrocchie e spazi pubblici in genere che operano sul territorio lombardo, disponibili ad associarsi in partenariato per costituire punti fissi e mobili di facilitazione digitale.</a:t>
            </a:r>
            <a:endParaRPr sz="1500" b="1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FF0000"/>
              </a:solidFill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sz="1500" b="1">
                <a:solidFill>
                  <a:srgbClr val="FF0000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                                      </a:t>
            </a:r>
            <a:endParaRPr sz="1300" b="1">
              <a:solidFill>
                <a:srgbClr val="222222"/>
              </a:solidFill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6" name="Google Shape;206;p30"/>
          <p:cNvSpPr/>
          <p:nvPr/>
        </p:nvSpPr>
        <p:spPr>
          <a:xfrm rot="1198425">
            <a:off x="3882856" y="3480986"/>
            <a:ext cx="3137099" cy="982528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1334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 PROGETTO AGLI ESORDI</a:t>
            </a:r>
            <a:endParaRPr sz="1800" b="1">
              <a:solidFill>
                <a:srgbClr val="13345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>
            <a:spLocks noGrp="1"/>
          </p:cNvSpPr>
          <p:nvPr>
            <p:ph type="body" idx="1"/>
          </p:nvPr>
        </p:nvSpPr>
        <p:spPr>
          <a:xfrm>
            <a:off x="0" y="130900"/>
            <a:ext cx="70200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sz="1844" b="1">
                <a:solidFill>
                  <a:srgbClr val="FF0000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OBIETTIVI</a:t>
            </a:r>
            <a:r>
              <a:rPr lang="it" sz="2400" b="1">
                <a:solidFill>
                  <a:srgbClr val="FF0000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 </a:t>
            </a:r>
            <a:endParaRPr sz="1722" b="1">
              <a:solidFill>
                <a:srgbClr val="222222"/>
              </a:solidFill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it" sz="1722" b="1">
                <a:solidFill>
                  <a:srgbClr val="222222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legati all’accrescimento delle competenze digitali diffuse per favorire l’uso autonomo,consapevole e responsabile delle nuove tecnologie,per promuovere il pieno godimento dei diritti di cittadinanza attiva da parte di tutti e per incentivare l’uso dei servizi online dei privati e delle amministrazioni pubbliche.</a:t>
            </a:r>
            <a:r>
              <a:rPr lang="it" sz="1833" b="1">
                <a:solidFill>
                  <a:srgbClr val="FF0000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                                         </a:t>
            </a:r>
            <a:endParaRPr sz="1833" b="1">
              <a:solidFill>
                <a:srgbClr val="FF0000"/>
              </a:solidFill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sz="1833" b="1">
                <a:solidFill>
                  <a:srgbClr val="FF0000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FINALITÀ</a:t>
            </a:r>
            <a:r>
              <a:rPr lang="it" sz="1833" b="1">
                <a:solidFill>
                  <a:srgbClr val="222222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 </a:t>
            </a:r>
            <a:endParaRPr sz="1833" b="1">
              <a:solidFill>
                <a:srgbClr val="222222"/>
              </a:solidFill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sz="1833" b="1">
                <a:solidFill>
                  <a:srgbClr val="222222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coinvolgere giovani e adulti a rischio di esclusione digitale in iniziative di formazione,la Regione Lombardia è chiamata a formare 341.544 cittadini su 424 punti di facilitazione, con età compresa tra 16 e i 74 anni con nessuna o bassa competenza digitale.</a:t>
            </a:r>
            <a:endParaRPr sz="1833" b="1">
              <a:solidFill>
                <a:srgbClr val="222222"/>
              </a:solidFill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70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endParaRPr sz="1330">
              <a:solidFill>
                <a:srgbClr val="22222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7094100" cy="353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6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23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6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49327"/>
              <a:buFont typeface="Arial"/>
              <a:buNone/>
            </a:pPr>
            <a:r>
              <a:rPr lang="it" sz="2230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CAPOFILA</a:t>
            </a:r>
            <a:r>
              <a:rPr lang="it" sz="2230" b="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</a:t>
            </a:r>
            <a:endParaRPr sz="2230" b="0"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6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54187"/>
              <a:buFont typeface="Arial"/>
              <a:buNone/>
            </a:pPr>
            <a:r>
              <a:rPr lang="it" sz="2029" b="0">
                <a:latin typeface="Source Sans Pro"/>
                <a:ea typeface="Source Sans Pro"/>
                <a:cs typeface="Source Sans Pro"/>
                <a:sym typeface="Source Sans Pro"/>
              </a:rPr>
              <a:t>Cpia Fabrizio De Andrè</a:t>
            </a:r>
            <a:endParaRPr sz="2029" b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6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51375"/>
              <a:buFont typeface="Arial"/>
              <a:buNone/>
            </a:pPr>
            <a:r>
              <a:rPr lang="it" sz="214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PARTNER</a:t>
            </a:r>
            <a:r>
              <a:rPr lang="it" sz="214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it" sz="2029" b="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2029" b="0"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6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54187"/>
              <a:buFont typeface="Arial"/>
              <a:buNone/>
            </a:pPr>
            <a:r>
              <a:rPr lang="it" sz="2029" b="0">
                <a:solidFill>
                  <a:srgbClr val="22222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Provincia di Lecco</a:t>
            </a:r>
            <a:endParaRPr sz="2029" b="0">
              <a:solidFill>
                <a:srgbClr val="22222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6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54187"/>
              <a:buFont typeface="Arial"/>
              <a:buNone/>
            </a:pPr>
            <a:r>
              <a:rPr lang="it" sz="2029" b="0">
                <a:solidFill>
                  <a:srgbClr val="22222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Auser Leucum Volontariato Onlus</a:t>
            </a:r>
            <a:endParaRPr sz="2029" b="0">
              <a:solidFill>
                <a:srgbClr val="22222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6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54187"/>
              <a:buFont typeface="Arial"/>
              <a:buNone/>
            </a:pPr>
            <a:r>
              <a:rPr lang="it" sz="2029" b="0">
                <a:solidFill>
                  <a:srgbClr val="22222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Consorzio Girasole</a:t>
            </a:r>
            <a:endParaRPr sz="2029" b="0">
              <a:solidFill>
                <a:srgbClr val="22222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6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54187"/>
              <a:buFont typeface="Arial"/>
              <a:buNone/>
            </a:pPr>
            <a:r>
              <a:rPr lang="it" sz="2029" b="0">
                <a:solidFill>
                  <a:srgbClr val="22222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Rete Salute</a:t>
            </a:r>
            <a:endParaRPr sz="2029" b="0">
              <a:solidFill>
                <a:srgbClr val="22222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6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54187"/>
              <a:buFont typeface="Arial"/>
              <a:buNone/>
            </a:pPr>
            <a:r>
              <a:rPr lang="it" sz="2029" b="0">
                <a:solidFill>
                  <a:srgbClr val="22222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Comunita Montana Valsassina,Valvarrone, Val d’Esino e Riviera</a:t>
            </a:r>
            <a:endParaRPr sz="2029" b="0">
              <a:solidFill>
                <a:srgbClr val="22222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6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54187"/>
              <a:buFont typeface="Arial"/>
              <a:buNone/>
            </a:pPr>
            <a:r>
              <a:rPr lang="it" sz="2029" b="0">
                <a:solidFill>
                  <a:srgbClr val="22222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CSV Lecco,Monza e Sondrio</a:t>
            </a:r>
            <a:endParaRPr sz="2029" b="0">
              <a:solidFill>
                <a:srgbClr val="22222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6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54187"/>
              <a:buFont typeface="Arial"/>
              <a:buNone/>
            </a:pPr>
            <a:r>
              <a:rPr lang="it" sz="2029" b="0">
                <a:solidFill>
                  <a:srgbClr val="22222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ARCI Lecco e Sondrio</a:t>
            </a:r>
            <a:endParaRPr sz="2029" b="0">
              <a:solidFill>
                <a:srgbClr val="22222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6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54187"/>
              <a:buFont typeface="Arial"/>
              <a:buNone/>
            </a:pPr>
            <a:r>
              <a:rPr lang="it" sz="2029" b="0">
                <a:solidFill>
                  <a:srgbClr val="22222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Les Cultures</a:t>
            </a:r>
            <a:endParaRPr sz="2029" b="0">
              <a:solidFill>
                <a:srgbClr val="22222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6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54187"/>
              <a:buFont typeface="Arial"/>
              <a:buNone/>
            </a:pPr>
            <a:r>
              <a:rPr lang="it" sz="2029" b="0">
                <a:solidFill>
                  <a:srgbClr val="22222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Auser Volontariato Colico ODV ETS</a:t>
            </a:r>
            <a:endParaRPr sz="3400"/>
          </a:p>
        </p:txBody>
      </p:sp>
      <p:sp>
        <p:nvSpPr>
          <p:cNvPr id="217" name="Google Shape;217;p32"/>
          <p:cNvSpPr txBox="1"/>
          <p:nvPr/>
        </p:nvSpPr>
        <p:spPr>
          <a:xfrm>
            <a:off x="437650" y="4380250"/>
            <a:ext cx="395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8" name="Google Shape;21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8450" y="110300"/>
            <a:ext cx="1610701" cy="94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/>
        </p:nvSpPr>
        <p:spPr>
          <a:xfrm>
            <a:off x="75400" y="2764975"/>
            <a:ext cx="8993100" cy="23784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3">
            <a:alphaModFix/>
          </a:blip>
          <a:srcRect l="23640" t="29100" r="25190" b="41151"/>
          <a:stretch/>
        </p:blipFill>
        <p:spPr>
          <a:xfrm>
            <a:off x="75400" y="0"/>
            <a:ext cx="8993227" cy="3666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7824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SERVIZI DI FACILITAZIONE DIGITALI</a:t>
            </a:r>
            <a:endParaRPr/>
          </a:p>
        </p:txBody>
      </p:sp>
      <p:sp>
        <p:nvSpPr>
          <p:cNvPr id="224" name="Google Shape;224;p33"/>
          <p:cNvSpPr txBox="1">
            <a:spLocks noGrp="1"/>
          </p:cNvSpPr>
          <p:nvPr>
            <p:ph type="body" idx="1"/>
          </p:nvPr>
        </p:nvSpPr>
        <p:spPr>
          <a:xfrm>
            <a:off x="311700" y="2844125"/>
            <a:ext cx="2616300" cy="5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b="1">
                <a:solidFill>
                  <a:schemeClr val="dk2"/>
                </a:solidFill>
              </a:rPr>
              <a:t>PRESIDI FISSI E MOBILI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225" name="Google Shape;225;p33"/>
          <p:cNvSpPr/>
          <p:nvPr/>
        </p:nvSpPr>
        <p:spPr>
          <a:xfrm>
            <a:off x="3650300" y="1533975"/>
            <a:ext cx="1914600" cy="396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Sans Pro"/>
                <a:ea typeface="Source Sans Pro"/>
                <a:cs typeface="Source Sans Pro"/>
                <a:sym typeface="Source Sans Pro"/>
              </a:rPr>
              <a:t>CORSI GRUPPI IN PRESENZA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6" name="Google Shape;226;p33"/>
          <p:cNvSpPr/>
          <p:nvPr/>
        </p:nvSpPr>
        <p:spPr>
          <a:xfrm>
            <a:off x="3650300" y="2166313"/>
            <a:ext cx="1914600" cy="396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CORSI INDIVIDUALI IN PRESENZA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7" name="Google Shape;227;p33"/>
          <p:cNvSpPr/>
          <p:nvPr/>
        </p:nvSpPr>
        <p:spPr>
          <a:xfrm>
            <a:off x="3700725" y="2798650"/>
            <a:ext cx="1914600" cy="396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Sans Pro"/>
                <a:ea typeface="Source Sans Pro"/>
                <a:cs typeface="Source Sans Pro"/>
                <a:sym typeface="Source Sans Pro"/>
              </a:rPr>
              <a:t>CORSI SINCRONI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8" name="Google Shape;228;p33"/>
          <p:cNvSpPr/>
          <p:nvPr/>
        </p:nvSpPr>
        <p:spPr>
          <a:xfrm>
            <a:off x="3700725" y="3430975"/>
            <a:ext cx="1914600" cy="396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Sans Pro"/>
                <a:ea typeface="Source Sans Pro"/>
                <a:cs typeface="Source Sans Pro"/>
                <a:sym typeface="Source Sans Pro"/>
              </a:rPr>
              <a:t>CORSI ASINCRONI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9" name="Google Shape;229;p33"/>
          <p:cNvSpPr txBox="1"/>
          <p:nvPr/>
        </p:nvSpPr>
        <p:spPr>
          <a:xfrm>
            <a:off x="670700" y="3195250"/>
            <a:ext cx="15861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24 ORE SETTIMANALI</a:t>
            </a:r>
            <a:endParaRPr sz="1200"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0" name="Google Shape;230;p33"/>
          <p:cNvPicPr preferRelativeResize="0"/>
          <p:nvPr/>
        </p:nvPicPr>
        <p:blipFill rotWithShape="1">
          <a:blip r:embed="rId3">
            <a:alphaModFix/>
          </a:blip>
          <a:srcRect l="9174" t="15677" r="37763" b="8987"/>
          <a:stretch/>
        </p:blipFill>
        <p:spPr>
          <a:xfrm>
            <a:off x="288702" y="1068427"/>
            <a:ext cx="2371723" cy="188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/>
          <p:nvPr/>
        </p:nvSpPr>
        <p:spPr>
          <a:xfrm>
            <a:off x="7566657" y="0"/>
            <a:ext cx="1577100" cy="51435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4"/>
          <p:cNvSpPr txBox="1">
            <a:spLocks noGrp="1"/>
          </p:cNvSpPr>
          <p:nvPr>
            <p:ph type="title"/>
          </p:nvPr>
        </p:nvSpPr>
        <p:spPr>
          <a:xfrm>
            <a:off x="111125" y="425450"/>
            <a:ext cx="7054500" cy="128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100">
                <a:solidFill>
                  <a:srgbClr val="222222"/>
                </a:solidFill>
              </a:rPr>
              <a:t>AMBIENTE DI APPRENDIMENTO INTEGRATO A DISTANZA</a:t>
            </a:r>
            <a:endParaRPr sz="7200"/>
          </a:p>
        </p:txBody>
      </p:sp>
      <p:pic>
        <p:nvPicPr>
          <p:cNvPr id="237" name="Google Shape;23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413" y="1989806"/>
            <a:ext cx="4546254" cy="2469319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8" name="Google Shape;238;p34"/>
          <p:cNvSpPr/>
          <p:nvPr/>
        </p:nvSpPr>
        <p:spPr>
          <a:xfrm rot="1154510">
            <a:off x="5719935" y="1863561"/>
            <a:ext cx="3112369" cy="1352007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1334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 PROGETTO IN FASE DI SVILUPPO</a:t>
            </a:r>
            <a:endParaRPr sz="1800" b="1">
              <a:solidFill>
                <a:srgbClr val="13345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/>
          <p:nvPr/>
        </p:nvSpPr>
        <p:spPr>
          <a:xfrm>
            <a:off x="7566657" y="0"/>
            <a:ext cx="1577100" cy="51435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5"/>
          <p:cNvSpPr txBox="1">
            <a:spLocks noGrp="1"/>
          </p:cNvSpPr>
          <p:nvPr>
            <p:ph type="title"/>
          </p:nvPr>
        </p:nvSpPr>
        <p:spPr>
          <a:xfrm>
            <a:off x="111125" y="284750"/>
            <a:ext cx="7054500" cy="128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100">
                <a:solidFill>
                  <a:srgbClr val="222222"/>
                </a:solidFill>
              </a:rPr>
              <a:t>LAVORO DI RETE </a:t>
            </a:r>
            <a:endParaRPr sz="7200"/>
          </a:p>
        </p:txBody>
      </p:sp>
      <p:pic>
        <p:nvPicPr>
          <p:cNvPr id="245" name="Google Shape;24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125" y="1379613"/>
            <a:ext cx="3171226" cy="317122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5"/>
          <p:cNvSpPr txBox="1"/>
          <p:nvPr/>
        </p:nvSpPr>
        <p:spPr>
          <a:xfrm>
            <a:off x="3538450" y="2121000"/>
            <a:ext cx="3439500" cy="1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CPIA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ENTI LOCALI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ASSOCIAZIONI DEL TERZO SETTORE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/>
          <p:nvPr/>
        </p:nvSpPr>
        <p:spPr>
          <a:xfrm>
            <a:off x="7566657" y="0"/>
            <a:ext cx="1577100" cy="51435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6"/>
          <p:cNvSpPr txBox="1">
            <a:spLocks noGrp="1"/>
          </p:cNvSpPr>
          <p:nvPr>
            <p:ph type="title"/>
          </p:nvPr>
        </p:nvSpPr>
        <p:spPr>
          <a:xfrm>
            <a:off x="111125" y="222200"/>
            <a:ext cx="7054500" cy="128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35483"/>
              <a:buFont typeface="Arial"/>
              <a:buNone/>
            </a:pPr>
            <a:r>
              <a:rPr lang="it" sz="3100">
                <a:solidFill>
                  <a:srgbClr val="222222"/>
                </a:solidFill>
              </a:rPr>
              <a:t>APPRENDIMENTO PERMANENTE FORMALE NON FORMALE E INFORMALE </a:t>
            </a:r>
            <a:endParaRPr sz="7200"/>
          </a:p>
        </p:txBody>
      </p:sp>
      <p:pic>
        <p:nvPicPr>
          <p:cNvPr id="253" name="Google Shape;25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125" y="1643075"/>
            <a:ext cx="3120275" cy="312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6"/>
          <p:cNvSpPr txBox="1"/>
          <p:nvPr/>
        </p:nvSpPr>
        <p:spPr>
          <a:xfrm>
            <a:off x="3538450" y="2121000"/>
            <a:ext cx="3439500" cy="1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OCCUPABILITÀ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SOCIALE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CITTADINANZA ATTIVA 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255" name="Google Shape;25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8450" y="3894725"/>
            <a:ext cx="922919" cy="86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6"/>
          <p:cNvSpPr txBox="1"/>
          <p:nvPr/>
        </p:nvSpPr>
        <p:spPr>
          <a:xfrm>
            <a:off x="4572000" y="3861627"/>
            <a:ext cx="22650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Non Solo Soggetti Vulnerabili  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/>
          <p:nvPr/>
        </p:nvSpPr>
        <p:spPr>
          <a:xfrm>
            <a:off x="7566657" y="0"/>
            <a:ext cx="1577100" cy="51435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7"/>
          <p:cNvSpPr txBox="1">
            <a:spLocks noGrp="1"/>
          </p:cNvSpPr>
          <p:nvPr>
            <p:ph type="title"/>
          </p:nvPr>
        </p:nvSpPr>
        <p:spPr>
          <a:xfrm>
            <a:off x="111125" y="222200"/>
            <a:ext cx="7054500" cy="128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100">
                <a:solidFill>
                  <a:srgbClr val="222222"/>
                </a:solidFill>
              </a:rPr>
              <a:t>FLESSIBILITÀ</a:t>
            </a:r>
            <a:endParaRPr sz="7200"/>
          </a:p>
        </p:txBody>
      </p:sp>
      <p:sp>
        <p:nvSpPr>
          <p:cNvPr id="263" name="Google Shape;263;p37"/>
          <p:cNvSpPr txBox="1"/>
          <p:nvPr/>
        </p:nvSpPr>
        <p:spPr>
          <a:xfrm>
            <a:off x="3538450" y="2121000"/>
            <a:ext cx="3439500" cy="1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INTERNET 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SMARTPHONE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CONDIVISIBILITÀ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DIDATTICA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264" name="Google Shape;264;p37"/>
          <p:cNvPicPr preferRelativeResize="0"/>
          <p:nvPr/>
        </p:nvPicPr>
        <p:blipFill rotWithShape="1">
          <a:blip r:embed="rId3">
            <a:alphaModFix/>
          </a:blip>
          <a:srcRect t="11426"/>
          <a:stretch/>
        </p:blipFill>
        <p:spPr>
          <a:xfrm>
            <a:off x="246200" y="1839575"/>
            <a:ext cx="2797351" cy="247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8450" y="3894725"/>
            <a:ext cx="922919" cy="86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7"/>
          <p:cNvSpPr txBox="1"/>
          <p:nvPr/>
        </p:nvSpPr>
        <p:spPr>
          <a:xfrm>
            <a:off x="4617150" y="4019800"/>
            <a:ext cx="2048100" cy="738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33442 Visualizzazioni</a:t>
            </a:r>
            <a:endParaRPr sz="1800" b="1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/>
          <p:nvPr/>
        </p:nvSpPr>
        <p:spPr>
          <a:xfrm>
            <a:off x="7566657" y="0"/>
            <a:ext cx="1577100" cy="51435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8"/>
          <p:cNvSpPr txBox="1">
            <a:spLocks noGrp="1"/>
          </p:cNvSpPr>
          <p:nvPr>
            <p:ph type="title"/>
          </p:nvPr>
        </p:nvSpPr>
        <p:spPr>
          <a:xfrm>
            <a:off x="111125" y="222200"/>
            <a:ext cx="7054500" cy="128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100">
                <a:solidFill>
                  <a:srgbClr val="222222"/>
                </a:solidFill>
              </a:rPr>
              <a:t>CITTADINI SIAMO NOI </a:t>
            </a:r>
            <a:endParaRPr sz="7200"/>
          </a:p>
        </p:txBody>
      </p:sp>
      <p:pic>
        <p:nvPicPr>
          <p:cNvPr id="273" name="Google Shape;27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52900"/>
            <a:ext cx="3042732" cy="33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8"/>
          <p:cNvSpPr/>
          <p:nvPr/>
        </p:nvSpPr>
        <p:spPr>
          <a:xfrm>
            <a:off x="286625" y="1972525"/>
            <a:ext cx="1500900" cy="1360200"/>
          </a:xfrm>
          <a:prstGeom prst="rect">
            <a:avLst/>
          </a:prstGeom>
          <a:noFill/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8"/>
          <p:cNvSpPr txBox="1"/>
          <p:nvPr/>
        </p:nvSpPr>
        <p:spPr>
          <a:xfrm>
            <a:off x="3538450" y="2121000"/>
            <a:ext cx="3439500" cy="17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OCCUPABILITÀ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FACILITAZIONE DIGITALE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STARE INSIEME IN ITALIA 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LA CITTADINANZA NELLA VITA QUOTIDIANA 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276" name="Google Shape;27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8450" y="3894725"/>
            <a:ext cx="922919" cy="86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8"/>
          <p:cNvSpPr txBox="1"/>
          <p:nvPr/>
        </p:nvSpPr>
        <p:spPr>
          <a:xfrm>
            <a:off x="4572000" y="4002327"/>
            <a:ext cx="22650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In costante aggiornamento 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/>
          <p:nvPr/>
        </p:nvSpPr>
        <p:spPr>
          <a:xfrm>
            <a:off x="7566657" y="0"/>
            <a:ext cx="1577100" cy="51435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9"/>
          <p:cNvSpPr txBox="1">
            <a:spLocks noGrp="1"/>
          </p:cNvSpPr>
          <p:nvPr>
            <p:ph type="title"/>
          </p:nvPr>
        </p:nvSpPr>
        <p:spPr>
          <a:xfrm>
            <a:off x="111125" y="222200"/>
            <a:ext cx="7054500" cy="128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100">
                <a:solidFill>
                  <a:srgbClr val="222222"/>
                </a:solidFill>
              </a:rPr>
              <a:t>CITTADINI SIAMO NOI</a:t>
            </a:r>
            <a:endParaRPr sz="3100">
              <a:solidFill>
                <a:srgbClr val="22222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100">
                <a:solidFill>
                  <a:srgbClr val="222222"/>
                </a:solidFill>
              </a:rPr>
              <a:t>La raccolta differenziata  </a:t>
            </a:r>
            <a:endParaRPr sz="7200"/>
          </a:p>
        </p:txBody>
      </p:sp>
      <p:pic>
        <p:nvPicPr>
          <p:cNvPr id="284" name="Google Shape;284;p39" descr="In questo video si spiega cosa significa raccolta differenziata, con esempi pratici di come attuarla. Vengono date indicazioni generali e anche qualche suggerimento sui prodotti più incerti." title="La raccolta differenziata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57700"/>
            <a:ext cx="4419600" cy="2486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0"/>
          <p:cNvSpPr/>
          <p:nvPr/>
        </p:nvSpPr>
        <p:spPr>
          <a:xfrm>
            <a:off x="7566657" y="0"/>
            <a:ext cx="1577100" cy="51435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40"/>
          <p:cNvSpPr txBox="1">
            <a:spLocks noGrp="1"/>
          </p:cNvSpPr>
          <p:nvPr>
            <p:ph type="title"/>
          </p:nvPr>
        </p:nvSpPr>
        <p:spPr>
          <a:xfrm>
            <a:off x="111125" y="222200"/>
            <a:ext cx="7054500" cy="128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483"/>
              <a:buFont typeface="Arial"/>
              <a:buNone/>
            </a:pPr>
            <a:r>
              <a:rPr lang="it" sz="3100">
                <a:solidFill>
                  <a:srgbClr val="222222"/>
                </a:solidFill>
              </a:rPr>
              <a:t>CITTADINI SIAMO NOI</a:t>
            </a:r>
            <a:endParaRPr sz="3100">
              <a:solidFill>
                <a:srgbClr val="22222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35483"/>
              <a:buFont typeface="Arial"/>
              <a:buNone/>
            </a:pPr>
            <a:r>
              <a:rPr lang="it" sz="3100">
                <a:solidFill>
                  <a:srgbClr val="222222"/>
                </a:solidFill>
              </a:rPr>
              <a:t>L’esame della patente: come iscriversi </a:t>
            </a:r>
            <a:endParaRPr sz="7200"/>
          </a:p>
        </p:txBody>
      </p:sp>
      <p:pic>
        <p:nvPicPr>
          <p:cNvPr id="291" name="Google Shape;291;p40" descr="In questo video sono presentate e illustrate passo passo le modalità per accedere all'esame della patente in maniera autonoma e vengono mostrati i documenti e la modulistica necessari." title="L'esame della patente: come iscriversi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57700"/>
            <a:ext cx="4492300" cy="252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1"/>
          <p:cNvSpPr/>
          <p:nvPr/>
        </p:nvSpPr>
        <p:spPr>
          <a:xfrm>
            <a:off x="7566657" y="0"/>
            <a:ext cx="1577100" cy="51435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41"/>
          <p:cNvSpPr txBox="1">
            <a:spLocks noGrp="1"/>
          </p:cNvSpPr>
          <p:nvPr>
            <p:ph type="title"/>
          </p:nvPr>
        </p:nvSpPr>
        <p:spPr>
          <a:xfrm>
            <a:off x="111125" y="222200"/>
            <a:ext cx="7054500" cy="128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100">
                <a:solidFill>
                  <a:srgbClr val="222222"/>
                </a:solidFill>
              </a:rPr>
              <a:t>CITTADINI SIAMO NOI</a:t>
            </a:r>
            <a:endParaRPr sz="3100">
              <a:solidFill>
                <a:srgbClr val="22222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100">
                <a:solidFill>
                  <a:srgbClr val="222222"/>
                </a:solidFill>
              </a:rPr>
              <a:t>Questura: il permesso di soggiorno  </a:t>
            </a:r>
            <a:endParaRPr sz="7200"/>
          </a:p>
        </p:txBody>
      </p:sp>
      <p:pic>
        <p:nvPicPr>
          <p:cNvPr id="298" name="Google Shape;298;p41" descr="Nel video il Commissario Capo Rosario Torrisi, Dirigente dell’ufficio Immigrazione di Lecco, rispondendo alle domande dell’intervistatrice chiarisce quali siano le norme di riferimento per rilascio dei titoli di soggiorno; con quale tipo di format vengono rilasciati; quali siano le diverse tipologie; quale documentazione occorre per il rilascio del permesso per motivi di studio; quali sono le scadenze e i rinnovi possibili e se possibile cambiare la motivazione del rilascio." title="Questura: il permesso di soggiorno, 1a part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57700"/>
            <a:ext cx="4230250" cy="237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2"/>
          <p:cNvSpPr/>
          <p:nvPr/>
        </p:nvSpPr>
        <p:spPr>
          <a:xfrm>
            <a:off x="7566657" y="0"/>
            <a:ext cx="1577100" cy="51435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42"/>
          <p:cNvSpPr txBox="1">
            <a:spLocks noGrp="1"/>
          </p:cNvSpPr>
          <p:nvPr>
            <p:ph type="title"/>
          </p:nvPr>
        </p:nvSpPr>
        <p:spPr>
          <a:xfrm>
            <a:off x="111125" y="222200"/>
            <a:ext cx="7054500" cy="128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483"/>
              <a:buFont typeface="Arial"/>
              <a:buNone/>
            </a:pPr>
            <a:r>
              <a:rPr lang="it" sz="3100">
                <a:solidFill>
                  <a:srgbClr val="222222"/>
                </a:solidFill>
              </a:rPr>
              <a:t>CITTADINI SIAMO NOI</a:t>
            </a:r>
            <a:endParaRPr sz="3100">
              <a:solidFill>
                <a:srgbClr val="22222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35483"/>
              <a:buFont typeface="Arial"/>
              <a:buNone/>
            </a:pPr>
            <a:r>
              <a:rPr lang="it" sz="3100">
                <a:solidFill>
                  <a:srgbClr val="222222"/>
                </a:solidFill>
              </a:rPr>
              <a:t>Sei capace di scrivere una mail efficace?</a:t>
            </a:r>
            <a:endParaRPr sz="7200"/>
          </a:p>
        </p:txBody>
      </p:sp>
      <p:pic>
        <p:nvPicPr>
          <p:cNvPr id="305" name="Google Shape;305;p42" descr="Video guida per scrivere un’e-mail semplice ed efficace in pochi passaggi." title="Sei capace di scrivere un’e-mail efficace?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57700"/>
            <a:ext cx="4419600" cy="248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7824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SINTESI PANEL</a:t>
            </a: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274950" y="1654550"/>
            <a:ext cx="6855900" cy="30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2300">
                <a:solidFill>
                  <a:schemeClr val="dk2"/>
                </a:solidFill>
              </a:rPr>
              <a:t>Nel corso del panel verrà descritta la Rete Territoriale dei Servizi di Facilitazione Digitale di cui il Cpia di Lecco è capofila a livello regionale e provinciale e gli strumenti messi in campo per promuovere il Lifelong Learning attraverso portali di apprendimento asincrono - Leonardo visionario - e che promuovono apprendimenti integrati  formali e informali con proposte radicate sul territorio - Piazza Bella Piazza</a:t>
            </a:r>
            <a:endParaRPr sz="230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3"/>
          <p:cNvSpPr/>
          <p:nvPr/>
        </p:nvSpPr>
        <p:spPr>
          <a:xfrm>
            <a:off x="7566657" y="0"/>
            <a:ext cx="1577100" cy="51435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43"/>
          <p:cNvSpPr txBox="1">
            <a:spLocks noGrp="1"/>
          </p:cNvSpPr>
          <p:nvPr>
            <p:ph type="title"/>
          </p:nvPr>
        </p:nvSpPr>
        <p:spPr>
          <a:xfrm>
            <a:off x="111125" y="222200"/>
            <a:ext cx="7054500" cy="128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100">
                <a:solidFill>
                  <a:srgbClr val="222222"/>
                </a:solidFill>
              </a:rPr>
              <a:t>PRESENZA SINCRONO ASINCRONO </a:t>
            </a:r>
            <a:endParaRPr sz="7200"/>
          </a:p>
        </p:txBody>
      </p:sp>
      <p:pic>
        <p:nvPicPr>
          <p:cNvPr id="312" name="Google Shape;31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875" y="2830750"/>
            <a:ext cx="3323525" cy="20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7750" y="1678825"/>
            <a:ext cx="2458900" cy="245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2000" y="2211125"/>
            <a:ext cx="257175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4"/>
          <p:cNvSpPr/>
          <p:nvPr/>
        </p:nvSpPr>
        <p:spPr>
          <a:xfrm>
            <a:off x="7566657" y="0"/>
            <a:ext cx="1577100" cy="51435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44"/>
          <p:cNvSpPr txBox="1">
            <a:spLocks noGrp="1"/>
          </p:cNvSpPr>
          <p:nvPr>
            <p:ph type="title"/>
          </p:nvPr>
        </p:nvSpPr>
        <p:spPr>
          <a:xfrm>
            <a:off x="111125" y="222200"/>
            <a:ext cx="7054500" cy="128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100">
                <a:solidFill>
                  <a:srgbClr val="222222"/>
                </a:solidFill>
              </a:rPr>
              <a:t>LIFELONG LEARNING COME FILOSOFIA DI VITA </a:t>
            </a:r>
            <a:endParaRPr sz="7200"/>
          </a:p>
        </p:txBody>
      </p:sp>
      <p:pic>
        <p:nvPicPr>
          <p:cNvPr id="321" name="Google Shape;32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125" y="1993300"/>
            <a:ext cx="4016026" cy="2292359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4"/>
          <p:cNvSpPr txBox="1"/>
          <p:nvPr/>
        </p:nvSpPr>
        <p:spPr>
          <a:xfrm>
            <a:off x="4127150" y="1917800"/>
            <a:ext cx="3439500" cy="20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CURIOSITÀ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PENSIERO CRITICO 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POTENZIAMENTO AUTONOMO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PROBLEM SOLVING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COMUNICARE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COLLABORARE 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5"/>
          <p:cNvSpPr txBox="1">
            <a:spLocks noGrp="1"/>
          </p:cNvSpPr>
          <p:nvPr>
            <p:ph type="title"/>
          </p:nvPr>
        </p:nvSpPr>
        <p:spPr>
          <a:xfrm>
            <a:off x="852319" y="470671"/>
            <a:ext cx="56058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  <a:buFont typeface="Calibri"/>
              <a:buNone/>
            </a:pPr>
            <a:r>
              <a:rPr lang="it"/>
              <a:t>IMPLEMENTAZIONE DEL PORTALE DELLA FORMAZIONE ICT IdA CON PERCORSI FAD</a:t>
            </a:r>
            <a:endParaRPr/>
          </a:p>
        </p:txBody>
      </p:sp>
      <p:sp>
        <p:nvSpPr>
          <p:cNvPr id="328" name="Google Shape;328;p45"/>
          <p:cNvSpPr/>
          <p:nvPr/>
        </p:nvSpPr>
        <p:spPr>
          <a:xfrm>
            <a:off x="7566657" y="0"/>
            <a:ext cx="1577100" cy="51435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45"/>
          <p:cNvPicPr preferRelativeResize="0"/>
          <p:nvPr/>
        </p:nvPicPr>
        <p:blipFill rotWithShape="1">
          <a:blip r:embed="rId3">
            <a:alphaModFix/>
          </a:blip>
          <a:srcRect l="6455" t="10136" r="8037" b="5745"/>
          <a:stretch/>
        </p:blipFill>
        <p:spPr>
          <a:xfrm>
            <a:off x="923569" y="1790756"/>
            <a:ext cx="4789968" cy="2650687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0" name="Google Shape;330;p45"/>
          <p:cNvSpPr/>
          <p:nvPr/>
        </p:nvSpPr>
        <p:spPr>
          <a:xfrm rot="1154510">
            <a:off x="5719935" y="1863561"/>
            <a:ext cx="3112369" cy="1352007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13345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 PROGETTO DA AVVIARE</a:t>
            </a:r>
            <a:endParaRPr sz="1800" b="1">
              <a:solidFill>
                <a:srgbClr val="13345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1" name="Google Shape;331;p45"/>
          <p:cNvSpPr txBox="1"/>
          <p:nvPr/>
        </p:nvSpPr>
        <p:spPr>
          <a:xfrm>
            <a:off x="635075" y="4560350"/>
            <a:ext cx="5868600" cy="4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Fierida Milano 18,19 e 20 gennaio 2024</a:t>
            </a:r>
            <a:endParaRPr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6"/>
          <p:cNvSpPr txBox="1">
            <a:spLocks noGrp="1"/>
          </p:cNvSpPr>
          <p:nvPr>
            <p:ph type="title"/>
          </p:nvPr>
        </p:nvSpPr>
        <p:spPr>
          <a:xfrm>
            <a:off x="183825" y="445025"/>
            <a:ext cx="3250200" cy="40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La piattaforma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accent3"/>
                </a:solidFill>
              </a:rPr>
              <a:t>Leonardo Visionario</a:t>
            </a:r>
            <a:endParaRPr sz="2400"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verrà implementata con </a:t>
            </a:r>
            <a:r>
              <a:rPr lang="it" sz="2400">
                <a:solidFill>
                  <a:srgbClr val="45818E"/>
                </a:solidFill>
              </a:rPr>
              <a:t>corsi MOOC</a:t>
            </a:r>
            <a:r>
              <a:rPr lang="it" sz="2400"/>
              <a:t> e </a:t>
            </a:r>
            <a:r>
              <a:rPr lang="it" sz="2400">
                <a:solidFill>
                  <a:srgbClr val="CC0000"/>
                </a:solidFill>
              </a:rPr>
              <a:t>FAD</a:t>
            </a:r>
            <a:r>
              <a:rPr lang="it" sz="2400"/>
              <a:t> destinati anche agli studenti.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FFD966"/>
                </a:solidFill>
              </a:rPr>
              <a:t>MOODLE</a:t>
            </a:r>
            <a:r>
              <a:rPr lang="it" sz="2400"/>
              <a:t> è flessibile e permette di tracciare il percorso di ogni studente</a:t>
            </a:r>
            <a:endParaRPr sz="2400"/>
          </a:p>
        </p:txBody>
      </p:sp>
      <p:pic>
        <p:nvPicPr>
          <p:cNvPr id="337" name="Google Shape;337;p46"/>
          <p:cNvPicPr preferRelativeResize="0"/>
          <p:nvPr/>
        </p:nvPicPr>
        <p:blipFill rotWithShape="1">
          <a:blip r:embed="rId3">
            <a:alphaModFix/>
          </a:blip>
          <a:srcRect t="43045"/>
          <a:stretch/>
        </p:blipFill>
        <p:spPr>
          <a:xfrm>
            <a:off x="3434025" y="445021"/>
            <a:ext cx="3116050" cy="2147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1575" y="1595300"/>
            <a:ext cx="2773425" cy="307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7"/>
          <p:cNvSpPr/>
          <p:nvPr/>
        </p:nvSpPr>
        <p:spPr>
          <a:xfrm>
            <a:off x="7566657" y="0"/>
            <a:ext cx="1577100" cy="51435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47"/>
          <p:cNvSpPr txBox="1"/>
          <p:nvPr/>
        </p:nvSpPr>
        <p:spPr>
          <a:xfrm>
            <a:off x="635075" y="4560350"/>
            <a:ext cx="5868600" cy="4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Fierida Milano 18,19 e 20 gennaio 2024</a:t>
            </a:r>
            <a:endParaRPr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45" name="Google Shape;34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7088" y="333424"/>
            <a:ext cx="3577300" cy="105315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7"/>
          <p:cNvSpPr txBox="1"/>
          <p:nvPr/>
        </p:nvSpPr>
        <p:spPr>
          <a:xfrm>
            <a:off x="1154363" y="629150"/>
            <a:ext cx="170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 NUMERI DI </a:t>
            </a:r>
            <a:endParaRPr sz="1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347" name="Google Shape;347;p47"/>
          <p:cNvGraphicFramePr/>
          <p:nvPr/>
        </p:nvGraphicFramePr>
        <p:xfrm>
          <a:off x="267000" y="1800613"/>
          <a:ext cx="7020000" cy="1967992"/>
        </p:xfrm>
        <a:graphic>
          <a:graphicData uri="http://schemas.openxmlformats.org/drawingml/2006/table">
            <a:tbl>
              <a:tblPr>
                <a:noFill/>
                <a:tableStyleId>{F57D8FA7-5ECB-42BC-A04A-0C9A05635A26}</a:tableStyleId>
              </a:tblPr>
              <a:tblGrid>
                <a:gridCol w="32372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4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884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4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800" b="1">
                          <a:solidFill>
                            <a:srgbClr val="7E57C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IdA</a:t>
                      </a:r>
                      <a:endParaRPr sz="1800" b="1">
                        <a:solidFill>
                          <a:srgbClr val="7E57C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800" b="1">
                          <a:solidFill>
                            <a:srgbClr val="1C4587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PRIMARIA+</a:t>
                      </a:r>
                      <a:endParaRPr sz="1800" b="1">
                        <a:solidFill>
                          <a:srgbClr val="1C4587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800" b="1">
                          <a:solidFill>
                            <a:srgbClr val="1C4587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SEC. 1° E 2° GRADO</a:t>
                      </a:r>
                      <a:endParaRPr sz="1800" b="1">
                        <a:solidFill>
                          <a:srgbClr val="1C4587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800" b="1">
                          <a:solidFill>
                            <a:srgbClr val="22222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CORSI CHIUSI + ATTIVI</a:t>
                      </a:r>
                      <a:endParaRPr sz="1800" b="1">
                        <a:solidFill>
                          <a:srgbClr val="22222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800" b="1">
                          <a:solidFill>
                            <a:srgbClr val="F1C23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11</a:t>
                      </a:r>
                      <a:endParaRPr sz="1800" b="1">
                        <a:solidFill>
                          <a:srgbClr val="F1C23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800" b="1">
                          <a:solidFill>
                            <a:srgbClr val="C27BA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10</a:t>
                      </a:r>
                      <a:endParaRPr sz="1800" b="1">
                        <a:solidFill>
                          <a:srgbClr val="C27BA0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4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800" b="1">
                          <a:solidFill>
                            <a:srgbClr val="22222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CORSI IN PARTENZA DA FEBBRAIO</a:t>
                      </a:r>
                      <a:endParaRPr sz="1800" b="1">
                        <a:solidFill>
                          <a:srgbClr val="22222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800" b="1">
                          <a:solidFill>
                            <a:srgbClr val="F1C23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15</a:t>
                      </a:r>
                      <a:endParaRPr sz="1800" b="1">
                        <a:solidFill>
                          <a:srgbClr val="F1C23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800" b="1">
                          <a:solidFill>
                            <a:srgbClr val="C27BA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8</a:t>
                      </a:r>
                      <a:endParaRPr sz="1800" b="1">
                        <a:solidFill>
                          <a:srgbClr val="C27BA0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4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800" b="1">
                          <a:solidFill>
                            <a:srgbClr val="22222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ISCRIZIONI TOTALI</a:t>
                      </a:r>
                      <a:endParaRPr sz="1800" b="1">
                        <a:solidFill>
                          <a:srgbClr val="22222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800" b="1">
                          <a:solidFill>
                            <a:srgbClr val="F1C232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440</a:t>
                      </a:r>
                      <a:endParaRPr sz="1800" b="1">
                        <a:solidFill>
                          <a:srgbClr val="F1C232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800" b="1">
                          <a:solidFill>
                            <a:srgbClr val="C27BA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1173</a:t>
                      </a:r>
                      <a:endParaRPr sz="1800" b="1">
                        <a:solidFill>
                          <a:srgbClr val="C27BA0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48" name="Google Shape;34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000" y="1800625"/>
            <a:ext cx="929085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6200" y="1800625"/>
            <a:ext cx="95805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5289" y="1813634"/>
            <a:ext cx="929074" cy="640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8"/>
          <p:cNvSpPr txBox="1">
            <a:spLocks noGrp="1"/>
          </p:cNvSpPr>
          <p:nvPr>
            <p:ph type="title"/>
          </p:nvPr>
        </p:nvSpPr>
        <p:spPr>
          <a:xfrm>
            <a:off x="852319" y="470671"/>
            <a:ext cx="56058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</a:pPr>
            <a:r>
              <a:rPr lang="it"/>
              <a:t>GRAZIE PER L’ATTENZIONE</a:t>
            </a:r>
            <a:endParaRPr/>
          </a:p>
        </p:txBody>
      </p:sp>
      <p:sp>
        <p:nvSpPr>
          <p:cNvPr id="356" name="Google Shape;356;p48"/>
          <p:cNvSpPr/>
          <p:nvPr/>
        </p:nvSpPr>
        <p:spPr>
          <a:xfrm>
            <a:off x="7566657" y="0"/>
            <a:ext cx="1577100" cy="51435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638" y="1579246"/>
            <a:ext cx="4522255" cy="307372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8"/>
          <p:cNvSpPr txBox="1"/>
          <p:nvPr/>
        </p:nvSpPr>
        <p:spPr>
          <a:xfrm>
            <a:off x="635075" y="4560350"/>
            <a:ext cx="5868600" cy="4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Fierida Milano 18,19 e 20 gennaio 2024</a:t>
            </a:r>
            <a:endParaRPr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7824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istruzione emancipa</a:t>
            </a: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274950" y="1068425"/>
            <a:ext cx="6855900" cy="3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>
                <a:solidFill>
                  <a:srgbClr val="FF0000"/>
                </a:solidFill>
              </a:rPr>
              <a:t>concetto di emancipazione</a:t>
            </a:r>
            <a:r>
              <a:rPr lang="it" sz="2400"/>
              <a:t>: </a:t>
            </a:r>
            <a:r>
              <a:rPr lang="it" sz="2100">
                <a:solidFill>
                  <a:srgbClr val="4D5156"/>
                </a:solidFill>
                <a:highlight>
                  <a:srgbClr val="FFFFFF"/>
                </a:highlight>
              </a:rPr>
              <a:t> </a:t>
            </a:r>
            <a:r>
              <a:rPr lang="it" sz="2100">
                <a:solidFill>
                  <a:srgbClr val="040C28"/>
                </a:solidFill>
              </a:rPr>
              <a:t>liberarsi, sottrarsi a una soggezione, a una dominazione, a una condizione subalterna</a:t>
            </a:r>
            <a:endParaRPr sz="2100">
              <a:solidFill>
                <a:srgbClr val="040C28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2250">
                <a:solidFill>
                  <a:srgbClr val="4D5156"/>
                </a:solidFill>
                <a:highlight>
                  <a:srgbClr val="FFFFFF"/>
                </a:highlight>
              </a:rPr>
              <a:t>azioni che permettono a una persona o a un gruppo di persone di accedere ad uno stato di </a:t>
            </a:r>
            <a:r>
              <a:rPr lang="it" sz="2250" b="1">
                <a:solidFill>
                  <a:srgbClr val="FF0000"/>
                </a:solidFill>
                <a:highlight>
                  <a:srgbClr val="FFFFFF"/>
                </a:highlight>
              </a:rPr>
              <a:t>autonomia </a:t>
            </a:r>
            <a:r>
              <a:rPr lang="it" sz="2250">
                <a:solidFill>
                  <a:srgbClr val="4D5156"/>
                </a:solidFill>
                <a:highlight>
                  <a:srgbClr val="FFFFFF"/>
                </a:highlight>
              </a:rPr>
              <a:t>attraverso la cessazione della dipendenza, dell’asservimento </a:t>
            </a:r>
            <a:endParaRPr sz="2700">
              <a:solidFill>
                <a:srgbClr val="040C28"/>
              </a:solidFill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1340875" y="4235050"/>
            <a:ext cx="4825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dk2"/>
                </a:solidFill>
              </a:rPr>
              <a:t>CONCETTO DI CITTADINANZA ATTIVA</a:t>
            </a:r>
            <a:endParaRPr sz="1800" b="1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/>
        </p:nvSpPr>
        <p:spPr>
          <a:xfrm>
            <a:off x="510425" y="467075"/>
            <a:ext cx="6097200" cy="1032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dk2"/>
                </a:solidFill>
              </a:rPr>
              <a:t>QUALE RUOLO HANNO LE ICT NELL’EMANCIPAZIONE DEGLI INDIVIDUI/CITTADINI?</a:t>
            </a:r>
            <a:endParaRPr sz="1800" b="1">
              <a:solidFill>
                <a:schemeClr val="dk2"/>
              </a:solidFill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264050" y="1868425"/>
            <a:ext cx="27885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dk2"/>
                </a:solidFill>
              </a:rPr>
              <a:t>RENDONO SUBALTERNI?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3559024" y="1944450"/>
            <a:ext cx="2946825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dk2"/>
                </a:solidFill>
              </a:rPr>
              <a:t>RENDONO AUTONOMI?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264050" y="2787260"/>
            <a:ext cx="19794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dk2"/>
                </a:solidFill>
              </a:rPr>
              <a:t>RENDONO PASSIVI?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3559025" y="2891642"/>
            <a:ext cx="2658300" cy="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dk2"/>
                </a:solidFill>
              </a:rPr>
              <a:t>RENDONO ATTIVI?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99" name="Google Shape;99;p18"/>
          <p:cNvSpPr/>
          <p:nvPr/>
        </p:nvSpPr>
        <p:spPr>
          <a:xfrm>
            <a:off x="2189125" y="2186675"/>
            <a:ext cx="1258075" cy="2501920"/>
          </a:xfrm>
          <a:custGeom>
            <a:avLst/>
            <a:gdLst/>
            <a:ahLst/>
            <a:cxnLst/>
            <a:rect l="l" t="t" r="r" b="b"/>
            <a:pathLst>
              <a:path w="50323" h="134711" extrusionOk="0">
                <a:moveTo>
                  <a:pt x="42580" y="0"/>
                </a:moveTo>
                <a:cubicBezTo>
                  <a:pt x="37233" y="3342"/>
                  <a:pt x="26555" y="10509"/>
                  <a:pt x="31014" y="14968"/>
                </a:cubicBezTo>
                <a:cubicBezTo>
                  <a:pt x="35112" y="19066"/>
                  <a:pt x="40484" y="21979"/>
                  <a:pt x="45982" y="23812"/>
                </a:cubicBezTo>
                <a:cubicBezTo>
                  <a:pt x="47533" y="24329"/>
                  <a:pt x="50582" y="24983"/>
                  <a:pt x="50064" y="26534"/>
                </a:cubicBezTo>
                <a:cubicBezTo>
                  <a:pt x="48291" y="31847"/>
                  <a:pt x="40604" y="32538"/>
                  <a:pt x="35776" y="35378"/>
                </a:cubicBezTo>
                <a:cubicBezTo>
                  <a:pt x="28843" y="39457"/>
                  <a:pt x="23419" y="45683"/>
                  <a:pt x="17407" y="51027"/>
                </a:cubicBezTo>
                <a:cubicBezTo>
                  <a:pt x="16083" y="52204"/>
                  <a:pt x="12533" y="52844"/>
                  <a:pt x="13325" y="54428"/>
                </a:cubicBezTo>
                <a:cubicBezTo>
                  <a:pt x="13664" y="55105"/>
                  <a:pt x="20753" y="55513"/>
                  <a:pt x="21489" y="55789"/>
                </a:cubicBezTo>
                <a:cubicBezTo>
                  <a:pt x="27792" y="58152"/>
                  <a:pt x="34117" y="61564"/>
                  <a:pt x="38498" y="66675"/>
                </a:cubicBezTo>
                <a:cubicBezTo>
                  <a:pt x="39124" y="67405"/>
                  <a:pt x="40844" y="67803"/>
                  <a:pt x="40539" y="68716"/>
                </a:cubicBezTo>
                <a:cubicBezTo>
                  <a:pt x="39766" y="71033"/>
                  <a:pt x="35980" y="70475"/>
                  <a:pt x="33735" y="71437"/>
                </a:cubicBezTo>
                <a:cubicBezTo>
                  <a:pt x="29383" y="73302"/>
                  <a:pt x="24771" y="74591"/>
                  <a:pt x="20128" y="75519"/>
                </a:cubicBezTo>
                <a:cubicBezTo>
                  <a:pt x="18018" y="75941"/>
                  <a:pt x="13043" y="75636"/>
                  <a:pt x="14005" y="77561"/>
                </a:cubicBezTo>
                <a:cubicBezTo>
                  <a:pt x="14923" y="79398"/>
                  <a:pt x="18102" y="77904"/>
                  <a:pt x="20128" y="78241"/>
                </a:cubicBezTo>
                <a:cubicBezTo>
                  <a:pt x="26738" y="79342"/>
                  <a:pt x="33760" y="81667"/>
                  <a:pt x="38498" y="86405"/>
                </a:cubicBezTo>
                <a:cubicBezTo>
                  <a:pt x="40429" y="88336"/>
                  <a:pt x="42690" y="89917"/>
                  <a:pt x="44621" y="91848"/>
                </a:cubicBezTo>
                <a:cubicBezTo>
                  <a:pt x="45423" y="92650"/>
                  <a:pt x="47676" y="94062"/>
                  <a:pt x="46662" y="94569"/>
                </a:cubicBezTo>
                <a:cubicBezTo>
                  <a:pt x="37498" y="99151"/>
                  <a:pt x="25609" y="93613"/>
                  <a:pt x="16046" y="97291"/>
                </a:cubicBezTo>
                <a:cubicBezTo>
                  <a:pt x="12964" y="98476"/>
                  <a:pt x="9807" y="99684"/>
                  <a:pt x="6521" y="100012"/>
                </a:cubicBezTo>
                <a:cubicBezTo>
                  <a:pt x="4490" y="100215"/>
                  <a:pt x="-1195" y="98737"/>
                  <a:pt x="398" y="100012"/>
                </a:cubicBezTo>
                <a:cubicBezTo>
                  <a:pt x="12799" y="109937"/>
                  <a:pt x="21832" y="123472"/>
                  <a:pt x="33055" y="134711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" name="Google Shape;96;p18">
            <a:extLst>
              <a:ext uri="{FF2B5EF4-FFF2-40B4-BE49-F238E27FC236}">
                <a16:creationId xmlns:a16="http://schemas.microsoft.com/office/drawing/2014/main" xmlns="" id="{C19B2C21-3551-4305-AA9D-ECE36A96324C}"/>
              </a:ext>
            </a:extLst>
          </p:cNvPr>
          <p:cNvSpPr txBox="1"/>
          <p:nvPr/>
        </p:nvSpPr>
        <p:spPr>
          <a:xfrm>
            <a:off x="3532513" y="3817775"/>
            <a:ext cx="34533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2"/>
                </a:solidFill>
              </a:rPr>
              <a:t>AVVICINANO ALLA REALTÀ?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9" name="Google Shape;96;p18">
            <a:extLst>
              <a:ext uri="{FF2B5EF4-FFF2-40B4-BE49-F238E27FC236}">
                <a16:creationId xmlns:a16="http://schemas.microsoft.com/office/drawing/2014/main" xmlns="" id="{847C055D-63F2-4913-B501-3DD11F1C7B60}"/>
              </a:ext>
            </a:extLst>
          </p:cNvPr>
          <p:cNvSpPr txBox="1"/>
          <p:nvPr/>
        </p:nvSpPr>
        <p:spPr>
          <a:xfrm>
            <a:off x="264050" y="3867325"/>
            <a:ext cx="2550002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2"/>
                </a:solidFill>
              </a:rPr>
              <a:t>ALLONTANANO DALLA REALTÀ?</a:t>
            </a:r>
            <a:endParaRPr sz="1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20825"/>
            <a:ext cx="5905500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9175" y="393349"/>
            <a:ext cx="3099300" cy="174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4300" y="3088497"/>
            <a:ext cx="2781299" cy="191569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 txBox="1"/>
          <p:nvPr/>
        </p:nvSpPr>
        <p:spPr>
          <a:xfrm>
            <a:off x="243050" y="4329800"/>
            <a:ext cx="54258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50">
                <a:solidFill>
                  <a:srgbClr val="0F1111"/>
                </a:solidFill>
                <a:highlight>
                  <a:srgbClr val="FFFFFF"/>
                </a:highlight>
              </a:rPr>
              <a:t>La dicotomia di "apocalittici e integrati" sottolinea polemicamente la specularità tra due atteggiamenti nei confronti della cultura di massa apparentemente antitetici e in realtà complementari.</a:t>
            </a:r>
            <a:endParaRPr sz="1800"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311699" y="98516"/>
            <a:ext cx="7224881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c’è chi capovolge completamente la questione </a:t>
            </a:r>
            <a:r>
              <a:rPr lang="it" dirty="0" smtClean="0"/>
              <a:t>REALTÀ REALE/REALTÀ </a:t>
            </a:r>
            <a:r>
              <a:rPr lang="it" dirty="0"/>
              <a:t>VIRTUALE…</a:t>
            </a:r>
            <a:endParaRPr dirty="0"/>
          </a:p>
        </p:txBody>
      </p:sp>
      <p:pic>
        <p:nvPicPr>
          <p:cNvPr id="105" name="Google Shape;105;p19"/>
          <p:cNvPicPr preferRelativeResize="0"/>
          <p:nvPr/>
        </p:nvPicPr>
        <p:blipFill rotWithShape="1">
          <a:blip r:embed="rId5">
            <a:alphaModFix/>
          </a:blip>
          <a:srcRect l="17052" t="22190" r="17386" b="15407"/>
          <a:stretch/>
        </p:blipFill>
        <p:spPr>
          <a:xfrm>
            <a:off x="6439219" y="3503788"/>
            <a:ext cx="2443523" cy="139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atrix - Blue Pill or Red Pill (ITA) (1)">
            <a:hlinkClick r:id="" action="ppaction://media"/>
            <a:extLst>
              <a:ext uri="{FF2B5EF4-FFF2-40B4-BE49-F238E27FC236}">
                <a16:creationId xmlns:a16="http://schemas.microsoft.com/office/drawing/2014/main" xmlns="" id="{16C65D1E-5764-4131-B54A-4D89403856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240" y="1422117"/>
            <a:ext cx="5250949" cy="271822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58E3463C-51C8-4F34-8FAA-609863B6B65A}"/>
              </a:ext>
            </a:extLst>
          </p:cNvPr>
          <p:cNvSpPr txBox="1"/>
          <p:nvPr/>
        </p:nvSpPr>
        <p:spPr>
          <a:xfrm>
            <a:off x="991240" y="4285315"/>
            <a:ext cx="3842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Tu sei uno schiavo ….. sei in una prigione per la tua mente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7824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NON BISOGNA SCEGLIERE </a:t>
            </a:r>
            <a:endParaRPr/>
          </a:p>
        </p:txBody>
      </p:sp>
      <p:sp>
        <p:nvSpPr>
          <p:cNvPr id="120" name="Google Shape;120;p21"/>
          <p:cNvSpPr txBox="1"/>
          <p:nvPr/>
        </p:nvSpPr>
        <p:spPr>
          <a:xfrm>
            <a:off x="2062750" y="1987575"/>
            <a:ext cx="2636700" cy="7512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BLU PILL O RED PILL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falsa alternativa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1" name="Google Shape;121;p21"/>
          <p:cNvSpPr txBox="1"/>
          <p:nvPr/>
        </p:nvSpPr>
        <p:spPr>
          <a:xfrm>
            <a:off x="495350" y="3085625"/>
            <a:ext cx="3178500" cy="17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NEL MONDO REALE C’È UN APPROCCIO </a:t>
            </a:r>
            <a:r>
              <a:rPr lang="it" sz="1800" b="1">
                <a:solidFill>
                  <a:schemeClr val="dk2"/>
                </a:solidFill>
              </a:rPr>
              <a:t>INTEGRATO </a:t>
            </a:r>
            <a:r>
              <a:rPr lang="it" sz="1800">
                <a:solidFill>
                  <a:schemeClr val="dk2"/>
                </a:solidFill>
              </a:rPr>
              <a:t>TRA REALTÀ E STRUMENTI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4454100" y="3162075"/>
            <a:ext cx="2933100" cy="982500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NELLA SCUOLA BISOGNA INTEGRARE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3" name="Google Shape;123;p21"/>
          <p:cNvSpPr txBox="1"/>
          <p:nvPr/>
        </p:nvSpPr>
        <p:spPr>
          <a:xfrm>
            <a:off x="2139600" y="1140550"/>
            <a:ext cx="3588900" cy="7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a entrambi manca  UN APPROCCIO CRITICO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>
            <a:spLocks noGrp="1"/>
          </p:cNvSpPr>
          <p:nvPr>
            <p:ph type="body" idx="1"/>
          </p:nvPr>
        </p:nvSpPr>
        <p:spPr>
          <a:xfrm>
            <a:off x="164100" y="241725"/>
            <a:ext cx="7102974" cy="18758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800" b="1" dirty="0">
                <a:solidFill>
                  <a:schemeClr val="dk1"/>
                </a:solidFill>
              </a:rPr>
              <a:t>APPRENDIMENTO FORMALE E INFORMALE</a:t>
            </a:r>
            <a:endParaRPr sz="78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7800" b="1" dirty="0">
                <a:solidFill>
                  <a:schemeClr val="dk1"/>
                </a:solidFill>
              </a:rPr>
              <a:t>PRESENZA E DISTANZA</a:t>
            </a:r>
            <a:endParaRPr sz="78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7800" b="1" dirty="0">
                <a:solidFill>
                  <a:schemeClr val="dk1"/>
                </a:solidFill>
              </a:rPr>
              <a:t>ESPERIENZA DIRETTA E RIFLESSIONE</a:t>
            </a:r>
            <a:endParaRPr sz="78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29" name="Google Shape;129;p22"/>
          <p:cNvSpPr txBox="1"/>
          <p:nvPr/>
        </p:nvSpPr>
        <p:spPr>
          <a:xfrm>
            <a:off x="838350" y="2663600"/>
            <a:ext cx="3588900" cy="612300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CON UN APPROCCIO CRITICO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0" name="Google Shape;130;p22"/>
          <p:cNvSpPr txBox="1"/>
          <p:nvPr/>
        </p:nvSpPr>
        <p:spPr>
          <a:xfrm>
            <a:off x="676800" y="4096450"/>
            <a:ext cx="3912000" cy="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POTENZIALITÀ E PERICOLI</a:t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1" name="Google Shape;131;p22"/>
          <p:cNvSpPr txBox="1"/>
          <p:nvPr/>
        </p:nvSpPr>
        <p:spPr>
          <a:xfrm>
            <a:off x="4342200" y="3326275"/>
            <a:ext cx="2738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CITTADINI ATTIVI</a:t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2" name="Google Shape;132;p22"/>
          <p:cNvSpPr txBox="1"/>
          <p:nvPr/>
        </p:nvSpPr>
        <p:spPr>
          <a:xfrm>
            <a:off x="4342200" y="4040650"/>
            <a:ext cx="2381400" cy="7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INDIVIDUI PROFILATI DA LOGICHE DI MERCATO</a:t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33" name="Google Shape;133;p22"/>
          <p:cNvCxnSpPr/>
          <p:nvPr/>
        </p:nvCxnSpPr>
        <p:spPr>
          <a:xfrm>
            <a:off x="2236675" y="3326275"/>
            <a:ext cx="17100" cy="799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880</Words>
  <Application>Microsoft Office PowerPoint</Application>
  <PresentationFormat>Presentazione su schermo (16:9)</PresentationFormat>
  <Paragraphs>160</Paragraphs>
  <Slides>35</Slides>
  <Notes>35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1" baseType="lpstr">
      <vt:lpstr>Calibri</vt:lpstr>
      <vt:lpstr>Roboto</vt:lpstr>
      <vt:lpstr>Raleway</vt:lpstr>
      <vt:lpstr>Source Sans Pro</vt:lpstr>
      <vt:lpstr>Arial</vt:lpstr>
      <vt:lpstr>Plum</vt:lpstr>
      <vt:lpstr>Presentazione standard di PowerPoint</vt:lpstr>
      <vt:lpstr>Presentazione standard di PowerPoint</vt:lpstr>
      <vt:lpstr>SINTESI PANEL</vt:lpstr>
      <vt:lpstr>istruzione emancipa</vt:lpstr>
      <vt:lpstr>Presentazione standard di PowerPoint</vt:lpstr>
      <vt:lpstr>Presentazione standard di PowerPoint</vt:lpstr>
      <vt:lpstr>c’è chi capovolge completamente la questione REALTÀ REALE/REALTÀ VIRTUALE…</vt:lpstr>
      <vt:lpstr>NON BISOGNA SCEGLIERE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STRATEGIE DI DIFESA</vt:lpstr>
      <vt:lpstr>CITTADINI ATTIVI</vt:lpstr>
      <vt:lpstr>ACCESSIBILITÀ</vt:lpstr>
      <vt:lpstr>Rete dei servizi di facilitazione digitale        Regione Lombardia </vt:lpstr>
      <vt:lpstr>Presentazione standard di PowerPoint</vt:lpstr>
      <vt:lpstr> CAPOFILA    Cpia Fabrizio De Andrè PARTNER   Provincia di Lecco Auser Leucum Volontariato Onlus Consorzio Girasole Rete Salute Comunita Montana Valsassina,Valvarrone, Val d’Esino e Riviera CSV Lecco,Monza e Sondrio ARCI Lecco e Sondrio Les Cultures Auser Volontariato Colico ODV ETS</vt:lpstr>
      <vt:lpstr>SERVIZI DI FACILITAZIONE DIGITALI</vt:lpstr>
      <vt:lpstr>AMBIENTE DI APPRENDIMENTO INTEGRATO A DISTANZA</vt:lpstr>
      <vt:lpstr>LAVORO DI RETE </vt:lpstr>
      <vt:lpstr>APPRENDIMENTO PERMANENTE FORMALE NON FORMALE E INFORMALE </vt:lpstr>
      <vt:lpstr>FLESSIBILITÀ</vt:lpstr>
      <vt:lpstr>CITTADINI SIAMO NOI </vt:lpstr>
      <vt:lpstr>CITTADINI SIAMO NOI La raccolta differenziata  </vt:lpstr>
      <vt:lpstr>CITTADINI SIAMO NOI L’esame della patente: come iscriversi </vt:lpstr>
      <vt:lpstr>CITTADINI SIAMO NOI Questura: il permesso di soggiorno  </vt:lpstr>
      <vt:lpstr>CITTADINI SIAMO NOI Sei capace di scrivere una mail efficace?</vt:lpstr>
      <vt:lpstr>PRESENZA SINCRONO ASINCRONO </vt:lpstr>
      <vt:lpstr>LIFELONG LEARNING COME FILOSOFIA DI VITA </vt:lpstr>
      <vt:lpstr>IMPLEMENTAZIONE DEL PORTALE DELLA FORMAZIONE ICT IdA CON PERCORSI FAD</vt:lpstr>
      <vt:lpstr>La piattaforma  Leonardo Visionario verrà implementata con corsi MOOC e FAD destinati anche agli studenti. MOODLE è flessibile e permette di tracciare il percorso di ogni studente</vt:lpstr>
      <vt:lpstr>Presentazione standard di PowerPoint</vt:lpstr>
      <vt:lpstr>GRAZIE PER L’ATTENZIONE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Alberto Di Palma</cp:lastModifiedBy>
  <cp:revision>8</cp:revision>
  <dcterms:modified xsi:type="dcterms:W3CDTF">2024-01-19T23:48:35Z</dcterms:modified>
</cp:coreProperties>
</file>