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9953" r:id="rId1"/>
  </p:sldMasterIdLst>
  <p:notesMasterIdLst>
    <p:notesMasterId r:id="rId18"/>
  </p:notesMasterIdLst>
  <p:handoutMasterIdLst>
    <p:handoutMasterId r:id="rId19"/>
  </p:handoutMasterIdLst>
  <p:sldIdLst>
    <p:sldId id="353" r:id="rId2"/>
    <p:sldId id="358" r:id="rId3"/>
    <p:sldId id="359" r:id="rId4"/>
    <p:sldId id="355" r:id="rId5"/>
    <p:sldId id="360" r:id="rId6"/>
    <p:sldId id="356" r:id="rId7"/>
    <p:sldId id="362" r:id="rId8"/>
    <p:sldId id="366" r:id="rId9"/>
    <p:sldId id="363" r:id="rId10"/>
    <p:sldId id="364" r:id="rId11"/>
    <p:sldId id="365" r:id="rId12"/>
    <p:sldId id="367" r:id="rId13"/>
    <p:sldId id="368" r:id="rId14"/>
    <p:sldId id="369" r:id="rId15"/>
    <p:sldId id="370" r:id="rId16"/>
    <p:sldId id="273" r:id="rId17"/>
  </p:sldIdLst>
  <p:sldSz cx="12192000" cy="685800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5B800"/>
    <a:srgbClr val="1111B5"/>
    <a:srgbClr val="F8F8F8"/>
    <a:srgbClr val="CC0099"/>
    <a:srgbClr val="CC66FF"/>
    <a:srgbClr val="C23114"/>
    <a:srgbClr val="E96247"/>
    <a:srgbClr val="F4B183"/>
    <a:srgbClr val="339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6433" autoAdjust="0"/>
  </p:normalViewPr>
  <p:slideViewPr>
    <p:cSldViewPr>
      <p:cViewPr varScale="1">
        <p:scale>
          <a:sx n="79" d="100"/>
          <a:sy n="79" d="100"/>
        </p:scale>
        <p:origin x="758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964" y="-114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6" tIns="45822" rIns="91646" bIns="4582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6" tIns="45822" rIns="91646" bIns="458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9F4CEEA-494A-404D-8D19-71C145CE30E1}" type="datetimeFigureOut">
              <a:rPr lang="en-GB"/>
              <a:pPr>
                <a:defRPr/>
              </a:pPr>
              <a:t>31/03/2022</a:t>
            </a:fld>
            <a:endParaRPr lang="en-GB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6" tIns="45822" rIns="91646" bIns="4582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6" tIns="45822" rIns="91646" bIns="458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E6B21C-FE13-48BC-AF90-F43A90103FC3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166687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6" tIns="45822" rIns="91646" bIns="4582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6" tIns="45822" rIns="91646" bIns="458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EBFFFE9-39A5-4ED3-A59F-B28857040CF5}" type="datetimeFigureOut">
              <a:rPr lang="en-GB"/>
              <a:pPr>
                <a:defRPr/>
              </a:pPr>
              <a:t>31/03/2022</a:t>
            </a:fld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6463"/>
            <a:ext cx="5438775" cy="4470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6" tIns="45822" rIns="91646" bIns="45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6" tIns="45822" rIns="91646" bIns="4582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46" tIns="45822" rIns="91646" bIns="458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3C3484-EFE5-4391-8D90-39283B96C5B8}" type="slidenum">
              <a:rPr lang="en-GB" altLang="it-IT"/>
              <a:pPr>
                <a:defRPr/>
              </a:pPr>
              <a:t>‹#›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070965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AF000A-E98B-4BD5-B879-0812E55EEB32}" type="datetimeFigureOut">
              <a:rPr lang="it-IT" smtClean="0"/>
              <a:pPr>
                <a:defRPr/>
              </a:pPr>
              <a:t>31/03/2022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E8B0B-BA74-4382-B0BC-EA1CE42F8C62}" type="slidenum">
              <a:rPr lang="it-IT" altLang="it-IT" smtClean="0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387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103CF7-E44B-412B-B2D9-6D8468373A94}" type="datetimeFigureOut">
              <a:rPr lang="it-IT" smtClean="0"/>
              <a:pPr>
                <a:defRPr/>
              </a:pPr>
              <a:t>31/03/2022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51347-03E8-41B3-8331-8E81D1C520F6}" type="slidenum">
              <a:rPr lang="it-IT" altLang="it-IT" smtClean="0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9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C60FD-9138-4629-8716-4182698CC3B1}" type="datetimeFigureOut">
              <a:rPr lang="it-IT" smtClean="0"/>
              <a:pPr>
                <a:defRPr/>
              </a:pPr>
              <a:t>31/03/2022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264E4-9D4F-45A5-AF2B-9949A88D8958}" type="slidenum">
              <a:rPr lang="it-IT" altLang="it-IT" smtClean="0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7465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8879417" y="638175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Date: in 12 pts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772816"/>
            <a:ext cx="109728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08923"/>
            <a:ext cx="109728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9935635" y="6381328"/>
            <a:ext cx="2256367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46715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FBBEB-0360-47E9-AC2F-234D4A0FCC0A}" type="datetimeFigureOut">
              <a:rPr lang="it-IT" smtClean="0"/>
              <a:pPr>
                <a:defRPr/>
              </a:pPr>
              <a:t>31/03/2022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29A9A-D495-42F3-B4CA-17AA97184353}" type="slidenum">
              <a:rPr lang="it-IT" altLang="it-IT" smtClean="0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932416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369BE-2ECD-4FD1-9F47-2D0520DCC7F5}" type="datetimeFigureOut">
              <a:rPr lang="it-IT" smtClean="0"/>
              <a:pPr>
                <a:defRPr/>
              </a:pPr>
              <a:t>31/03/2022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F7F52-FDAD-4B05-BAB2-D37CD72EEF6E}" type="slidenum">
              <a:rPr lang="it-IT" altLang="it-IT" smtClean="0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995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56146-1AB0-4DC0-81E1-F22C3A2C5B11}" type="datetimeFigureOut">
              <a:rPr lang="it-IT" smtClean="0"/>
              <a:pPr>
                <a:defRPr/>
              </a:pPr>
              <a:t>31/03/2022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45588-8D71-45D3-8D9D-C71A1BB5AD79}" type="slidenum">
              <a:rPr lang="it-IT" altLang="it-IT" smtClean="0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243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6B197-1ACE-4BAF-87C4-275A46E66334}" type="datetimeFigureOut">
              <a:rPr lang="it-IT" smtClean="0"/>
              <a:pPr>
                <a:defRPr/>
              </a:pPr>
              <a:t>31/03/2022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A7ACB-A075-4B01-A322-03C1D7480D02}" type="slidenum">
              <a:rPr lang="it-IT" altLang="it-IT" smtClean="0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336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9F0D7E-D936-41B3-9A87-DE1973A90E85}" type="datetimeFigureOut">
              <a:rPr lang="it-IT" smtClean="0"/>
              <a:pPr>
                <a:defRPr/>
              </a:pPr>
              <a:t>31/03/2022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784ED-C756-42DA-B4A7-DEAA13303D6B}" type="slidenum">
              <a:rPr lang="it-IT" altLang="it-IT" smtClean="0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75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3ADA33-16CF-4CDD-AFC7-E5F59FD561DE}" type="datetimeFigureOut">
              <a:rPr lang="it-IT" smtClean="0"/>
              <a:pPr>
                <a:defRPr/>
              </a:pPr>
              <a:t>31/03/2022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26699-82F0-4EAB-89FB-B329AEAC1C2D}" type="slidenum">
              <a:rPr lang="it-IT" altLang="it-IT" smtClean="0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863975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C064B-332A-46CA-995A-6BAC1E4C6CB1}" type="datetimeFigureOut">
              <a:rPr lang="it-IT" smtClean="0"/>
              <a:pPr>
                <a:defRPr/>
              </a:pPr>
              <a:t>31/03/2022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C78D1-EFCE-4C43-91B9-1807AFD8B6A8}" type="slidenum">
              <a:rPr lang="it-IT" altLang="it-IT" smtClean="0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832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51594-2DD0-401F-AB1C-743546CB4872}" type="datetimeFigureOut">
              <a:rPr lang="it-IT" smtClean="0"/>
              <a:pPr>
                <a:defRPr/>
              </a:pPr>
              <a:t>31/03/2022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E7821-A701-451F-B2AE-315B884A28BF}" type="slidenum">
              <a:rPr lang="it-IT" altLang="it-IT" smtClean="0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356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D68BA1-4B34-4116-9EDA-A25F9FC9EA64}" type="datetimeFigureOut">
              <a:rPr lang="it-IT" smtClean="0"/>
              <a:pPr>
                <a:defRPr/>
              </a:pPr>
              <a:t>31/03/2022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C4DC4D-8E7C-46F8-8A31-E931FF3A873B}" type="slidenum">
              <a:rPr lang="it-IT" altLang="it-IT" smtClean="0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621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54" r:id="rId1"/>
    <p:sldLayoutId id="2147489955" r:id="rId2"/>
    <p:sldLayoutId id="2147489956" r:id="rId3"/>
    <p:sldLayoutId id="2147489957" r:id="rId4"/>
    <p:sldLayoutId id="2147489958" r:id="rId5"/>
    <p:sldLayoutId id="2147489959" r:id="rId6"/>
    <p:sldLayoutId id="2147489960" r:id="rId7"/>
    <p:sldLayoutId id="2147489961" r:id="rId8"/>
    <p:sldLayoutId id="2147489962" r:id="rId9"/>
    <p:sldLayoutId id="2147489963" r:id="rId10"/>
    <p:sldLayoutId id="2147489964" r:id="rId11"/>
    <p:sldLayoutId id="21474899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pale/it/resource-centre/content/scuolemigranti-progetto-quirinale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epale.ec.europa.eu/en/node/2968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epale/node/28376" TargetMode="External"/><Relationship Id="rId5" Type="http://schemas.openxmlformats.org/officeDocument/2006/relationships/hyperlink" Target="http://ec.europa.eu/epale/it/resource-centre/content/gioco-didattico-idea-supporto-dei-docenti-di-italiano-l2" TargetMode="External"/><Relationship Id="rId4" Type="http://schemas.openxmlformats.org/officeDocument/2006/relationships/hyperlink" Target="http://ec.europa.eu/epale/it/blog/imparare-litaliano-e-un-gioco-con-ide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c.europa.eu/epale/it/node/1001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pale@indire.it" TargetMode="External"/><Relationship Id="rId2" Type="http://schemas.openxmlformats.org/officeDocument/2006/relationships/hyperlink" Target="http://epalejournal.indire.i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smusplus.i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pale.ec.europa.eu/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io.pubblica.istruzione.it/buongiorno_europa/allegati/barcellona2002.pdf" TargetMode="External"/><Relationship Id="rId2" Type="http://schemas.openxmlformats.org/officeDocument/2006/relationships/hyperlink" Target="https://europa.eu/documents/comm/white_papers/pdf/com95_590_f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eur-lex.europa.eu/legal-content/IT/TXT/PDF/?uri=CELEX:32018H0604(01)&amp;from=F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ec.europa.eu/it/raccomandazione-del-consiglio-su-un-approccio-globale-allinsegnamento-e-allapprendimento-delle-lingue" TargetMode="External"/><Relationship Id="rId2" Type="http://schemas.openxmlformats.org/officeDocument/2006/relationships/hyperlink" Target="https://education.ec.europa.eu/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ec.europa.eu/programmes/erasmus-plus/node_en" TargetMode="External"/><Relationship Id="rId4" Type="http://schemas.openxmlformats.org/officeDocument/2006/relationships/hyperlink" Target="https://education.ec.europa.eu/it/iniziative-europee-in-campo-linguistic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erasmus-plus.ec.europa.eu/projects/eplus-project-details/#project/2017-1-IT02-KA101-035729" TargetMode="External"/><Relationship Id="rId7" Type="http://schemas.openxmlformats.org/officeDocument/2006/relationships/hyperlink" Target="https://erasmus-plus.ec.europa.eu/projects/eplus-project-details" TargetMode="External"/><Relationship Id="rId2" Type="http://schemas.openxmlformats.org/officeDocument/2006/relationships/hyperlink" Target="https://erasmus-plus.ec.europa.eu/projects/eplus-project-details/#project/2016-1-IT02-KA104-0229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rasmus-plus.ec.europa.eu/projects/eplus-project-details/#project/2018-1-ES01-KA101-048431" TargetMode="External"/><Relationship Id="rId5" Type="http://schemas.openxmlformats.org/officeDocument/2006/relationships/hyperlink" Target="https://erasmus-plus.ec.europa.eu/projects/eplus-project-details/#project/EST-2008-1-FI1-GRU06-00107" TargetMode="External"/><Relationship Id="rId4" Type="http://schemas.openxmlformats.org/officeDocument/2006/relationships/hyperlink" Target="https://erasmus-plus.ec.europa.eu/projects/eplus-project-details#project/2017-1-IT02-KA101-03572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erasmusplus.it/iniziative/label-lingu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E8B0B-BA74-4382-B0BC-EA1CE42F8C62}" type="slidenum">
              <a:rPr lang="it-IT" altLang="it-IT" smtClean="0"/>
              <a:pPr>
                <a:defRPr/>
              </a:pPr>
              <a:t>1</a:t>
            </a:fld>
            <a:endParaRPr lang="it-IT" alt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EC720D-8B2D-48EE-B04D-0634A8AB917E}"/>
              </a:ext>
            </a:extLst>
          </p:cNvPr>
          <p:cNvSpPr txBox="1"/>
          <p:nvPr/>
        </p:nvSpPr>
        <p:spPr>
          <a:xfrm>
            <a:off x="2135560" y="1815415"/>
            <a:ext cx="82809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chemeClr val="accent5"/>
                </a:solidFill>
                <a:latin typeface="+mn-lt"/>
              </a:rPr>
              <a:t>Erasmus+ e le lingue: l’Italiano L2 in un’ottica di plurilinguismo</a:t>
            </a:r>
            <a:endParaRPr lang="en-GB" sz="44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E5060-BE5B-4AB0-9E31-DA2C4E27F227}"/>
              </a:ext>
            </a:extLst>
          </p:cNvPr>
          <p:cNvSpPr txBox="1"/>
          <p:nvPr/>
        </p:nvSpPr>
        <p:spPr>
          <a:xfrm>
            <a:off x="2279576" y="4885159"/>
            <a:ext cx="6596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5"/>
                </a:solidFill>
                <a:latin typeface="+mn-lt"/>
              </a:rPr>
              <a:t>Lorenza Venturi, Capo </a:t>
            </a:r>
            <a:r>
              <a:rPr lang="en-GB" sz="2400" b="1" dirty="0" err="1">
                <a:solidFill>
                  <a:schemeClr val="accent5"/>
                </a:solidFill>
                <a:latin typeface="+mn-lt"/>
              </a:rPr>
              <a:t>Unità</a:t>
            </a:r>
            <a:r>
              <a:rPr lang="en-GB" sz="2400" b="1" dirty="0">
                <a:solidFill>
                  <a:schemeClr val="accent5"/>
                </a:solidFill>
                <a:latin typeface="+mn-lt"/>
              </a:rPr>
              <a:t> Erasmus+ </a:t>
            </a:r>
            <a:r>
              <a:rPr lang="en-GB" sz="2400" b="1" dirty="0" err="1">
                <a:solidFill>
                  <a:schemeClr val="accent5"/>
                </a:solidFill>
                <a:latin typeface="+mn-lt"/>
              </a:rPr>
              <a:t>EdA</a:t>
            </a:r>
            <a:r>
              <a:rPr lang="en-GB" sz="2400" b="1" dirty="0">
                <a:solidFill>
                  <a:schemeClr val="accent5"/>
                </a:solidFill>
                <a:latin typeface="+mn-lt"/>
              </a:rPr>
              <a:t> e </a:t>
            </a:r>
            <a:r>
              <a:rPr lang="en-GB" sz="2400" b="1" dirty="0" err="1">
                <a:solidFill>
                  <a:schemeClr val="accent5"/>
                </a:solidFill>
                <a:latin typeface="+mn-lt"/>
              </a:rPr>
              <a:t>Epale</a:t>
            </a:r>
            <a:endParaRPr lang="en-GB" sz="2400" b="1" dirty="0">
              <a:solidFill>
                <a:schemeClr val="accent5"/>
              </a:solidFill>
              <a:latin typeface="+mn-lt"/>
            </a:endParaRPr>
          </a:p>
          <a:p>
            <a:r>
              <a:rPr lang="en-GB" sz="2400" b="1" dirty="0" err="1">
                <a:solidFill>
                  <a:schemeClr val="accent5"/>
                </a:solidFill>
                <a:latin typeface="+mn-lt"/>
              </a:rPr>
              <a:t>Agenzia</a:t>
            </a:r>
            <a:r>
              <a:rPr lang="en-GB" sz="2400" b="1" dirty="0">
                <a:solidFill>
                  <a:schemeClr val="accent5"/>
                </a:solidFill>
                <a:latin typeface="+mn-lt"/>
              </a:rPr>
              <a:t> Nazionale Erasmus+ INDIRE</a:t>
            </a:r>
          </a:p>
        </p:txBody>
      </p:sp>
      <p:pic>
        <p:nvPicPr>
          <p:cNvPr id="10242" name="Picture 2" descr="Label Europeo delle Lingue: a Firenze la presentazione dei progetti  vincitori – Indire">
            <a:extLst>
              <a:ext uri="{FF2B5EF4-FFF2-40B4-BE49-F238E27FC236}">
                <a16:creationId xmlns:a16="http://schemas.microsoft.com/office/drawing/2014/main" id="{C67D5D0F-1937-46ED-9D40-2EBEC4F4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3609006"/>
            <a:ext cx="7433204" cy="104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279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E8B50-D5CC-4371-B590-4353B54C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413179"/>
            <a:ext cx="10515600" cy="1325563"/>
          </a:xfrm>
        </p:spPr>
        <p:txBody>
          <a:bodyPr>
            <a:noAutofit/>
          </a:bodyPr>
          <a:lstStyle/>
          <a:p>
            <a:r>
              <a:rPr lang="it-IT" sz="3200" b="0" dirty="0">
                <a:solidFill>
                  <a:srgbClr val="004494"/>
                </a:solidFill>
                <a:effectLst/>
                <a:latin typeface="EC Square Sans Medium"/>
                <a:ea typeface="Times New Roman" panose="02020603050405020304" pitchFamily="18" charset="0"/>
              </a:rPr>
              <a:t>Imparare l'italiano L2 in contesti reali e interagendo. </a:t>
            </a:r>
            <a:br>
              <a:rPr lang="it-IT" sz="3200" b="0" dirty="0">
                <a:solidFill>
                  <a:srgbClr val="004494"/>
                </a:solidFill>
                <a:effectLst/>
                <a:latin typeface="EC Square Sans Medium"/>
                <a:ea typeface="Times New Roman" panose="02020603050405020304" pitchFamily="18" charset="0"/>
              </a:rPr>
            </a:br>
            <a:r>
              <a:rPr lang="en-GB" sz="3200" b="0" dirty="0" err="1">
                <a:solidFill>
                  <a:srgbClr val="004494"/>
                </a:solidFill>
                <a:effectLst/>
                <a:latin typeface="EC Square Sans Medium"/>
                <a:ea typeface="Times New Roman" panose="02020603050405020304" pitchFamily="18" charset="0"/>
                <a:hlinkClick r:id="rId2"/>
              </a:rPr>
              <a:t>Proposte</a:t>
            </a:r>
            <a:r>
              <a:rPr lang="en-GB" sz="3200" b="0" dirty="0">
                <a:solidFill>
                  <a:srgbClr val="004494"/>
                </a:solidFill>
                <a:effectLst/>
                <a:latin typeface="EC Square Sans Medium"/>
                <a:ea typeface="Times New Roman" panose="02020603050405020304" pitchFamily="18" charset="0"/>
                <a:hlinkClick r:id="rId2"/>
              </a:rPr>
              <a:t> </a:t>
            </a:r>
            <a:r>
              <a:rPr lang="en-GB" sz="3200" b="0" dirty="0" err="1">
                <a:solidFill>
                  <a:srgbClr val="004494"/>
                </a:solidFill>
                <a:effectLst/>
                <a:latin typeface="EC Square Sans Medium"/>
                <a:ea typeface="Times New Roman" panose="02020603050405020304" pitchFamily="18" charset="0"/>
                <a:hlinkClick r:id="rId2"/>
              </a:rPr>
              <a:t>didattiche</a:t>
            </a:r>
            <a:r>
              <a:rPr lang="en-GB" sz="3200" b="0" dirty="0">
                <a:solidFill>
                  <a:srgbClr val="004494"/>
                </a:solidFill>
                <a:effectLst/>
                <a:latin typeface="EC Square Sans Medium"/>
                <a:ea typeface="Times New Roman" panose="02020603050405020304" pitchFamily="18" charset="0"/>
                <a:hlinkClick r:id="rId2"/>
              </a:rPr>
              <a:t> dal </a:t>
            </a:r>
            <a:r>
              <a:rPr lang="en-GB" sz="3200" b="0" dirty="0" err="1">
                <a:solidFill>
                  <a:srgbClr val="004494"/>
                </a:solidFill>
                <a:effectLst/>
                <a:latin typeface="EC Square Sans Medium"/>
                <a:ea typeface="Times New Roman" panose="02020603050405020304" pitchFamily="18" charset="0"/>
                <a:hlinkClick r:id="rId2"/>
              </a:rPr>
              <a:t>seminario</a:t>
            </a:r>
            <a:r>
              <a:rPr lang="en-GB" sz="3200" b="0" dirty="0">
                <a:solidFill>
                  <a:srgbClr val="004494"/>
                </a:solidFill>
                <a:effectLst/>
                <a:latin typeface="EC Square Sans Medium"/>
                <a:ea typeface="Times New Roman" panose="02020603050405020304" pitchFamily="18" charset="0"/>
                <a:hlinkClick r:id="rId2"/>
              </a:rPr>
              <a:t> EPALE</a:t>
            </a:r>
            <a:endParaRPr lang="en-GB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D83F5-CDB2-406A-BBB7-10151D1A9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135" y="2708920"/>
            <a:ext cx="11665296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2000" b="0" i="0" dirty="0">
                <a:solidFill>
                  <a:srgbClr val="313131"/>
                </a:solidFill>
                <a:effectLst/>
                <a:latin typeface="EC Square Sans Regular"/>
              </a:rPr>
              <a:t>Nell’insegnamento della lingua straniera per adulti migranti è necessario un approccio finalizzato al </a:t>
            </a:r>
            <a:r>
              <a:rPr lang="it-IT" sz="2000" b="1" i="0" dirty="0">
                <a:solidFill>
                  <a:srgbClr val="313131"/>
                </a:solidFill>
                <a:effectLst/>
                <a:latin typeface="EC Square Sans Regular"/>
              </a:rPr>
              <a:t>raggiungimento di obiettivi reali</a:t>
            </a:r>
            <a:r>
              <a:rPr lang="it-IT" sz="2000" dirty="0">
                <a:solidFill>
                  <a:srgbClr val="313131"/>
                </a:solidFill>
                <a:latin typeface="EC Square Sans Regular"/>
              </a:rPr>
              <a:t>. </a:t>
            </a:r>
            <a:r>
              <a:rPr lang="it-IT" sz="2000" b="0" i="0" dirty="0">
                <a:solidFill>
                  <a:srgbClr val="313131"/>
                </a:solidFill>
                <a:effectLst/>
                <a:latin typeface="EC Square Sans Regular"/>
              </a:rPr>
              <a:t>Il primo passo verso l’inclusione è la conoscenza dell’uso sociale della lingua, ovvero </a:t>
            </a:r>
            <a:r>
              <a:rPr lang="it-IT" sz="2000" b="1" i="0" dirty="0">
                <a:solidFill>
                  <a:srgbClr val="313131"/>
                </a:solidFill>
                <a:effectLst/>
                <a:latin typeface="EC Square Sans Regular"/>
              </a:rPr>
              <a:t>la lingua usata nella realtà quotidiana</a:t>
            </a:r>
            <a:r>
              <a:rPr lang="it-IT" sz="2000" b="0" i="0" dirty="0">
                <a:solidFill>
                  <a:srgbClr val="313131"/>
                </a:solidFill>
                <a:effectLst/>
                <a:latin typeface="EC Square Sans Regular"/>
              </a:rPr>
              <a:t>, senza l’obbligo di impiegare determinate strutture grammaticali.  Gli alunni si sforzano di utilizzare </a:t>
            </a:r>
            <a:r>
              <a:rPr lang="it-IT" sz="2000" b="1" i="0" dirty="0">
                <a:solidFill>
                  <a:srgbClr val="313131"/>
                </a:solidFill>
                <a:effectLst/>
                <a:latin typeface="EC Square Sans Regular"/>
              </a:rPr>
              <a:t>tutte le risorse a loro disposizione</a:t>
            </a:r>
            <a:r>
              <a:rPr lang="it-IT" sz="2000" b="0" i="0" dirty="0">
                <a:solidFill>
                  <a:srgbClr val="313131"/>
                </a:solidFill>
                <a:effectLst/>
                <a:latin typeface="EC Square Sans Regular"/>
              </a:rPr>
              <a:t> perché vogliono prima di tutto trasmettere un messaggio all’interlocutore, indipendentemente dalla correttezza grammaticale e dal livello di accuratezza delle forme usate.</a:t>
            </a:r>
          </a:p>
          <a:p>
            <a:pPr algn="l"/>
            <a:r>
              <a:rPr lang="it-IT" sz="1800" b="0" i="0" u="none" strike="noStrike" dirty="0" err="1">
                <a:solidFill>
                  <a:srgbClr val="16468F"/>
                </a:solidFill>
                <a:effectLst/>
                <a:latin typeface="EC Square Sans Regular"/>
                <a:hlinkClick r:id="rId3"/>
              </a:rPr>
              <a:t>Scuolemigranti</a:t>
            </a:r>
            <a:r>
              <a:rPr lang="it-IT" sz="1800" b="0" i="0" u="none" strike="noStrike" dirty="0">
                <a:solidFill>
                  <a:srgbClr val="16468F"/>
                </a:solidFill>
                <a:effectLst/>
                <a:latin typeface="EC Square Sans Regular"/>
                <a:hlinkClick r:id="rId3"/>
              </a:rPr>
              <a:t>. Progetto Quirinale</a:t>
            </a:r>
            <a:r>
              <a:rPr lang="it-IT" sz="1800" b="0" i="0" dirty="0">
                <a:solidFill>
                  <a:srgbClr val="313131"/>
                </a:solidFill>
                <a:effectLst/>
                <a:latin typeface="EC Square Sans Regular"/>
              </a:rPr>
              <a:t>, a cura della rete </a:t>
            </a:r>
            <a:r>
              <a:rPr lang="it-IT" sz="1800" b="0" i="0" dirty="0" err="1">
                <a:solidFill>
                  <a:srgbClr val="313131"/>
                </a:solidFill>
                <a:effectLst/>
                <a:latin typeface="EC Square Sans Regular"/>
              </a:rPr>
              <a:t>Scuolemigranti</a:t>
            </a:r>
            <a:endParaRPr lang="it-IT" sz="1800" b="0" i="0" dirty="0">
              <a:solidFill>
                <a:srgbClr val="313131"/>
              </a:solidFill>
              <a:effectLst/>
              <a:latin typeface="EC Square Sans Regular"/>
            </a:endParaRPr>
          </a:p>
          <a:p>
            <a:pPr algn="l"/>
            <a:r>
              <a:rPr lang="it-IT" sz="1800" b="0" i="0" u="none" strike="noStrike" dirty="0">
                <a:solidFill>
                  <a:srgbClr val="16468F"/>
                </a:solidFill>
                <a:effectLst/>
                <a:latin typeface="EC Square Sans Regular"/>
                <a:hlinkClick r:id="rId4"/>
              </a:rPr>
              <a:t>Imparare l'italiano con I.D.E.A.</a:t>
            </a:r>
            <a:r>
              <a:rPr lang="it-IT" sz="1800" b="0" i="0" dirty="0">
                <a:solidFill>
                  <a:srgbClr val="313131"/>
                </a:solidFill>
                <a:effectLst/>
                <a:latin typeface="EC Square Sans Regular"/>
              </a:rPr>
              <a:t>, a cura di Alessandro Borri e Maria Grazia D'Alessandro, CEFAL Emilia Romagna</a:t>
            </a:r>
          </a:p>
          <a:p>
            <a:pPr algn="l"/>
            <a:r>
              <a:rPr lang="it-IT" sz="1800" b="0" i="0" u="none" strike="noStrike" dirty="0">
                <a:solidFill>
                  <a:srgbClr val="16468F"/>
                </a:solidFill>
                <a:effectLst/>
                <a:latin typeface="EC Square Sans Regular"/>
                <a:hlinkClick r:id="rId5"/>
              </a:rPr>
              <a:t>Gioco didattico I.D.E.A. a supporto dei docenti di italiano L2</a:t>
            </a:r>
            <a:r>
              <a:rPr lang="it-IT" sz="1800" b="0" i="0" dirty="0">
                <a:solidFill>
                  <a:srgbClr val="313131"/>
                </a:solidFill>
                <a:effectLst/>
                <a:latin typeface="EC Square Sans Regular"/>
              </a:rPr>
              <a:t>, a cura di Alessandro Borri e Maria Grazia D'Alessandro, CEFAL Emilia Romagna</a:t>
            </a:r>
          </a:p>
          <a:p>
            <a:pPr algn="l"/>
            <a:r>
              <a:rPr lang="it-IT" sz="1800" b="0" i="0" u="none" strike="noStrike" dirty="0">
                <a:solidFill>
                  <a:srgbClr val="16468F"/>
                </a:solidFill>
                <a:effectLst/>
                <a:latin typeface="EC Square Sans Regular"/>
                <a:hlinkClick r:id="rId6"/>
              </a:rPr>
              <a:t>Uugot.it imparare le lingue guardando la TV</a:t>
            </a:r>
            <a:r>
              <a:rPr lang="it-IT" sz="1800" b="0" i="0" dirty="0">
                <a:solidFill>
                  <a:srgbClr val="313131"/>
                </a:solidFill>
                <a:effectLst/>
                <a:latin typeface="EC Square Sans Regular"/>
              </a:rPr>
              <a:t>, a cura di Francesca Sannazzaro</a:t>
            </a:r>
          </a:p>
          <a:p>
            <a:pPr marL="0" indent="0" algn="l">
              <a:buNone/>
            </a:pPr>
            <a:endParaRPr lang="it-IT" sz="2000" b="0" i="0" dirty="0">
              <a:solidFill>
                <a:srgbClr val="313131"/>
              </a:solidFill>
              <a:effectLst/>
              <a:latin typeface="EC Square Sans Regular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D89AB-03DE-4976-B4FB-F963A9B49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29A9A-D495-42F3-B4CA-17AA97184353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  <p:pic>
        <p:nvPicPr>
          <p:cNvPr id="15" name="Picture 14" descr="Dialoghi">
            <a:extLst>
              <a:ext uri="{FF2B5EF4-FFF2-40B4-BE49-F238E27FC236}">
                <a16:creationId xmlns:a16="http://schemas.microsoft.com/office/drawing/2014/main" id="{B4F7D271-C0D8-49ED-BA10-29BC633E2E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186" y="410220"/>
            <a:ext cx="2857500" cy="229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077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97590-DDC9-4A67-90AA-03F017BEA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1139481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b="0" dirty="0">
                <a:solidFill>
                  <a:srgbClr val="004494"/>
                </a:solidFill>
                <a:effectLst/>
                <a:latin typeface="EC Square Sans Medium"/>
                <a:ea typeface="Times New Roman" panose="02020603050405020304" pitchFamily="18" charset="0"/>
              </a:rPr>
              <a:t>Tecnologie per l'insegnamento dell'italiano L2</a:t>
            </a:r>
            <a:endParaRPr lang="en-GB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754A6-6004-4CDA-AD88-4724D250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32" y="2281403"/>
            <a:ext cx="110172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Un blog di Daniela </a:t>
            </a:r>
            <a:r>
              <a:rPr lang="en-GB" sz="2000" dirty="0" err="1"/>
              <a:t>Garau</a:t>
            </a:r>
            <a:r>
              <a:rPr lang="en-GB" sz="2000" dirty="0"/>
              <a:t> </a:t>
            </a:r>
            <a:r>
              <a:rPr lang="it-IT" sz="2000" b="0" i="1" dirty="0">
                <a:solidFill>
                  <a:srgbClr val="313131"/>
                </a:solidFill>
                <a:effectLst/>
              </a:rPr>
              <a:t>Docente al CPIA La Spezia di Matematica e Scienze, Animatore Digitale e Operatore Esperta nelle Tecnologie presso il </a:t>
            </a:r>
            <a:r>
              <a:rPr lang="it-IT" sz="2000" i="1" dirty="0">
                <a:solidFill>
                  <a:srgbClr val="313131"/>
                </a:solidFill>
              </a:rPr>
              <a:t>Centro Territoriale di Supporto della Spezia </a:t>
            </a:r>
            <a:endParaRPr lang="it-IT" sz="2000" b="0" i="1" dirty="0">
              <a:solidFill>
                <a:srgbClr val="313131"/>
              </a:solidFill>
              <a:effectLst/>
            </a:endParaRPr>
          </a:p>
          <a:p>
            <a:pPr marL="0" indent="0">
              <a:buNone/>
            </a:pPr>
            <a:r>
              <a:rPr lang="it-IT" sz="2000" dirty="0"/>
              <a:t>Le tecnologie del linguaggio e della comunicazione digitale rappresentano, infatti, un ponte tra l’uso della lingua in ambiente scolastico e l’uso della lingua in un contesto naturale fuori dalla classe, fornendo uno sfondo comunicativo continuo che sfuma i confini tra apprendimento e acquisizione. </a:t>
            </a:r>
          </a:p>
          <a:p>
            <a:pPr marL="0" indent="0">
              <a:buNone/>
            </a:pPr>
            <a:r>
              <a:rPr lang="it-IT" sz="2000" dirty="0"/>
              <a:t>Una carrellata di risorse e app utili, tra cui</a:t>
            </a:r>
          </a:p>
          <a:p>
            <a:pPr marL="0" indent="0">
              <a:buNone/>
            </a:pPr>
            <a:r>
              <a:rPr lang="it-IT" sz="2000" b="0" i="0" u="none" strike="noStrike" dirty="0">
                <a:solidFill>
                  <a:srgbClr val="16468F"/>
                </a:solidFill>
                <a:effectLst/>
                <a:hlinkClick r:id="rId2"/>
              </a:rPr>
              <a:t>Cassetta degli attrezzi digitali per l'Italiano L2</a:t>
            </a:r>
            <a:endParaRPr lang="en-GB" sz="2000" dirty="0"/>
          </a:p>
        </p:txBody>
      </p:sp>
      <p:pic>
        <p:nvPicPr>
          <p:cNvPr id="9" name="Picture 2" descr="Profile picture for user Daniela Garau.">
            <a:extLst>
              <a:ext uri="{FF2B5EF4-FFF2-40B4-BE49-F238E27FC236}">
                <a16:creationId xmlns:a16="http://schemas.microsoft.com/office/drawing/2014/main" id="{2EAAC44F-9EAA-4FCA-9E12-CE7AB1973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238955"/>
            <a:ext cx="9429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hadi_1">
            <a:extLst>
              <a:ext uri="{FF2B5EF4-FFF2-40B4-BE49-F238E27FC236}">
                <a16:creationId xmlns:a16="http://schemas.microsoft.com/office/drawing/2014/main" id="{8851A5FB-6E01-4B0F-8122-31C41A9FE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4005064"/>
            <a:ext cx="4716016" cy="229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2B78D-D7C3-4A6D-9E05-D974D73B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933638"/>
            <a:ext cx="10972800" cy="936104"/>
          </a:xfrm>
        </p:spPr>
        <p:txBody>
          <a:bodyPr/>
          <a:lstStyle/>
          <a:p>
            <a:r>
              <a:rPr lang="en-GB" dirty="0"/>
              <a:t>EPALE EDU HACK 9-10 </a:t>
            </a:r>
            <a:r>
              <a:rPr lang="en-GB" dirty="0" err="1"/>
              <a:t>novembre</a:t>
            </a:r>
            <a:r>
              <a:rPr lang="en-GB" dirty="0"/>
              <a:t>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75BA-30FE-4BD1-A742-7D3EBCE3C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55879"/>
            <a:ext cx="10972800" cy="778248"/>
          </a:xfrm>
        </p:spPr>
        <p:txBody>
          <a:bodyPr>
            <a:normAutofit/>
          </a:bodyPr>
          <a:lstStyle/>
          <a:p>
            <a:pPr algn="ctr"/>
            <a:r>
              <a:rPr lang="it-IT" sz="2000" b="0" dirty="0">
                <a:solidFill>
                  <a:schemeClr val="accent5">
                    <a:lumMod val="75000"/>
                  </a:schemeClr>
                </a:solidFill>
                <a:latin typeface="EC Square Sans Regular"/>
              </a:rPr>
              <a:t>E</a:t>
            </a:r>
            <a:r>
              <a:rPr lang="it-IT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EC Square Sans Regular"/>
              </a:rPr>
              <a:t>vento-competizione rivolto </a:t>
            </a:r>
            <a:r>
              <a:rPr lang="it-IT" sz="2000" b="1" i="0" dirty="0">
                <a:solidFill>
                  <a:schemeClr val="accent5">
                    <a:lumMod val="75000"/>
                  </a:schemeClr>
                </a:solidFill>
                <a:effectLst/>
                <a:latin typeface="EC Square Sans Regular"/>
              </a:rPr>
              <a:t>ai docenti e agli studenti dei CPIA d’Italia</a:t>
            </a:r>
            <a:r>
              <a:rPr lang="it-IT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EC Square Sans Regular"/>
              </a:rPr>
              <a:t> che si sono sfidati nella progettazione di </a:t>
            </a:r>
            <a:r>
              <a:rPr lang="it-IT" sz="2000" b="1" i="0" dirty="0">
                <a:solidFill>
                  <a:schemeClr val="accent5">
                    <a:lumMod val="75000"/>
                  </a:schemeClr>
                </a:solidFill>
                <a:effectLst/>
                <a:latin typeface="EC Square Sans Regular"/>
              </a:rPr>
              <a:t>ambienti di apprendimento digitali</a:t>
            </a:r>
            <a:r>
              <a:rPr lang="it-IT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EC Square Sans Regular"/>
              </a:rPr>
              <a:t> per la didattica a distanza e in presenza.  </a:t>
            </a:r>
            <a:endParaRPr lang="en-GB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941F5-128E-4B93-9D4B-C1D4F05AC9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FFC34C-3495-416C-B408-A7CFAF4FCAD0}"/>
              </a:ext>
            </a:extLst>
          </p:cNvPr>
          <p:cNvSpPr txBox="1"/>
          <p:nvPr/>
        </p:nvSpPr>
        <p:spPr>
          <a:xfrm>
            <a:off x="263352" y="2616798"/>
            <a:ext cx="4968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i="0" dirty="0">
                <a:solidFill>
                  <a:srgbClr val="313131"/>
                </a:solidFill>
                <a:effectLst/>
                <a:latin typeface="EC Square Sans Regular"/>
              </a:rPr>
              <a:t>Il progetto “Parole in tasca” ha coinvolto un team di studenti per creare un </a:t>
            </a:r>
            <a:r>
              <a:rPr lang="it-IT" sz="2000" b="1" i="0" dirty="0">
                <a:solidFill>
                  <a:srgbClr val="313131"/>
                </a:solidFill>
                <a:effectLst/>
                <a:latin typeface="EC Square Sans Regular"/>
              </a:rPr>
              <a:t>dizionario digitale "tascabile" di italiano</a:t>
            </a:r>
            <a:r>
              <a:rPr lang="it-IT" sz="2000" b="0" i="0" dirty="0">
                <a:solidFill>
                  <a:srgbClr val="313131"/>
                </a:solidFill>
                <a:effectLst/>
                <a:latin typeface="EC Square Sans Regular"/>
              </a:rPr>
              <a:t> di base che possa essere utile nella vita di tutti i giorni non solo degli iscritti dei corsi di alfabetizzazione, ma a chiunque voglia apprendere la lingua italiana. Le parole del dizionario digitale sono raggruppate per tema, è possibile ascoltare la corretta pronuncia ed è possibile contribuire ad arricchire il dizionario inserendo nuove parole!</a:t>
            </a:r>
            <a:endParaRPr lang="en-GB" sz="2000" dirty="0"/>
          </a:p>
        </p:txBody>
      </p:sp>
      <p:pic>
        <p:nvPicPr>
          <p:cNvPr id="12290" name="Picture 2" descr="bergamo">
            <a:extLst>
              <a:ext uri="{FF2B5EF4-FFF2-40B4-BE49-F238E27FC236}">
                <a16:creationId xmlns:a16="http://schemas.microsoft.com/office/drawing/2014/main" id="{EB8FF49B-4979-4D71-8511-95AFB022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350" y="2631972"/>
            <a:ext cx="5694818" cy="342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9396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CEA06-1B78-4674-9F9B-2502BB7D16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6" descr="napoli">
            <a:extLst>
              <a:ext uri="{FF2B5EF4-FFF2-40B4-BE49-F238E27FC236}">
                <a16:creationId xmlns:a16="http://schemas.microsoft.com/office/drawing/2014/main" id="{98E57E54-316A-4142-B6AF-E22286A2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94" y="1959382"/>
            <a:ext cx="58691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E4F8B1-5292-4E1B-A905-54A6056CAFB4}"/>
              </a:ext>
            </a:extLst>
          </p:cNvPr>
          <p:cNvSpPr txBox="1"/>
          <p:nvPr/>
        </p:nvSpPr>
        <p:spPr>
          <a:xfrm>
            <a:off x="570998" y="1961835"/>
            <a:ext cx="4885753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rgbClr val="313131"/>
                </a:solidFill>
                <a:effectLst/>
                <a:latin typeface="EC Square Sans Regular"/>
              </a:rPr>
              <a:t>Gli studenti stranieri del CPIA di Napoli Città 2 ripercorrono gli </a:t>
            </a:r>
            <a:r>
              <a:rPr lang="it-IT" b="1" i="0" dirty="0">
                <a:solidFill>
                  <a:srgbClr val="313131"/>
                </a:solidFill>
                <a:effectLst/>
                <a:latin typeface="EC Square Sans Regular"/>
              </a:rPr>
              <a:t>errori comuni che fanno nell’uso della lingua italiana a causa dell’influenza della lingua madre o di altre lingue parlate</a:t>
            </a:r>
            <a:r>
              <a:rPr lang="it-IT" b="0" i="0" dirty="0">
                <a:solidFill>
                  <a:srgbClr val="313131"/>
                </a:solidFill>
                <a:effectLst/>
                <a:latin typeface="EC Square Sans Regular"/>
              </a:rPr>
              <a:t>. “</a:t>
            </a:r>
            <a:r>
              <a:rPr lang="it-IT" b="0" i="0" dirty="0" err="1">
                <a:solidFill>
                  <a:srgbClr val="313131"/>
                </a:solidFill>
                <a:effectLst/>
                <a:latin typeface="EC Square Sans Regular"/>
              </a:rPr>
              <a:t>Same</a:t>
            </a:r>
            <a:r>
              <a:rPr lang="it-IT" b="0" i="0" dirty="0">
                <a:solidFill>
                  <a:srgbClr val="313131"/>
                </a:solidFill>
                <a:effectLst/>
                <a:latin typeface="EC Square Sans Regular"/>
              </a:rPr>
              <a:t> </a:t>
            </a:r>
            <a:r>
              <a:rPr lang="it-IT" b="0" i="0" dirty="0" err="1">
                <a:solidFill>
                  <a:srgbClr val="313131"/>
                </a:solidFill>
                <a:effectLst/>
                <a:latin typeface="EC Square Sans Regular"/>
              </a:rPr>
              <a:t>mistakes</a:t>
            </a:r>
            <a:r>
              <a:rPr lang="it-IT" b="0" i="0" dirty="0">
                <a:solidFill>
                  <a:srgbClr val="313131"/>
                </a:solidFill>
                <a:effectLst/>
                <a:latin typeface="EC Square Sans Regular"/>
              </a:rPr>
              <a:t>” è dunque una futura App che nasce con lo scopo di aiutare gli studenti stranieri e migranti ad imparare l’italiano senza confondersi con le altre lingue che parlano e riconoscendo i “false friends”. La App potrà essere scaricata gratuitamente dagli studenti e sarà usata in classe nella didattica come strumento di inclusività e socialità. 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56818-6BE3-4A51-8F67-6BA0282D719B}"/>
              </a:ext>
            </a:extLst>
          </p:cNvPr>
          <p:cNvSpPr txBox="1"/>
          <p:nvPr/>
        </p:nvSpPr>
        <p:spPr>
          <a:xfrm>
            <a:off x="3287688" y="5805264"/>
            <a:ext cx="60281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Nuova </a:t>
            </a:r>
            <a:r>
              <a:rPr lang="en-GB" dirty="0" err="1"/>
              <a:t>edizione</a:t>
            </a:r>
            <a:r>
              <a:rPr lang="en-GB" dirty="0"/>
              <a:t> </a:t>
            </a:r>
            <a:r>
              <a:rPr lang="en-GB" dirty="0" err="1"/>
              <a:t>dell’EPALE</a:t>
            </a:r>
            <a:r>
              <a:rPr lang="en-GB" dirty="0"/>
              <a:t> EDU HACK </a:t>
            </a:r>
            <a:r>
              <a:rPr lang="en-GB" dirty="0" err="1"/>
              <a:t>novembre</a:t>
            </a:r>
            <a:r>
              <a:rPr lang="en-GB" dirty="0"/>
              <a:t> 2022!!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93F27ED-C5BB-48C9-93BC-9A00CF79C9B1}"/>
              </a:ext>
            </a:extLst>
          </p:cNvPr>
          <p:cNvSpPr/>
          <p:nvPr/>
        </p:nvSpPr>
        <p:spPr>
          <a:xfrm>
            <a:off x="2207568" y="57476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2342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F8C7-4BA4-4761-804E-B64434E4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608985"/>
            <a:ext cx="10972800" cy="936104"/>
          </a:xfrm>
        </p:spPr>
        <p:txBody>
          <a:bodyPr>
            <a:normAutofit fontScale="90000"/>
          </a:bodyPr>
          <a:lstStyle/>
          <a:p>
            <a:r>
              <a:rPr lang="it-IT" b="0" i="0" dirty="0" err="1">
                <a:solidFill>
                  <a:srgbClr val="004494"/>
                </a:solidFill>
                <a:effectLst/>
                <a:latin typeface="EC Square Sans Medium"/>
              </a:rPr>
              <a:t>Epale</a:t>
            </a:r>
            <a:r>
              <a:rPr lang="it-IT" b="0" i="0" dirty="0">
                <a:solidFill>
                  <a:srgbClr val="004494"/>
                </a:solidFill>
                <a:effectLst/>
                <a:latin typeface="EC Square Sans Medium"/>
              </a:rPr>
              <a:t> Journal n.6, dicembre 2019 </a:t>
            </a:r>
            <a:br>
              <a:rPr lang="it-IT" b="0" i="0" dirty="0">
                <a:solidFill>
                  <a:srgbClr val="004494"/>
                </a:solidFill>
                <a:effectLst/>
                <a:latin typeface="EC Square Sans Medium"/>
              </a:rPr>
            </a:br>
            <a:r>
              <a:rPr lang="it-IT" i="1" u="sng" dirty="0">
                <a:solidFill>
                  <a:srgbClr val="004494"/>
                </a:solidFill>
                <a:effectLst/>
                <a:latin typeface="EC Square Sans Medium"/>
              </a:rPr>
              <a:t>Apprendimento innovativo e inclusione socio-culturale degli adulti migranti</a:t>
            </a:r>
            <a:br>
              <a:rPr lang="it-IT" b="0" i="0" u="sng" dirty="0">
                <a:solidFill>
                  <a:srgbClr val="004494"/>
                </a:solidFill>
                <a:effectLst/>
                <a:latin typeface="EC Square Sans Medium"/>
              </a:rPr>
            </a:b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42E84-55EE-41D0-8435-14F457D3B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" y="2305754"/>
            <a:ext cx="9289032" cy="4312911"/>
          </a:xfrm>
        </p:spPr>
        <p:txBody>
          <a:bodyPr>
            <a:normAutofit fontScale="70000" lnSpcReduction="20000"/>
          </a:bodyPr>
          <a:lstStyle/>
          <a:p>
            <a:r>
              <a:rPr lang="it-IT" b="0" i="1" dirty="0">
                <a:solidFill>
                  <a:srgbClr val="313131"/>
                </a:solidFill>
                <a:effectLst/>
                <a:latin typeface="EC Square Sans Regular"/>
              </a:rPr>
              <a:t>     </a:t>
            </a:r>
            <a:r>
              <a:rPr lang="it-IT" sz="3600" b="0" i="1" dirty="0">
                <a:solidFill>
                  <a:srgbClr val="313131"/>
                </a:solidFill>
                <a:effectLst/>
                <a:latin typeface="EC Square Sans Regular"/>
              </a:rPr>
              <a:t>Alcuni dei </a:t>
            </a:r>
            <a:r>
              <a:rPr lang="it-IT" sz="3600" b="0" i="1" dirty="0">
                <a:solidFill>
                  <a:srgbClr val="313131"/>
                </a:solidFill>
                <a:effectLst/>
                <a:latin typeface="+mn-lt"/>
              </a:rPr>
              <a:t>temi classici dell’</a:t>
            </a:r>
            <a:r>
              <a:rPr lang="it-IT" sz="3600" b="0" i="1" dirty="0" err="1">
                <a:solidFill>
                  <a:srgbClr val="313131"/>
                </a:solidFill>
                <a:effectLst/>
                <a:latin typeface="+mn-lt"/>
              </a:rPr>
              <a:t>Adult</a:t>
            </a:r>
            <a:r>
              <a:rPr lang="it-IT" sz="3600" b="0" i="1" dirty="0">
                <a:solidFill>
                  <a:srgbClr val="313131"/>
                </a:solidFill>
                <a:effectLst/>
                <a:latin typeface="+mn-lt"/>
              </a:rPr>
              <a:t> </a:t>
            </a:r>
            <a:r>
              <a:rPr lang="it-IT" sz="3600" b="0" i="1" dirty="0" err="1">
                <a:solidFill>
                  <a:srgbClr val="313131"/>
                </a:solidFill>
                <a:effectLst/>
                <a:latin typeface="+mn-lt"/>
              </a:rPr>
              <a:t>Education</a:t>
            </a:r>
            <a:r>
              <a:rPr lang="it-IT" sz="3600" b="0" i="1" dirty="0">
                <a:solidFill>
                  <a:srgbClr val="313131"/>
                </a:solidFill>
                <a:effectLst/>
                <a:latin typeface="+mn-lt"/>
              </a:rPr>
              <a:t>, come quelli dell’apprendimento, del Lifelong Learning e dell’accoglienza dei migranti, vengono declinati in questo numero 6/2019 della nostra giovane Rivista, ritagliati attraverso una visione empirica e ben radicata nelle esperienze e nei territori locali, nazionali e internazionali. Intendiamo dare spazio a </a:t>
            </a:r>
            <a:r>
              <a:rPr lang="it-IT" sz="3600" i="1" dirty="0">
                <a:solidFill>
                  <a:srgbClr val="313131"/>
                </a:solidFill>
                <a:effectLst/>
                <a:latin typeface="+mn-lt"/>
              </a:rPr>
              <a:t>riflessioni su lezioni apprese e pratiche innovative di educazione degli adulti rivolte a persone migranti e finalizzate alla loro inclusione sociale</a:t>
            </a:r>
            <a:r>
              <a:rPr lang="it-IT" sz="3600" b="0" i="1" dirty="0">
                <a:solidFill>
                  <a:srgbClr val="313131"/>
                </a:solidFill>
                <a:effectLst/>
                <a:latin typeface="+mn-lt"/>
              </a:rPr>
              <a:t>.</a:t>
            </a:r>
            <a:endParaRPr lang="it-IT" sz="3600" b="0" dirty="0">
              <a:solidFill>
                <a:srgbClr val="313131"/>
              </a:solidFill>
              <a:latin typeface="+mn-lt"/>
            </a:endParaRPr>
          </a:p>
          <a:p>
            <a:r>
              <a:rPr lang="it-IT" sz="3600" b="0" i="0" dirty="0">
                <a:solidFill>
                  <a:srgbClr val="313131"/>
                </a:solidFill>
                <a:effectLst/>
                <a:latin typeface="+mn-lt"/>
              </a:rPr>
              <a:t>   </a:t>
            </a:r>
            <a:r>
              <a:rPr lang="it-IT" sz="3600" b="0" i="1" dirty="0">
                <a:solidFill>
                  <a:srgbClr val="313131"/>
                </a:solidFill>
                <a:effectLst/>
                <a:latin typeface="EC Square Sans Regular"/>
              </a:rPr>
              <a:t>Vanna Boffo</a:t>
            </a:r>
            <a:r>
              <a:rPr lang="it-IT" sz="3600" b="0" dirty="0">
                <a:solidFill>
                  <a:srgbClr val="313131"/>
                </a:solidFill>
                <a:latin typeface="EC Square Sans Regular"/>
              </a:rPr>
              <a:t>, editoriale</a:t>
            </a:r>
            <a:r>
              <a:rPr lang="it-IT" sz="3600" b="0" i="0" dirty="0">
                <a:solidFill>
                  <a:srgbClr val="313131"/>
                </a:solidFill>
                <a:effectLst/>
                <a:latin typeface="EC Square Sans Regular"/>
              </a:rPr>
              <a:t> </a:t>
            </a:r>
          </a:p>
          <a:p>
            <a:r>
              <a:rPr lang="it-IT" sz="3600" b="0" dirty="0">
                <a:solidFill>
                  <a:srgbClr val="313131"/>
                </a:solidFill>
                <a:latin typeface="EC Square Sans Regular"/>
              </a:rPr>
              <a:t>-&gt; </a:t>
            </a:r>
            <a:r>
              <a:rPr lang="it-IT" sz="3600" b="0" dirty="0" err="1">
                <a:solidFill>
                  <a:srgbClr val="313131"/>
                </a:solidFill>
                <a:latin typeface="EC Square Sans Regular"/>
              </a:rPr>
              <a:t>Epale</a:t>
            </a:r>
            <a:r>
              <a:rPr lang="it-IT" sz="3600" b="0" dirty="0">
                <a:solidFill>
                  <a:srgbClr val="313131"/>
                </a:solidFill>
                <a:latin typeface="EC Square Sans Regular"/>
              </a:rPr>
              <a:t> Journal, rivista scientifica semestrale edita da </a:t>
            </a:r>
            <a:r>
              <a:rPr lang="it-IT" sz="3600" b="0" dirty="0" err="1">
                <a:solidFill>
                  <a:srgbClr val="313131"/>
                </a:solidFill>
                <a:latin typeface="EC Square Sans Regular"/>
              </a:rPr>
              <a:t>Epale</a:t>
            </a:r>
            <a:r>
              <a:rPr lang="it-IT" sz="3600" b="0" dirty="0">
                <a:solidFill>
                  <a:srgbClr val="313131"/>
                </a:solidFill>
                <a:latin typeface="EC Square Sans Regular"/>
              </a:rPr>
              <a:t> Italia in collaborazione con la Ruiap, in versione IT e EN</a:t>
            </a:r>
          </a:p>
          <a:p>
            <a:r>
              <a:rPr lang="it-IT" sz="3600" b="0" dirty="0">
                <a:solidFill>
                  <a:srgbClr val="313131"/>
                </a:solidFill>
                <a:latin typeface="EC Square Sans Regular"/>
              </a:rPr>
              <a:t>-&gt; Versione elettronica disponibile su </a:t>
            </a:r>
            <a:r>
              <a:rPr lang="it-IT" sz="3600" b="0" dirty="0">
                <a:solidFill>
                  <a:srgbClr val="313131"/>
                </a:solidFill>
                <a:latin typeface="EC Square Sans Regular"/>
                <a:hlinkClick r:id="rId2"/>
              </a:rPr>
              <a:t>http://epalejournal.indire.it</a:t>
            </a:r>
            <a:r>
              <a:rPr lang="it-IT" sz="3600" b="0" dirty="0">
                <a:solidFill>
                  <a:srgbClr val="313131"/>
                </a:solidFill>
                <a:latin typeface="EC Square Sans Regular"/>
              </a:rPr>
              <a:t> </a:t>
            </a:r>
          </a:p>
          <a:p>
            <a:r>
              <a:rPr lang="it-IT" sz="3600" b="0" dirty="0">
                <a:solidFill>
                  <a:srgbClr val="313131"/>
                </a:solidFill>
                <a:latin typeface="EC Square Sans Regular"/>
              </a:rPr>
              <a:t>-&gt; </a:t>
            </a:r>
            <a:r>
              <a:rPr lang="it-IT" sz="3600" b="0" i="0" dirty="0">
                <a:solidFill>
                  <a:srgbClr val="313131"/>
                </a:solidFill>
                <a:effectLst/>
                <a:latin typeface="EC Square Sans Regular"/>
              </a:rPr>
              <a:t>Copie cartacee disponibili a richiesta, contattare </a:t>
            </a:r>
            <a:r>
              <a:rPr lang="it-IT" sz="3600" b="0" i="0" dirty="0">
                <a:solidFill>
                  <a:srgbClr val="313131"/>
                </a:solidFill>
                <a:effectLst/>
                <a:latin typeface="EC Square Sans Regular"/>
                <a:hlinkClick r:id="rId3"/>
              </a:rPr>
              <a:t>epale@indire.it</a:t>
            </a:r>
            <a:r>
              <a:rPr lang="it-IT" sz="3600" b="0" i="0" dirty="0">
                <a:solidFill>
                  <a:srgbClr val="313131"/>
                </a:solidFill>
                <a:effectLst/>
                <a:latin typeface="EC Square Sans Regular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FC3B1-F44A-4388-B6E4-422D9F207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over-epalejournal-6">
            <a:extLst>
              <a:ext uri="{FF2B5EF4-FFF2-40B4-BE49-F238E27FC236}">
                <a16:creationId xmlns:a16="http://schemas.microsoft.com/office/drawing/2014/main" id="{630C2916-9C8B-41D7-9921-D10C1926F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478" y="2545089"/>
            <a:ext cx="2239384" cy="318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37364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0F9C1-8F88-4B88-A476-2CBF62527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844824"/>
            <a:ext cx="10657184" cy="4876974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it-IT" sz="4900" b="0" i="0" dirty="0">
                <a:solidFill>
                  <a:srgbClr val="313131"/>
                </a:solidFill>
                <a:effectLst/>
                <a:latin typeface="EC Square Sans Regular"/>
              </a:rPr>
              <a:t>RICERCHE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Donne, studentesse…cittadine. Un’esperienza di </a:t>
            </a:r>
            <a:r>
              <a:rPr lang="it-IT" sz="4900" b="0" i="1" dirty="0" err="1">
                <a:solidFill>
                  <a:srgbClr val="313131"/>
                </a:solidFill>
                <a:effectLst/>
                <a:latin typeface="EC Square Sans Regular"/>
              </a:rPr>
              <a:t>intercultural</a:t>
            </a: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 service learning</a:t>
            </a:r>
            <a:r>
              <a:rPr lang="it-IT" sz="4900" b="0" i="0" dirty="0">
                <a:solidFill>
                  <a:srgbClr val="313131"/>
                </a:solidFill>
                <a:effectLst/>
                <a:latin typeface="EC Square Sans Regular"/>
              </a:rPr>
              <a:t>, Monica Amadini, Sara </a:t>
            </a:r>
            <a:r>
              <a:rPr lang="it-IT" sz="4900" b="0" i="0" dirty="0" err="1">
                <a:solidFill>
                  <a:srgbClr val="313131"/>
                </a:solidFill>
                <a:effectLst/>
                <a:latin typeface="EC Square Sans Regular"/>
              </a:rPr>
              <a:t>Damiola</a:t>
            </a:r>
            <a:endParaRPr lang="it-IT" sz="4900" b="0" i="0" dirty="0">
              <a:solidFill>
                <a:srgbClr val="313131"/>
              </a:solidFill>
              <a:effectLst/>
              <a:latin typeface="EC Square Sans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Le mappe non sono il territorio: i movimenti dei migranti dentro e fuori i centri di accoglienza</a:t>
            </a:r>
            <a:r>
              <a:rPr lang="it-IT" sz="4900" b="0" i="0" dirty="0">
                <a:solidFill>
                  <a:srgbClr val="313131"/>
                </a:solidFill>
                <a:effectLst/>
                <a:latin typeface="EC Square Sans Regular"/>
              </a:rPr>
              <a:t>, Silvia Luraschi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Proposte per l’insegnamento della </a:t>
            </a:r>
            <a:r>
              <a:rPr lang="it-IT" sz="4900" i="1" dirty="0">
                <a:solidFill>
                  <a:srgbClr val="313131"/>
                </a:solidFill>
                <a:effectLst/>
                <a:latin typeface="EC Square Sans Regular"/>
              </a:rPr>
              <a:t>lingua 2</a:t>
            </a: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 </a:t>
            </a:r>
            <a:r>
              <a:rPr lang="it-IT" sz="4900" i="1" dirty="0">
                <a:solidFill>
                  <a:srgbClr val="313131"/>
                </a:solidFill>
                <a:effectLst/>
                <a:latin typeface="EC Square Sans Regular"/>
              </a:rPr>
              <a:t>nelle classi multiculturali</a:t>
            </a: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 delle scuole secondarie europee</a:t>
            </a:r>
            <a:r>
              <a:rPr lang="it-IT" sz="4900" b="0" i="0" dirty="0">
                <a:solidFill>
                  <a:srgbClr val="313131"/>
                </a:solidFill>
                <a:effectLst/>
                <a:latin typeface="EC Square Sans Regular"/>
              </a:rPr>
              <a:t>, Raffaella Biagioli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La formazione degli insegnanti della scuola secondaria tra e-Learning e Ricerca-Azione</a:t>
            </a:r>
            <a:r>
              <a:rPr lang="it-IT" sz="4900" b="0" i="0" dirty="0">
                <a:solidFill>
                  <a:srgbClr val="313131"/>
                </a:solidFill>
                <a:effectLst/>
                <a:latin typeface="EC Square Sans Regular"/>
              </a:rPr>
              <a:t>, Maria Grazia Proli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Accoglienza e riconoscimento delle competenze dei migranti dei </a:t>
            </a:r>
            <a:r>
              <a:rPr lang="it-IT" sz="4900" b="0" i="1" dirty="0" err="1">
                <a:solidFill>
                  <a:srgbClr val="313131"/>
                </a:solidFill>
                <a:effectLst/>
                <a:latin typeface="EC Square Sans Regular"/>
              </a:rPr>
              <a:t>Cpia</a:t>
            </a: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 del Lazio</a:t>
            </a:r>
            <a:r>
              <a:rPr lang="it-IT" sz="4900" b="0" i="0" dirty="0">
                <a:solidFill>
                  <a:srgbClr val="313131"/>
                </a:solidFill>
                <a:effectLst/>
                <a:latin typeface="EC Square Sans Regular"/>
              </a:rPr>
              <a:t>, Paolo Di Rienzo, Brigida Angeloni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L’apprendimento della </a:t>
            </a:r>
            <a:r>
              <a:rPr lang="it-IT" sz="4900" i="1" dirty="0">
                <a:solidFill>
                  <a:srgbClr val="313131"/>
                </a:solidFill>
                <a:effectLst/>
                <a:latin typeface="EC Square Sans Regular"/>
              </a:rPr>
              <a:t>lingua italiana nei </a:t>
            </a:r>
            <a:r>
              <a:rPr lang="it-IT" sz="4900" i="1" dirty="0" err="1">
                <a:solidFill>
                  <a:srgbClr val="313131"/>
                </a:solidFill>
                <a:effectLst/>
                <a:latin typeface="EC Square Sans Regular"/>
              </a:rPr>
              <a:t>Cpia</a:t>
            </a: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 come strumento di inclusione socioculturale: uno studio nel Lazio</a:t>
            </a:r>
            <a:r>
              <a:rPr lang="it-IT" sz="4900" b="0" i="0" dirty="0">
                <a:solidFill>
                  <a:srgbClr val="313131"/>
                </a:solidFill>
                <a:effectLst/>
                <a:latin typeface="EC Square Sans Regular"/>
              </a:rPr>
              <a:t>, Sara Gabrielli, Alice Fortuna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Per una rinnovata visione dell’altro: empatia e apprendimento</a:t>
            </a:r>
            <a:r>
              <a:rPr lang="it-IT" sz="4900" b="0" i="0" dirty="0">
                <a:solidFill>
                  <a:srgbClr val="313131"/>
                </a:solidFill>
                <a:effectLst/>
                <a:latin typeface="EC Square Sans Regular"/>
              </a:rPr>
              <a:t>, Vanna Boffo</a:t>
            </a:r>
          </a:p>
          <a:p>
            <a:pPr algn="l"/>
            <a:r>
              <a:rPr lang="it-IT" sz="4900" b="0" i="0" dirty="0">
                <a:solidFill>
                  <a:srgbClr val="313131"/>
                </a:solidFill>
                <a:effectLst/>
                <a:latin typeface="EC Square Sans Regular"/>
              </a:rPr>
              <a:t>PRATICHE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Accoglienza e inclusione. Progetto </a:t>
            </a:r>
            <a:r>
              <a:rPr lang="it-IT" sz="4900" b="0" i="1" dirty="0" err="1">
                <a:solidFill>
                  <a:srgbClr val="313131"/>
                </a:solidFill>
                <a:effectLst/>
                <a:latin typeface="EC Square Sans Regular"/>
              </a:rPr>
              <a:t>Bibliomondo</a:t>
            </a: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: l’esperienza di </a:t>
            </a:r>
            <a:r>
              <a:rPr lang="it-IT" sz="4900" b="0" i="1" dirty="0" err="1">
                <a:solidFill>
                  <a:srgbClr val="313131"/>
                </a:solidFill>
                <a:effectLst/>
                <a:latin typeface="EC Square Sans Regular"/>
              </a:rPr>
              <a:t>BiblioteCanova</a:t>
            </a: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 di Firenze</a:t>
            </a:r>
            <a:r>
              <a:rPr lang="it-IT" sz="4900" b="0" i="0" dirty="0">
                <a:solidFill>
                  <a:srgbClr val="313131"/>
                </a:solidFill>
                <a:effectLst/>
                <a:latin typeface="EC Square Sans Regular"/>
              </a:rPr>
              <a:t>, Eliana Caputo, Alessandro Gioffrè, Benedetta </a:t>
            </a:r>
            <a:r>
              <a:rPr lang="it-IT" sz="4900" b="0" i="0" dirty="0" err="1">
                <a:solidFill>
                  <a:srgbClr val="313131"/>
                </a:solidFill>
                <a:effectLst/>
                <a:latin typeface="EC Square Sans Regular"/>
              </a:rPr>
              <a:t>Mucelli</a:t>
            </a:r>
            <a:endParaRPr lang="it-IT" sz="4900" b="0" i="0" dirty="0">
              <a:solidFill>
                <a:srgbClr val="313131"/>
              </a:solidFill>
              <a:effectLst/>
              <a:latin typeface="EC Square Sans Regular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L’arte di imparare: percorsi formativi per richiedenti asilo realizzati da Lai-Momo Cooperativa sociale Bologna</a:t>
            </a:r>
            <a:r>
              <a:rPr lang="it-IT" sz="4900" b="0" i="0" dirty="0">
                <a:solidFill>
                  <a:srgbClr val="313131"/>
                </a:solidFill>
                <a:effectLst/>
                <a:latin typeface="EC Square Sans Regular"/>
              </a:rPr>
              <a:t>, Giulia </a:t>
            </a:r>
            <a:r>
              <a:rPr lang="it-IT" sz="4900" b="0" i="0" dirty="0" err="1">
                <a:solidFill>
                  <a:srgbClr val="313131"/>
                </a:solidFill>
                <a:effectLst/>
                <a:latin typeface="EC Square Sans Regular"/>
              </a:rPr>
              <a:t>Chieffo</a:t>
            </a:r>
            <a:r>
              <a:rPr lang="it-IT" sz="4900" b="0" i="0" dirty="0">
                <a:solidFill>
                  <a:srgbClr val="313131"/>
                </a:solidFill>
                <a:effectLst/>
                <a:latin typeface="EC Square Sans Regular"/>
              </a:rPr>
              <a:t>, Fabio Di Gennaro, Martina Pierfederici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La </a:t>
            </a:r>
            <a:r>
              <a:rPr lang="it-IT" sz="4900" i="1" dirty="0">
                <a:solidFill>
                  <a:srgbClr val="313131"/>
                </a:solidFill>
                <a:effectLst/>
                <a:latin typeface="EC Square Sans Regular"/>
              </a:rPr>
              <a:t>scuola di italiano con migranti</a:t>
            </a: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 (SIM) a Bologna: una scuola come laboratorio di inclusione</a:t>
            </a:r>
            <a:r>
              <a:rPr lang="it-IT" sz="4900" b="0" i="0" dirty="0">
                <a:solidFill>
                  <a:srgbClr val="313131"/>
                </a:solidFill>
                <a:effectLst/>
                <a:latin typeface="EC Square Sans Regular"/>
              </a:rPr>
              <a:t>, Federica Cini, Marta Salinaro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4900" i="1" dirty="0">
                <a:solidFill>
                  <a:srgbClr val="313131"/>
                </a:solidFill>
                <a:effectLst/>
                <a:latin typeface="EC Square Sans Regular"/>
              </a:rPr>
              <a:t>Lingua italiana</a:t>
            </a:r>
            <a:r>
              <a:rPr lang="it-IT" sz="4900" b="0" i="1" dirty="0">
                <a:solidFill>
                  <a:srgbClr val="313131"/>
                </a:solidFill>
                <a:effectLst/>
                <a:latin typeface="EC Square Sans Regular"/>
              </a:rPr>
              <a:t> per la scuola guida. Dalla sperimentazione a un formato didattico per l’inclusione di apprendenti l’italiano L2</a:t>
            </a:r>
            <a:r>
              <a:rPr lang="it-IT" sz="4900" b="0" i="0" dirty="0">
                <a:solidFill>
                  <a:srgbClr val="313131"/>
                </a:solidFill>
                <a:effectLst/>
                <a:latin typeface="EC Square Sans Regular"/>
              </a:rPr>
              <a:t>, Paolo Nitti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11EC5-0016-458F-935F-16EC434011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Epale Journal – Indire">
            <a:extLst>
              <a:ext uri="{FF2B5EF4-FFF2-40B4-BE49-F238E27FC236}">
                <a16:creationId xmlns:a16="http://schemas.microsoft.com/office/drawing/2014/main" id="{1FFC569A-C6FF-4D55-833F-89B0DA6E6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04664"/>
            <a:ext cx="660922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813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736924" y="857675"/>
            <a:ext cx="4566230" cy="3847033"/>
          </a:xfrm>
        </p:spPr>
        <p:txBody>
          <a:bodyPr>
            <a:normAutofit/>
          </a:bodyPr>
          <a:lstStyle/>
          <a:p>
            <a:br>
              <a:rPr lang="it-IT" sz="4400" dirty="0">
                <a:solidFill>
                  <a:srgbClr val="FFFFFF"/>
                </a:solidFill>
              </a:rPr>
            </a:br>
            <a:br>
              <a:rPr lang="it-IT" sz="4400" dirty="0">
                <a:solidFill>
                  <a:srgbClr val="FFFFFF"/>
                </a:solidFill>
              </a:rPr>
            </a:br>
            <a:br>
              <a:rPr lang="it-IT" sz="4400" dirty="0">
                <a:solidFill>
                  <a:srgbClr val="FFFFFF"/>
                </a:solidFill>
              </a:rPr>
            </a:br>
            <a:br>
              <a:rPr lang="it-IT" sz="4400" dirty="0">
                <a:solidFill>
                  <a:srgbClr val="FFFFFF"/>
                </a:solidFill>
              </a:rPr>
            </a:br>
            <a:r>
              <a:rPr lang="it-IT" sz="4400" dirty="0">
                <a:solidFill>
                  <a:srgbClr val="FFFFFF"/>
                </a:solidFill>
              </a:rPr>
              <a:t>Grazie per l’attenzione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736924" y="4832627"/>
            <a:ext cx="4535850" cy="1165717"/>
          </a:xfrm>
        </p:spPr>
        <p:txBody>
          <a:bodyPr>
            <a:normAutofit/>
          </a:bodyPr>
          <a:lstStyle/>
          <a:p>
            <a:endParaRPr lang="it-IT" sz="2200">
              <a:solidFill>
                <a:srgbClr val="FFFFFF"/>
              </a:solidFill>
            </a:endParaRPr>
          </a:p>
          <a:p>
            <a:endParaRPr lang="it-IT" sz="2200">
              <a:solidFill>
                <a:srgbClr val="FFFFFF"/>
              </a:solidFill>
            </a:endParaRPr>
          </a:p>
        </p:txBody>
      </p:sp>
      <p:pic>
        <p:nvPicPr>
          <p:cNvPr id="10" name="Immagine 6">
            <a:extLst>
              <a:ext uri="{FF2B5EF4-FFF2-40B4-BE49-F238E27FC236}">
                <a16:creationId xmlns:a16="http://schemas.microsoft.com/office/drawing/2014/main" id="{C912F7D4-1A7B-4BD9-8BBC-3073299AC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628800"/>
            <a:ext cx="6735259" cy="5041993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BB272CCE-91A8-4A3B-9478-1B4DFE894498}"/>
              </a:ext>
            </a:extLst>
          </p:cNvPr>
          <p:cNvSpPr txBox="1">
            <a:spLocks/>
          </p:cNvSpPr>
          <p:nvPr/>
        </p:nvSpPr>
        <p:spPr bwMode="auto">
          <a:xfrm>
            <a:off x="7032104" y="5144269"/>
            <a:ext cx="531166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it-IT" altLang="it-IT" sz="4000" kern="0" dirty="0">
                <a:solidFill>
                  <a:srgbClr val="516F85"/>
                </a:solidFill>
                <a:ea typeface="+mn-ea"/>
                <a:cs typeface="+mn-cs"/>
                <a:hlinkClick r:id="rId3"/>
              </a:rPr>
              <a:t>www.erasmusplus.it</a:t>
            </a:r>
            <a:endParaRPr lang="it-IT" altLang="it-IT" sz="4000" kern="0" dirty="0">
              <a:solidFill>
                <a:srgbClr val="516F85"/>
              </a:solidFill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A77A8-72EE-43F6-9C36-55DD88843F1F}"/>
              </a:ext>
            </a:extLst>
          </p:cNvPr>
          <p:cNvSpPr txBox="1"/>
          <p:nvPr/>
        </p:nvSpPr>
        <p:spPr>
          <a:xfrm>
            <a:off x="8040216" y="2022238"/>
            <a:ext cx="2646878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3600" i="1" dirty="0" err="1">
                <a:solidFill>
                  <a:schemeClr val="accent5">
                    <a:lumMod val="75000"/>
                  </a:schemeClr>
                </a:solidFill>
              </a:rPr>
              <a:t>Grazie</a:t>
            </a:r>
            <a:r>
              <a:rPr lang="en-GB" sz="3600" i="1" dirty="0">
                <a:solidFill>
                  <a:schemeClr val="accent5">
                    <a:lumMod val="75000"/>
                  </a:schemeClr>
                </a:solidFill>
              </a:rPr>
              <a:t> per </a:t>
            </a:r>
          </a:p>
          <a:p>
            <a:r>
              <a:rPr lang="en-GB" sz="3600" i="1" dirty="0" err="1">
                <a:solidFill>
                  <a:schemeClr val="accent5">
                    <a:lumMod val="75000"/>
                  </a:schemeClr>
                </a:solidFill>
              </a:rPr>
              <a:t>l’attenzione</a:t>
            </a:r>
            <a:r>
              <a:rPr lang="en-GB" sz="3600" i="1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625C5774-8A4D-42DF-A47E-A866B1919AAA}"/>
              </a:ext>
            </a:extLst>
          </p:cNvPr>
          <p:cNvSpPr txBox="1">
            <a:spLocks/>
          </p:cNvSpPr>
          <p:nvPr/>
        </p:nvSpPr>
        <p:spPr bwMode="auto">
          <a:xfrm>
            <a:off x="6879688" y="4226234"/>
            <a:ext cx="531166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it-IT" altLang="it-IT" sz="4000" kern="0" dirty="0">
                <a:solidFill>
                  <a:srgbClr val="516F85"/>
                </a:solidFill>
                <a:ea typeface="+mn-ea"/>
                <a:cs typeface="+mn-cs"/>
                <a:hlinkClick r:id="rId4"/>
              </a:rPr>
              <a:t>epale.ec.europa.eu</a:t>
            </a:r>
            <a:endParaRPr lang="it-IT" altLang="it-IT" sz="4000" kern="0" dirty="0">
              <a:solidFill>
                <a:srgbClr val="516F85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59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31A5E-C4F4-44AA-AAB2-9935B5C32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2901731"/>
            <a:ext cx="11233248" cy="4351338"/>
          </a:xfrm>
        </p:spPr>
        <p:txBody>
          <a:bodyPr>
            <a:normAutofit/>
          </a:bodyPr>
          <a:lstStyle/>
          <a:p>
            <a:r>
              <a:rPr lang="en-GB" dirty="0"/>
              <a:t>fin dal Libro Bianco </a:t>
            </a:r>
            <a:r>
              <a:rPr lang="en-GB" dirty="0" err="1">
                <a:hlinkClick r:id="rId2"/>
              </a:rPr>
              <a:t>Enseigner</a:t>
            </a:r>
            <a:r>
              <a:rPr lang="en-GB" dirty="0">
                <a:hlinkClick r:id="rId2"/>
              </a:rPr>
              <a:t> et </a:t>
            </a:r>
            <a:r>
              <a:rPr lang="en-GB" dirty="0" err="1">
                <a:hlinkClick r:id="rId2"/>
              </a:rPr>
              <a:t>apprendre</a:t>
            </a:r>
            <a:r>
              <a:rPr lang="en-GB" dirty="0">
                <a:hlinkClick r:id="rId2"/>
              </a:rPr>
              <a:t> – </a:t>
            </a:r>
            <a:r>
              <a:rPr lang="en-GB" dirty="0" err="1">
                <a:hlinkClick r:id="rId2"/>
              </a:rPr>
              <a:t>vers</a:t>
            </a:r>
            <a:r>
              <a:rPr lang="en-GB" dirty="0">
                <a:hlinkClick r:id="rId2"/>
              </a:rPr>
              <a:t> la </a:t>
            </a:r>
            <a:r>
              <a:rPr lang="en-GB" dirty="0" err="1">
                <a:hlinkClick r:id="rId2"/>
              </a:rPr>
              <a:t>societé</a:t>
            </a:r>
            <a:r>
              <a:rPr lang="en-GB" dirty="0">
                <a:hlinkClick r:id="rId2"/>
              </a:rPr>
              <a:t> cognitive </a:t>
            </a:r>
            <a:r>
              <a:rPr lang="en-GB" dirty="0"/>
              <a:t>(1995), </a:t>
            </a:r>
          </a:p>
          <a:p>
            <a:r>
              <a:rPr lang="en-GB" dirty="0"/>
              <a:t>poi con </a:t>
            </a:r>
            <a:r>
              <a:rPr lang="en-GB" dirty="0" err="1">
                <a:hlinkClick r:id="rId3"/>
              </a:rPr>
              <a:t>Barcellona</a:t>
            </a:r>
            <a:r>
              <a:rPr lang="en-GB" dirty="0">
                <a:hlinkClick r:id="rId3"/>
              </a:rPr>
              <a:t> 2002 </a:t>
            </a:r>
            <a:r>
              <a:rPr lang="en-GB" dirty="0"/>
              <a:t>(Lingua </a:t>
            </a:r>
            <a:r>
              <a:rPr lang="en-GB" dirty="0" err="1"/>
              <a:t>madre</a:t>
            </a:r>
            <a:r>
              <a:rPr lang="en-GB" dirty="0"/>
              <a:t> + 2), </a:t>
            </a:r>
          </a:p>
          <a:p>
            <a:r>
              <a:rPr lang="en-GB" dirty="0"/>
              <a:t>poi </a:t>
            </a:r>
            <a:r>
              <a:rPr lang="en-GB" dirty="0" err="1"/>
              <a:t>ripreso</a:t>
            </a:r>
            <a:r>
              <a:rPr lang="en-GB" dirty="0"/>
              <a:t> con la </a:t>
            </a:r>
            <a:r>
              <a:rPr lang="en-GB" dirty="0" err="1">
                <a:hlinkClick r:id="rId4"/>
              </a:rPr>
              <a:t>Raccomandazione</a:t>
            </a:r>
            <a:r>
              <a:rPr lang="en-GB" dirty="0">
                <a:hlinkClick r:id="rId4"/>
              </a:rPr>
              <a:t> del </a:t>
            </a:r>
            <a:r>
              <a:rPr lang="en-GB" dirty="0" err="1">
                <a:hlinkClick r:id="rId4"/>
              </a:rPr>
              <a:t>Consiglio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sulle</a:t>
            </a:r>
            <a:r>
              <a:rPr lang="en-GB" dirty="0">
                <a:hlinkClick r:id="rId4"/>
              </a:rPr>
              <a:t> 8 </a:t>
            </a:r>
            <a:r>
              <a:rPr lang="en-GB" dirty="0" err="1">
                <a:hlinkClick r:id="rId4"/>
              </a:rPr>
              <a:t>competenze</a:t>
            </a:r>
            <a:r>
              <a:rPr lang="en-GB" dirty="0">
                <a:hlinkClick r:id="rId4"/>
              </a:rPr>
              <a:t> </a:t>
            </a:r>
            <a:r>
              <a:rPr lang="en-GB" dirty="0" err="1">
                <a:hlinkClick r:id="rId4"/>
              </a:rPr>
              <a:t>chiave</a:t>
            </a:r>
            <a:r>
              <a:rPr lang="en-GB" dirty="0"/>
              <a:t> del 2018, </a:t>
            </a:r>
            <a:r>
              <a:rPr lang="en-GB" dirty="0" err="1"/>
              <a:t>tra</a:t>
            </a:r>
            <a:r>
              <a:rPr lang="en-GB" dirty="0"/>
              <a:t> cui la </a:t>
            </a:r>
            <a:r>
              <a:rPr lang="en-GB" dirty="0" err="1"/>
              <a:t>Competenza</a:t>
            </a:r>
            <a:r>
              <a:rPr lang="en-GB" dirty="0"/>
              <a:t> </a:t>
            </a:r>
            <a:r>
              <a:rPr lang="en-GB" dirty="0" err="1"/>
              <a:t>multilinguistica</a:t>
            </a:r>
            <a:endParaRPr lang="en-GB" dirty="0"/>
          </a:p>
          <a:p>
            <a:pPr marL="0" indent="0">
              <a:buNone/>
            </a:pPr>
            <a:endParaRPr lang="it-IT" sz="1800" dirty="0"/>
          </a:p>
          <a:p>
            <a:pPr marL="457200" lvl="1" indent="0">
              <a:buNone/>
            </a:pPr>
            <a:r>
              <a:rPr lang="it-IT" sz="1400" i="1" dirty="0"/>
              <a:t>Mentre il Consiglio d’Europa utilizza il termine «plurilinguismo» per fare riferimento alle molteplici competenze linguistiche delle persone, i documenti ufficiali dell’Unione europea utilizzano il termine «multilinguismo» per descrivere sia le competenze individuali che le situazioni sociali. Ciò è dovuto, in parte, alla difficoltà di distinguere tra «plurilingue» e «multilingue» nelle lingue diverse dall’inglese e dal francese</a:t>
            </a:r>
            <a:endParaRPr lang="en-GB" sz="1400" i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38E9D-CC01-4E10-97E1-08795789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29A9A-D495-42F3-B4CA-17AA97184353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  <p:pic>
        <p:nvPicPr>
          <p:cNvPr id="1028" name="Picture 4" descr="World Languages Update September 2013 - Association for Language Learning">
            <a:extLst>
              <a:ext uri="{FF2B5EF4-FFF2-40B4-BE49-F238E27FC236}">
                <a16:creationId xmlns:a16="http://schemas.microsoft.com/office/drawing/2014/main" id="{87AC5390-AB07-4F57-89C6-499BA4DB9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8517"/>
            <a:ext cx="4943872" cy="29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F80A99-CD2C-4155-8179-98DD4E3D6A49}"/>
              </a:ext>
            </a:extLst>
          </p:cNvPr>
          <p:cNvSpPr txBox="1"/>
          <p:nvPr/>
        </p:nvSpPr>
        <p:spPr>
          <a:xfrm>
            <a:off x="479376" y="1704905"/>
            <a:ext cx="65678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GB" sz="2800" dirty="0"/>
              <a:t>Le lingue e il </a:t>
            </a:r>
            <a:r>
              <a:rPr lang="en-GB" sz="2800" dirty="0" err="1"/>
              <a:t>multilinguismo</a:t>
            </a:r>
            <a:r>
              <a:rPr lang="en-GB" sz="2800" dirty="0"/>
              <a:t> </a:t>
            </a:r>
            <a:r>
              <a:rPr lang="en-GB" sz="2800" dirty="0" err="1"/>
              <a:t>sono</a:t>
            </a:r>
            <a:r>
              <a:rPr lang="en-GB" sz="2800" dirty="0"/>
              <a:t> da </a:t>
            </a:r>
          </a:p>
          <a:p>
            <a:pPr marL="0" indent="0">
              <a:buNone/>
            </a:pPr>
            <a:r>
              <a:rPr lang="en-GB" sz="2800" dirty="0"/>
              <a:t>sempre al </a:t>
            </a:r>
            <a:r>
              <a:rPr lang="en-GB" sz="2800" dirty="0" err="1"/>
              <a:t>cuore</a:t>
            </a:r>
            <a:r>
              <a:rPr lang="en-GB" sz="2800" dirty="0"/>
              <a:t> </a:t>
            </a:r>
            <a:r>
              <a:rPr lang="en-GB" sz="2800" dirty="0" err="1"/>
              <a:t>delle</a:t>
            </a:r>
            <a:r>
              <a:rPr lang="en-GB" sz="2800" dirty="0"/>
              <a:t> </a:t>
            </a:r>
            <a:r>
              <a:rPr lang="en-GB" sz="2800" dirty="0" err="1"/>
              <a:t>politiche</a:t>
            </a:r>
            <a:r>
              <a:rPr lang="en-GB" sz="2800" dirty="0"/>
              <a:t> </a:t>
            </a:r>
            <a:r>
              <a:rPr lang="en-GB" sz="2800" dirty="0" err="1"/>
              <a:t>europee</a:t>
            </a:r>
            <a:r>
              <a:rPr lang="en-GB" sz="2800" dirty="0"/>
              <a:t>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78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A8558-14C0-4474-8CE8-96E8FBD8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667" y="1189123"/>
            <a:ext cx="4392488" cy="1325563"/>
          </a:xfrm>
        </p:spPr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Concretamente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7D1C8-FEE8-41E5-9639-5EAB34BA6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1667" y="2333396"/>
            <a:ext cx="7272808" cy="3335481"/>
          </a:xfrm>
        </p:spPr>
        <p:txBody>
          <a:bodyPr>
            <a:normAutofit/>
          </a:bodyPr>
          <a:lstStyle/>
          <a:p>
            <a:r>
              <a:rPr lang="en-GB" sz="2000" dirty="0" err="1">
                <a:hlinkClick r:id="rId2"/>
              </a:rPr>
              <a:t>Spazio</a:t>
            </a:r>
            <a:r>
              <a:rPr lang="en-GB" sz="2000" dirty="0">
                <a:hlinkClick r:id="rId2"/>
              </a:rPr>
              <a:t> </a:t>
            </a:r>
            <a:r>
              <a:rPr lang="en-GB" sz="2000" dirty="0" err="1">
                <a:hlinkClick r:id="rId2"/>
              </a:rPr>
              <a:t>europeo</a:t>
            </a:r>
            <a:r>
              <a:rPr lang="en-GB" sz="2000" dirty="0">
                <a:hlinkClick r:id="rId2"/>
              </a:rPr>
              <a:t> </a:t>
            </a:r>
            <a:r>
              <a:rPr lang="en-GB" sz="2000" dirty="0" err="1">
                <a:hlinkClick r:id="rId2"/>
              </a:rPr>
              <a:t>dell’istruzione</a:t>
            </a:r>
            <a:r>
              <a:rPr lang="en-GB" sz="2000" dirty="0">
                <a:hlinkClick r:id="rId2"/>
              </a:rPr>
              <a:t> </a:t>
            </a:r>
            <a:r>
              <a:rPr lang="en-GB" sz="2000" dirty="0"/>
              <a:t>da qui al 	           2025 </a:t>
            </a:r>
          </a:p>
          <a:p>
            <a:r>
              <a:rPr lang="it-IT" sz="2000" b="0" i="0" u="sng" dirty="0">
                <a:solidFill>
                  <a:srgbClr val="005B90"/>
                </a:solidFill>
                <a:effectLst/>
                <a:hlinkClick r:id="rId3"/>
              </a:rPr>
              <a:t>Raccomandazione del Consiglio su un approccio globale all'insegnamento e all'apprendimento delle lingue</a:t>
            </a:r>
            <a:r>
              <a:rPr lang="it-IT" sz="2000" b="0" i="0" dirty="0">
                <a:solidFill>
                  <a:srgbClr val="000000"/>
                </a:solidFill>
                <a:effectLst/>
              </a:rPr>
              <a:t>, per modernizzare l'insegnamento delle lingue e renderlo più efficace</a:t>
            </a:r>
          </a:p>
          <a:p>
            <a:r>
              <a:rPr lang="it-IT" sz="2000" b="0" i="0" u="sng" dirty="0">
                <a:solidFill>
                  <a:srgbClr val="005B90"/>
                </a:solidFill>
                <a:effectLst/>
                <a:hlinkClick r:id="rId4"/>
              </a:rPr>
              <a:t>Label europeo delle lingue</a:t>
            </a:r>
            <a:r>
              <a:rPr lang="it-IT" sz="2000" b="0" i="0" dirty="0">
                <a:solidFill>
                  <a:srgbClr val="000000"/>
                </a:solidFill>
                <a:effectLst/>
              </a:rPr>
              <a:t> per i progetti che promuovono lo sviluppo di tecniche innovative di insegnamento delle lingue.</a:t>
            </a:r>
          </a:p>
          <a:p>
            <a:r>
              <a:rPr lang="it-IT" sz="2000" b="0" i="0" u="sng" dirty="0">
                <a:solidFill>
                  <a:srgbClr val="005B90"/>
                </a:solidFill>
                <a:effectLst/>
                <a:hlinkClick r:id="rId5"/>
              </a:rPr>
              <a:t>Programma Erasmus+</a:t>
            </a:r>
            <a:r>
              <a:rPr lang="it-IT" sz="2000" b="0" i="0" dirty="0">
                <a:solidFill>
                  <a:srgbClr val="000000"/>
                </a:solidFill>
                <a:effectLst/>
              </a:rPr>
              <a:t> offre ai giovani e meno giovani la possibilità di migliorare la loro conoscenza delle lingue, promuove progetti di cooperazione per lo sviluppo metodologico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1FC0E-589C-4A7E-92E7-F47E776E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29A9A-D495-42F3-B4CA-17AA97184353}" type="slidenum">
              <a:rPr lang="it-IT" altLang="it-IT" smtClean="0"/>
              <a:pPr>
                <a:defRPr/>
              </a:pPr>
              <a:t>3</a:t>
            </a:fld>
            <a:endParaRPr lang="it-IT" altLang="it-IT" dirty="0"/>
          </a:p>
        </p:txBody>
      </p:sp>
      <p:pic>
        <p:nvPicPr>
          <p:cNvPr id="5124" name="Picture 4" descr="Bando “Label europeo delle lingue” per progetti che promuovono il  multilinguismo | Progettare InEuropa">
            <a:extLst>
              <a:ext uri="{FF2B5EF4-FFF2-40B4-BE49-F238E27FC236}">
                <a16:creationId xmlns:a16="http://schemas.microsoft.com/office/drawing/2014/main" id="{42B598F7-07A7-40C1-8E88-1074BB53B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" y="2344378"/>
            <a:ext cx="4273949" cy="30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47793F5-9C47-4A1E-A52F-F5CB79288D3A}"/>
              </a:ext>
            </a:extLst>
          </p:cNvPr>
          <p:cNvSpPr/>
          <p:nvPr/>
        </p:nvSpPr>
        <p:spPr>
          <a:xfrm>
            <a:off x="8871417" y="2368419"/>
            <a:ext cx="770237" cy="29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17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987BD-1E5C-48E1-B98E-302A19D8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04" y="683315"/>
            <a:ext cx="5689848" cy="1325563"/>
          </a:xfrm>
        </p:spPr>
        <p:txBody>
          <a:bodyPr/>
          <a:lstStyle/>
          <a:p>
            <a:r>
              <a:rPr lang="en-GB" b="1" dirty="0">
                <a:solidFill>
                  <a:schemeClr val="accent5"/>
                </a:solidFill>
              </a:rPr>
              <a:t>ERASMUS+ 2021-2027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7F78F-B93F-4D00-BFAC-EF41386D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29A9A-D495-42F3-B4CA-17AA97184353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  <p:pic>
        <p:nvPicPr>
          <p:cNvPr id="5" name="Immagine 3">
            <a:extLst>
              <a:ext uri="{FF2B5EF4-FFF2-40B4-BE49-F238E27FC236}">
                <a16:creationId xmlns:a16="http://schemas.microsoft.com/office/drawing/2014/main" id="{5892F6CA-8556-4F7C-8505-34D27DE4A1E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551384" y="1824478"/>
            <a:ext cx="4351338" cy="435133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41300" dist="88546" dir="7200295" sx="102000" sy="102000" algn="r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AE4EA0-1FD3-414B-9A7F-FD5D5C92CF2B}"/>
              </a:ext>
            </a:extLst>
          </p:cNvPr>
          <p:cNvSpPr txBox="1"/>
          <p:nvPr/>
        </p:nvSpPr>
        <p:spPr>
          <a:xfrm>
            <a:off x="5262228" y="1804258"/>
            <a:ext cx="62343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Con il </a:t>
            </a:r>
            <a:r>
              <a:rPr lang="en-GB" sz="2000" dirty="0" err="1"/>
              <a:t>suo</a:t>
            </a:r>
            <a:r>
              <a:rPr lang="en-GB" sz="2000" dirty="0"/>
              <a:t> budget di </a:t>
            </a:r>
            <a:r>
              <a:rPr lang="en-GB" sz="2000" dirty="0" err="1"/>
              <a:t>oltre</a:t>
            </a:r>
            <a:r>
              <a:rPr lang="en-GB" sz="2000" dirty="0"/>
              <a:t> 28 </a:t>
            </a:r>
            <a:r>
              <a:rPr lang="en-GB" sz="2000" dirty="0" err="1"/>
              <a:t>miliardi</a:t>
            </a:r>
            <a:r>
              <a:rPr lang="en-GB" sz="2000" dirty="0"/>
              <a:t> di Euro il </a:t>
            </a:r>
            <a:r>
              <a:rPr lang="en-GB" sz="2000" dirty="0" err="1"/>
              <a:t>programma</a:t>
            </a:r>
            <a:r>
              <a:rPr lang="en-GB" sz="2000" dirty="0"/>
              <a:t> Erasmus+ 2021-2027 </a:t>
            </a:r>
            <a:r>
              <a:rPr lang="en-GB" sz="2000" dirty="0" err="1"/>
              <a:t>sostiene</a:t>
            </a:r>
            <a:r>
              <a:rPr lang="en-GB" sz="2000" dirty="0"/>
              <a:t> </a:t>
            </a:r>
            <a:r>
              <a:rPr lang="en-GB" sz="2000" dirty="0" err="1"/>
              <a:t>tre</a:t>
            </a:r>
            <a:r>
              <a:rPr lang="en-GB" sz="2000" dirty="0"/>
              <a:t> </a:t>
            </a:r>
            <a:r>
              <a:rPr lang="en-GB" sz="2000" dirty="0" err="1"/>
              <a:t>azioni</a:t>
            </a:r>
            <a:r>
              <a:rPr lang="en-GB" sz="2000" dirty="0"/>
              <a:t> </a:t>
            </a:r>
            <a:r>
              <a:rPr lang="en-GB" sz="2000" dirty="0" err="1"/>
              <a:t>chiave</a:t>
            </a:r>
            <a:r>
              <a:rPr lang="en-GB" sz="2000" dirty="0"/>
              <a:t>:</a:t>
            </a:r>
          </a:p>
          <a:p>
            <a:endParaRPr lang="en-GB" sz="2000" dirty="0"/>
          </a:p>
          <a:p>
            <a:r>
              <a:rPr lang="en-GB" sz="2000" dirty="0"/>
              <a:t>KA1 </a:t>
            </a:r>
            <a:r>
              <a:rPr lang="en-GB" sz="2000" dirty="0" err="1"/>
              <a:t>Mobilità</a:t>
            </a:r>
            <a:r>
              <a:rPr lang="en-GB" sz="2000" dirty="0"/>
              <a:t> per </a:t>
            </a:r>
            <a:r>
              <a:rPr lang="en-GB" sz="2000" dirty="0" err="1"/>
              <a:t>l’apprendimento</a:t>
            </a:r>
            <a:endParaRPr lang="en-GB" sz="2000" dirty="0"/>
          </a:p>
          <a:p>
            <a:r>
              <a:rPr lang="en-GB" sz="2000" dirty="0"/>
              <a:t>KA2 </a:t>
            </a:r>
            <a:r>
              <a:rPr lang="en-GB" sz="2000" dirty="0" err="1"/>
              <a:t>Partenariati</a:t>
            </a:r>
            <a:r>
              <a:rPr lang="en-GB" sz="2000" dirty="0"/>
              <a:t> per la </a:t>
            </a:r>
            <a:r>
              <a:rPr lang="en-GB" sz="2000" dirty="0" err="1"/>
              <a:t>cooperazione</a:t>
            </a:r>
            <a:r>
              <a:rPr lang="en-GB" sz="2000" dirty="0"/>
              <a:t> </a:t>
            </a:r>
          </a:p>
          <a:p>
            <a:r>
              <a:rPr lang="en-GB" sz="2000" dirty="0"/>
              <a:t>KA3 </a:t>
            </a:r>
            <a:r>
              <a:rPr lang="en-GB" sz="2000" dirty="0" err="1"/>
              <a:t>Sostegno</a:t>
            </a:r>
            <a:r>
              <a:rPr lang="en-GB" sz="2000" dirty="0"/>
              <a:t> alle </a:t>
            </a:r>
            <a:r>
              <a:rPr lang="en-GB" sz="2000" dirty="0" err="1"/>
              <a:t>riforme</a:t>
            </a:r>
            <a:r>
              <a:rPr lang="en-GB" sz="2000" dirty="0"/>
              <a:t> </a:t>
            </a:r>
            <a:r>
              <a:rPr lang="en-GB" sz="2000" dirty="0" err="1"/>
              <a:t>politiche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Tre </a:t>
            </a:r>
            <a:r>
              <a:rPr lang="en-GB" sz="2000" dirty="0" err="1"/>
              <a:t>priotrità</a:t>
            </a:r>
            <a:r>
              <a:rPr lang="en-GB" sz="2000" dirty="0"/>
              <a:t> </a:t>
            </a:r>
            <a:r>
              <a:rPr lang="en-GB" sz="2000" dirty="0" err="1"/>
              <a:t>strategiche</a:t>
            </a:r>
            <a:r>
              <a:rPr lang="en-GB" sz="2000" dirty="0"/>
              <a:t>: </a:t>
            </a:r>
            <a:r>
              <a:rPr lang="en-GB" sz="2000" dirty="0" err="1"/>
              <a:t>inclusione</a:t>
            </a:r>
            <a:r>
              <a:rPr lang="en-GB" sz="2000" dirty="0"/>
              <a:t>, </a:t>
            </a:r>
            <a:r>
              <a:rPr lang="en-GB" sz="2000" dirty="0" err="1"/>
              <a:t>digitale</a:t>
            </a:r>
            <a:r>
              <a:rPr lang="en-GB" sz="2000" dirty="0"/>
              <a:t>, </a:t>
            </a:r>
            <a:r>
              <a:rPr lang="en-GB" sz="2000" dirty="0" err="1"/>
              <a:t>ambiente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L’insegnamento</a:t>
            </a:r>
            <a:r>
              <a:rPr lang="en-GB" sz="2000" dirty="0"/>
              <a:t> </a:t>
            </a:r>
            <a:r>
              <a:rPr lang="en-GB" sz="2000" dirty="0" err="1"/>
              <a:t>dell’Italiano</a:t>
            </a:r>
            <a:r>
              <a:rPr lang="en-GB" sz="2000" dirty="0"/>
              <a:t> L2 </a:t>
            </a:r>
            <a:r>
              <a:rPr lang="en-GB" sz="2000" dirty="0" err="1"/>
              <a:t>rientra</a:t>
            </a:r>
            <a:r>
              <a:rPr lang="en-GB" sz="2000" dirty="0"/>
              <a:t> </a:t>
            </a:r>
            <a:r>
              <a:rPr lang="en-GB" sz="2000" dirty="0" err="1"/>
              <a:t>quindi</a:t>
            </a:r>
            <a:r>
              <a:rPr lang="en-GB" sz="2000" dirty="0"/>
              <a:t> </a:t>
            </a:r>
            <a:r>
              <a:rPr lang="en-GB" sz="2000" dirty="0" err="1"/>
              <a:t>appieno</a:t>
            </a:r>
            <a:r>
              <a:rPr lang="en-GB" sz="2000" dirty="0"/>
              <a:t> </a:t>
            </a:r>
            <a:r>
              <a:rPr lang="en-GB" sz="2000" dirty="0" err="1"/>
              <a:t>nella</a:t>
            </a:r>
            <a:r>
              <a:rPr lang="en-GB" sz="2000" dirty="0"/>
              <a:t> </a:t>
            </a:r>
            <a:r>
              <a:rPr lang="en-GB" sz="2000" dirty="0" err="1"/>
              <a:t>priorità</a:t>
            </a:r>
            <a:r>
              <a:rPr lang="en-GB" sz="2000" dirty="0"/>
              <a:t> </a:t>
            </a:r>
            <a:r>
              <a:rPr lang="en-GB" sz="2000" dirty="0" err="1"/>
              <a:t>dell’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</a:rPr>
              <a:t>inclusione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81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2F69-4E04-4EC7-AE3C-075576D68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872349"/>
            <a:ext cx="10515600" cy="1325563"/>
          </a:xfrm>
        </p:spPr>
        <p:txBody>
          <a:bodyPr/>
          <a:lstStyle/>
          <a:p>
            <a:r>
              <a:rPr lang="en-GB" b="1" dirty="0" err="1">
                <a:solidFill>
                  <a:schemeClr val="accent5"/>
                </a:solidFill>
              </a:rPr>
              <a:t>Alcuni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esempi</a:t>
            </a:r>
            <a:r>
              <a:rPr lang="en-GB" b="1" dirty="0">
                <a:solidFill>
                  <a:schemeClr val="accent5"/>
                </a:solidFill>
              </a:rPr>
              <a:t> </a:t>
            </a:r>
            <a:r>
              <a:rPr lang="en-GB" b="1" dirty="0" err="1">
                <a:solidFill>
                  <a:schemeClr val="accent5"/>
                </a:solidFill>
              </a:rPr>
              <a:t>dalla</a:t>
            </a:r>
            <a:r>
              <a:rPr lang="en-GB" b="1" dirty="0">
                <a:solidFill>
                  <a:schemeClr val="accent5"/>
                </a:solidFill>
              </a:rPr>
              <a:t> Dissemination Platform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5238-1503-469D-9071-9039590AA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029160"/>
            <a:ext cx="10515600" cy="31875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sz="2000" b="1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Promuovere l'inclusione dei migranti: tecnologie, lingua, cittadinanza</a:t>
            </a:r>
            <a:endParaRPr lang="it-IT" sz="2000" b="1" i="0" u="none" strike="noStrike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sz="2000" b="1" i="0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I.C</a:t>
            </a:r>
            <a:r>
              <a:rPr lang="it-IT" sz="2000" b="1" i="0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.A.R.E. (</a:t>
            </a:r>
            <a:r>
              <a:rPr lang="it-IT" sz="2000" b="1" i="0" u="sng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Immigrants</a:t>
            </a:r>
            <a:r>
              <a:rPr lang="it-IT" sz="2000" b="1" i="0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' Children And </a:t>
            </a:r>
            <a:r>
              <a:rPr lang="it-IT" sz="2000" b="1" i="0" u="sng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Refugees</a:t>
            </a:r>
            <a:r>
              <a:rPr lang="it-IT" sz="2000" b="1" i="0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2000" b="1" i="0" u="sng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</a:t>
            </a:r>
            <a:r>
              <a:rPr lang="it-IT" sz="2000" b="1" i="0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Integrazione dei figli di migranti e rifugiati attravers</a:t>
            </a:r>
            <a:r>
              <a:rPr lang="it-IT" sz="20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 un'educazione inclusiva e multimediale</a:t>
            </a:r>
            <a:endParaRPr lang="it-IT" sz="1400" b="1" i="0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ASSEC - Assessing Second Language Skills in Europe </a:t>
            </a:r>
            <a:endParaRPr lang="it-IT" sz="2000" b="1" i="0" u="sng" dirty="0"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2000" b="1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INCLUSION AND LANGUAGES=EQUAL OPPORTUNITIES FOR ALL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086EA-5EFC-408F-BD81-9D1A5549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29A9A-D495-42F3-B4CA-17AA97184353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pic>
        <p:nvPicPr>
          <p:cNvPr id="7" name="Picture 6" descr="Graphical user interface, website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8D6792FF-8A89-49A5-9FD9-7262B35207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6" y="4077072"/>
            <a:ext cx="12192000" cy="31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0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7325-CC34-40B5-9BA5-3ACCF0E0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83191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5"/>
                </a:solidFill>
                <a:latin typeface="+mn-lt"/>
              </a:rPr>
              <a:t>Label </a:t>
            </a:r>
            <a:r>
              <a:rPr lang="en-GB" b="1" dirty="0" err="1">
                <a:solidFill>
                  <a:schemeClr val="accent5"/>
                </a:solidFill>
                <a:latin typeface="+mn-lt"/>
              </a:rPr>
              <a:t>europeo</a:t>
            </a:r>
            <a:r>
              <a:rPr lang="en-GB" b="1" dirty="0">
                <a:solidFill>
                  <a:schemeClr val="accent5"/>
                </a:solidFill>
                <a:latin typeface="+mn-lt"/>
              </a:rPr>
              <a:t> </a:t>
            </a:r>
            <a:r>
              <a:rPr lang="en-GB" b="1" dirty="0" err="1">
                <a:solidFill>
                  <a:schemeClr val="accent5"/>
                </a:solidFill>
                <a:latin typeface="+mn-lt"/>
              </a:rPr>
              <a:t>delle</a:t>
            </a:r>
            <a:r>
              <a:rPr lang="en-GB" b="1" dirty="0">
                <a:solidFill>
                  <a:schemeClr val="accent5"/>
                </a:solidFill>
                <a:latin typeface="+mn-lt"/>
              </a:rPr>
              <a:t> lingue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89951-1AD5-482E-968B-1FA34744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85" y="2005012"/>
            <a:ext cx="7883146" cy="4351338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it-IT" sz="2400" b="1" i="0" dirty="0">
                <a:solidFill>
                  <a:srgbClr val="212529"/>
                </a:solidFill>
                <a:effectLst/>
              </a:rPr>
              <a:t>Riconoscimento</a:t>
            </a:r>
            <a:r>
              <a:rPr lang="it-IT" sz="2400" i="0" dirty="0">
                <a:solidFill>
                  <a:srgbClr val="212529"/>
                </a:solidFill>
                <a:effectLst/>
              </a:rPr>
              <a:t> conferito alle iniziative più innovative di apprendimento e insegnamento linguistico, realizzate nell’ambito di progetti conclusi di Azione chiave 1 (KA1) e 2 (KA2) di tutti i settori dell’istruzione e della formazione, </a:t>
            </a:r>
          </a:p>
          <a:p>
            <a:pPr marL="0" indent="0" algn="l">
              <a:buNone/>
            </a:pPr>
            <a:r>
              <a:rPr lang="it-IT" sz="2400" dirty="0">
                <a:solidFill>
                  <a:srgbClr val="212529"/>
                </a:solidFill>
              </a:rPr>
              <a:t>In Italia </a:t>
            </a:r>
            <a:r>
              <a:rPr lang="it-IT" sz="2400" i="0" dirty="0">
                <a:solidFill>
                  <a:srgbClr val="212529"/>
                </a:solidFill>
                <a:effectLst/>
              </a:rPr>
              <a:t>è gestito dalle Agenzie nazionali Erasmus+ Indire e </a:t>
            </a:r>
            <a:r>
              <a:rPr lang="it-IT" sz="2400" i="0" dirty="0" err="1">
                <a:solidFill>
                  <a:srgbClr val="212529"/>
                </a:solidFill>
                <a:effectLst/>
              </a:rPr>
              <a:t>Inapp</a:t>
            </a:r>
            <a:r>
              <a:rPr lang="it-IT" sz="2400" i="0" dirty="0">
                <a:solidFill>
                  <a:srgbClr val="212529"/>
                </a:solidFill>
                <a:effectLst/>
              </a:rPr>
              <a:t>, nel quadro delle azioni decentrate del Programma Erasmus+ </a:t>
            </a:r>
          </a:p>
          <a:p>
            <a:pPr marL="0" indent="0" algn="l">
              <a:buNone/>
            </a:pPr>
            <a:r>
              <a:rPr lang="it-IT" sz="2400" b="1" i="0" dirty="0">
                <a:solidFill>
                  <a:srgbClr val="212529"/>
                </a:solidFill>
                <a:effectLst/>
              </a:rPr>
              <a:t>Obiettivi</a:t>
            </a:r>
            <a:r>
              <a:rPr lang="it-IT" sz="2400" i="0" dirty="0">
                <a:solidFill>
                  <a:srgbClr val="212529"/>
                </a:solidFill>
                <a:effectLst/>
              </a:rPr>
              <a:t> specifici del Label Europeo delle Lingue sono: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212529"/>
                </a:solidFill>
                <a:effectLst/>
              </a:rPr>
              <a:t>Promuovere l’eccellenza nell’insegnamento delle lingue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212529"/>
                </a:solidFill>
                <a:effectLst/>
              </a:rPr>
              <a:t>Contribuire a elevare gli standard dell’insegnamento delle lingue in tutta Europa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2400" i="0" dirty="0">
                <a:solidFill>
                  <a:srgbClr val="212529"/>
                </a:solidFill>
                <a:effectLst/>
              </a:rPr>
              <a:t>Aumentare la consapevolezza della cooperazione europea nel campo dell’insegnamento e dell’apprendimento delle lingue in tutti i settori dell’istruzione</a:t>
            </a:r>
          </a:p>
          <a:p>
            <a:pPr marL="0" indent="0" algn="l">
              <a:buNone/>
            </a:pPr>
            <a:r>
              <a:rPr lang="it-IT" sz="2400" i="0" dirty="0">
                <a:solidFill>
                  <a:srgbClr val="212529"/>
                </a:solidFill>
                <a:effectLst/>
                <a:hlinkClick r:id="rId2"/>
              </a:rPr>
              <a:t>https://www.erasmusplus.it/iniziative/label-lingue/</a:t>
            </a:r>
            <a:r>
              <a:rPr lang="it-IT" sz="2400" i="0" dirty="0">
                <a:solidFill>
                  <a:srgbClr val="212529"/>
                </a:solidFill>
                <a:effectLst/>
              </a:rPr>
              <a:t> </a:t>
            </a:r>
          </a:p>
          <a:p>
            <a:pPr marL="0" indent="0" algn="l">
              <a:buNone/>
            </a:pPr>
            <a:r>
              <a:rPr lang="it-IT" sz="2400" dirty="0">
                <a:solidFill>
                  <a:srgbClr val="212529"/>
                </a:solidFill>
              </a:rPr>
              <a:t>Prossima scadenza (da confermare) 26 settembre 2022</a:t>
            </a:r>
            <a:endParaRPr lang="it-IT" sz="2400" i="0" dirty="0">
              <a:solidFill>
                <a:srgbClr val="212529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863B1-3A72-4053-93EF-7BD601CB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29A9A-D495-42F3-B4CA-17AA97184353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pic>
        <p:nvPicPr>
          <p:cNvPr id="2052" name="Picture 4" descr="Comune di Napoli - CEICC- Europe-Direct Napoli - Label europeo delle lingue  2010 - Versione Stampabile">
            <a:extLst>
              <a:ext uri="{FF2B5EF4-FFF2-40B4-BE49-F238E27FC236}">
                <a16:creationId xmlns:a16="http://schemas.microsoft.com/office/drawing/2014/main" id="{5413076F-C828-48FF-A0F7-E024CDAA2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548" y="428994"/>
            <a:ext cx="2574167" cy="111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9 maggio 2019, Firenze: la premiazione del Label Europeo delle Lingue - SMS  - One school, many languages">
            <a:extLst>
              <a:ext uri="{FF2B5EF4-FFF2-40B4-BE49-F238E27FC236}">
                <a16:creationId xmlns:a16="http://schemas.microsoft.com/office/drawing/2014/main" id="{02808496-C61E-45AC-8722-BE047C42A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875" y="1708323"/>
            <a:ext cx="338184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5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1016C-F5F5-4E77-9782-09E710DD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306" y="764704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chemeClr val="accent5"/>
                </a:solidFill>
                <a:latin typeface="+mn-lt"/>
              </a:rPr>
              <a:t>OGGETTI MIGRANTI</a:t>
            </a:r>
            <a:endParaRPr lang="en-GB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71A66-600F-495E-8761-DD2386EC5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916832"/>
            <a:ext cx="6768752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it-IT" sz="2000" b="0" i="0" dirty="0">
                <a:solidFill>
                  <a:srgbClr val="212529"/>
                </a:solidFill>
                <a:effectLst/>
              </a:rPr>
              <a:t>Il progetto OGGETTI MIGRANTI, promosso dalla </a:t>
            </a:r>
            <a:r>
              <a:rPr lang="it-IT" sz="2000" b="0" i="1" dirty="0">
                <a:solidFill>
                  <a:srgbClr val="212529"/>
                </a:solidFill>
                <a:effectLst/>
              </a:rPr>
              <a:t>The Solomon R. Guggenheim Foundation</a:t>
            </a:r>
            <a:r>
              <a:rPr lang="it-IT" sz="2000" b="0" i="0" dirty="0">
                <a:solidFill>
                  <a:srgbClr val="212529"/>
                </a:solidFill>
                <a:effectLst/>
              </a:rPr>
              <a:t> ha coinvolto circa</a:t>
            </a:r>
            <a:r>
              <a:rPr lang="it-IT" sz="2000" b="1" i="0" dirty="0">
                <a:solidFill>
                  <a:srgbClr val="212529"/>
                </a:solidFill>
                <a:effectLst/>
              </a:rPr>
              <a:t> 1000 studenti della scuola</a:t>
            </a:r>
            <a:r>
              <a:rPr lang="it-IT" sz="2000" b="0" i="0" dirty="0">
                <a:solidFill>
                  <a:srgbClr val="212529"/>
                </a:solidFill>
                <a:effectLst/>
              </a:rPr>
              <a:t> e di corsi di italiano dei CPIA e degli Sprar, circa </a:t>
            </a:r>
            <a:r>
              <a:rPr lang="it-IT" sz="2000" b="1" i="0" dirty="0">
                <a:solidFill>
                  <a:srgbClr val="212529"/>
                </a:solidFill>
                <a:effectLst/>
              </a:rPr>
              <a:t>70 docenti di varie discipline</a:t>
            </a:r>
            <a:r>
              <a:rPr lang="it-IT" sz="2000" b="0" i="0" dirty="0">
                <a:solidFill>
                  <a:srgbClr val="212529"/>
                </a:solidFill>
                <a:effectLst/>
              </a:rPr>
              <a:t>, sei </a:t>
            </a:r>
            <a:r>
              <a:rPr lang="it-IT" sz="2000" b="1" i="0" dirty="0">
                <a:solidFill>
                  <a:srgbClr val="212529"/>
                </a:solidFill>
                <a:effectLst/>
              </a:rPr>
              <a:t>educatori museali</a:t>
            </a:r>
            <a:r>
              <a:rPr lang="it-IT" sz="2000" b="0" i="0" dirty="0">
                <a:solidFill>
                  <a:srgbClr val="212529"/>
                </a:solidFill>
                <a:effectLst/>
              </a:rPr>
              <a:t>,  due </a:t>
            </a:r>
            <a:r>
              <a:rPr lang="it-IT" sz="2000" b="1" i="0" dirty="0">
                <a:solidFill>
                  <a:srgbClr val="212529"/>
                </a:solidFill>
                <a:effectLst/>
              </a:rPr>
              <a:t>ricercatrici</a:t>
            </a:r>
            <a:r>
              <a:rPr lang="it-IT" sz="2000" b="0" i="0" dirty="0">
                <a:solidFill>
                  <a:srgbClr val="212529"/>
                </a:solidFill>
                <a:effectLst/>
              </a:rPr>
              <a:t> del progetto MILE dell’Università Ca’ Foscari di Venezia e un referente del Dipartimento Educazione del museo.</a:t>
            </a:r>
          </a:p>
          <a:p>
            <a:pPr marL="0" indent="0" algn="l">
              <a:buNone/>
            </a:pPr>
            <a:r>
              <a:rPr lang="it-IT" sz="2000" b="0" i="0" dirty="0">
                <a:solidFill>
                  <a:srgbClr val="212529"/>
                </a:solidFill>
                <a:effectLst/>
              </a:rPr>
              <a:t>La diffusione di un “nuovo” multilinguismo, caratterizzato dall’uso di lingue che non provengono da aree contigue o vicine (</a:t>
            </a:r>
            <a:r>
              <a:rPr lang="it-IT" sz="2000" b="0" i="0" dirty="0" err="1">
                <a:solidFill>
                  <a:srgbClr val="212529"/>
                </a:solidFill>
                <a:effectLst/>
              </a:rPr>
              <a:t>Aronin</a:t>
            </a:r>
            <a:r>
              <a:rPr lang="it-IT" sz="2000" b="0" i="0" dirty="0">
                <a:solidFill>
                  <a:srgbClr val="212529"/>
                </a:solidFill>
                <a:effectLst/>
              </a:rPr>
              <a:t>  &amp; </a:t>
            </a:r>
            <a:r>
              <a:rPr lang="it-IT" sz="2000" b="0" i="0" dirty="0" err="1">
                <a:solidFill>
                  <a:srgbClr val="212529"/>
                </a:solidFill>
                <a:effectLst/>
              </a:rPr>
              <a:t>Hufeisen</a:t>
            </a:r>
            <a:r>
              <a:rPr lang="it-IT" sz="2000" b="0" i="0" dirty="0">
                <a:solidFill>
                  <a:srgbClr val="212529"/>
                </a:solidFill>
                <a:effectLst/>
              </a:rPr>
              <a:t>, 2009) e l’aumento di studenti </a:t>
            </a:r>
            <a:r>
              <a:rPr lang="it-IT" sz="2000" b="0" i="0" dirty="0" err="1">
                <a:solidFill>
                  <a:srgbClr val="212529"/>
                </a:solidFill>
                <a:effectLst/>
              </a:rPr>
              <a:t>purilingui</a:t>
            </a:r>
            <a:r>
              <a:rPr lang="it-IT" sz="2000" b="0" i="0" dirty="0">
                <a:solidFill>
                  <a:srgbClr val="212529"/>
                </a:solidFill>
                <a:effectLst/>
              </a:rPr>
              <a:t> nelle scuole stanno spingendo le istituzioni che si occupano di istruzione ed educazione a </a:t>
            </a:r>
            <a:r>
              <a:rPr lang="it-IT" sz="2000" b="1" i="0" dirty="0">
                <a:solidFill>
                  <a:srgbClr val="212529"/>
                </a:solidFill>
                <a:effectLst/>
              </a:rPr>
              <a:t>studiare e progettare modelli rinnovati</a:t>
            </a:r>
            <a:r>
              <a:rPr lang="it-IT" sz="2000" b="0" i="0" dirty="0">
                <a:solidFill>
                  <a:srgbClr val="212529"/>
                </a:solidFill>
                <a:effectLst/>
              </a:rPr>
              <a:t> volti alla promozione di </a:t>
            </a:r>
            <a:r>
              <a:rPr lang="it-IT" sz="2000" b="1" i="0" dirty="0">
                <a:solidFill>
                  <a:srgbClr val="212529"/>
                </a:solidFill>
                <a:effectLst/>
              </a:rPr>
              <a:t>un’educazione sempre più plurilingue e pluriculturale</a:t>
            </a:r>
            <a:r>
              <a:rPr lang="it-IT" sz="2000" b="0" i="0" dirty="0">
                <a:solidFill>
                  <a:srgbClr val="212529"/>
                </a:solidFill>
                <a:effectLst/>
              </a:rPr>
              <a:t>.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25363-FEE4-4329-98C7-68773C01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29A9A-D495-42F3-B4CA-17AA97184353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pic>
        <p:nvPicPr>
          <p:cNvPr id="6146" name="Picture 2" descr="Alla Guggenheim di Venezia gli &quot;Oggetti migranti&quot; in arrivo dal mondo -  Arte &amp; Cultura - TGR Veneto">
            <a:extLst>
              <a:ext uri="{FF2B5EF4-FFF2-40B4-BE49-F238E27FC236}">
                <a16:creationId xmlns:a16="http://schemas.microsoft.com/office/drawing/2014/main" id="{2E580E34-8472-4777-A034-83B4F94A9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693536"/>
            <a:ext cx="4248472" cy="28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CBB42F-BC09-4E2D-9756-7055AF5C40C9}"/>
              </a:ext>
            </a:extLst>
          </p:cNvPr>
          <p:cNvSpPr txBox="1"/>
          <p:nvPr/>
        </p:nvSpPr>
        <p:spPr>
          <a:xfrm>
            <a:off x="8041432" y="5049802"/>
            <a:ext cx="331236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E anche…. CPIA 1 Torino</a:t>
            </a:r>
          </a:p>
          <a:p>
            <a:r>
              <a:rPr lang="it-IT" i="1" dirty="0"/>
              <a:t>La certificazione linguistica internazionale in carcere: a </a:t>
            </a:r>
            <a:r>
              <a:rPr lang="it-IT" i="1" dirty="0" err="1"/>
              <a:t>change</a:t>
            </a:r>
            <a:r>
              <a:rPr lang="it-IT" i="1" dirty="0"/>
              <a:t> for the </a:t>
            </a:r>
            <a:r>
              <a:rPr lang="it-IT" i="1" dirty="0" err="1"/>
              <a:t>better</a:t>
            </a:r>
            <a:r>
              <a:rPr lang="it-IT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865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E8B0B-BA74-4382-B0BC-EA1CE42F8C62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pic>
        <p:nvPicPr>
          <p:cNvPr id="5" name="Segnaposto contenut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2736"/>
            <a:ext cx="91805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86612" y="2773598"/>
            <a:ext cx="82184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 eaLnBrk="1" hangingPunct="1">
              <a:defRPr/>
            </a:pPr>
            <a:br>
              <a:rPr lang="it-IT" altLang="it-IT" sz="3200" b="1" dirty="0">
                <a:latin typeface="+mn-lt"/>
              </a:rPr>
            </a:br>
            <a:r>
              <a:rPr lang="it-IT" altLang="it-IT" sz="1800" dirty="0">
                <a:solidFill>
                  <a:schemeClr val="bg1"/>
                </a:solidFill>
                <a:ea typeface="+mn-ea"/>
                <a:cs typeface="+mn-cs"/>
              </a:rPr>
              <a:t>Electronic Platform for </a:t>
            </a:r>
            <a:r>
              <a:rPr lang="it-IT" altLang="it-IT" sz="1800" dirty="0" err="1">
                <a:solidFill>
                  <a:schemeClr val="bg1"/>
                </a:solidFill>
                <a:ea typeface="+mn-ea"/>
                <a:cs typeface="+mn-cs"/>
              </a:rPr>
              <a:t>Adult</a:t>
            </a:r>
            <a:r>
              <a:rPr lang="it-IT" altLang="it-IT" sz="1800" dirty="0">
                <a:solidFill>
                  <a:schemeClr val="bg1"/>
                </a:solidFill>
                <a:ea typeface="+mn-ea"/>
                <a:cs typeface="+mn-cs"/>
              </a:rPr>
              <a:t> Learning in Europe</a:t>
            </a:r>
            <a:br>
              <a:rPr lang="it-IT" altLang="it-IT" sz="1800" dirty="0">
                <a:solidFill>
                  <a:srgbClr val="6699FF"/>
                </a:solidFill>
                <a:ea typeface="+mn-ea"/>
                <a:cs typeface="+mn-cs"/>
              </a:rPr>
            </a:br>
            <a:r>
              <a:rPr lang="it-IT" altLang="it-IT" sz="6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EPALE</a:t>
            </a:r>
            <a:r>
              <a:rPr lang="it-IT" altLang="it-IT" sz="4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br>
              <a:rPr lang="it-IT" altLang="it-IT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it-IT" altLang="it-IT" sz="2000" b="1" i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La</a:t>
            </a:r>
            <a:r>
              <a:rPr lang="it-IT" altLang="it-IT" sz="20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it-IT" altLang="it-IT" sz="20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</a:t>
            </a:r>
            <a:r>
              <a:rPr lang="it-IT" altLang="it-IT" sz="2000" b="1" i="1" dirty="0">
                <a:solidFill>
                  <a:schemeClr val="accent2">
                    <a:lumMod val="75000"/>
                  </a:schemeClr>
                </a:solidFill>
              </a:rPr>
              <a:t>iattaforma europea </a:t>
            </a:r>
          </a:p>
          <a:p>
            <a:pPr algn="l" eaLnBrk="1" hangingPunct="1">
              <a:defRPr/>
            </a:pPr>
            <a:r>
              <a:rPr lang="it-IT" altLang="it-IT" sz="2000" b="1" i="1" dirty="0">
                <a:solidFill>
                  <a:schemeClr val="accent2">
                    <a:lumMod val="75000"/>
                  </a:schemeClr>
                </a:solidFill>
              </a:rPr>
              <a:t>per l’educazione degli adulti</a:t>
            </a:r>
            <a:br>
              <a:rPr lang="it-IT" altLang="it-IT" sz="2000" b="1" i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it-IT" altLang="it-IT" sz="2000" i="1" dirty="0">
                <a:solidFill>
                  <a:srgbClr val="0070C0"/>
                </a:solidFill>
                <a:latin typeface="+mn-lt"/>
              </a:rPr>
            </a:br>
            <a:endParaRPr lang="it-IT" altLang="it-IT" sz="24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CasellaDiTesto 6"/>
          <p:cNvSpPr txBox="1">
            <a:spLocks noChangeArrowheads="1"/>
          </p:cNvSpPr>
          <p:nvPr/>
        </p:nvSpPr>
        <p:spPr bwMode="auto">
          <a:xfrm>
            <a:off x="1986612" y="3281143"/>
            <a:ext cx="35342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 dirty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https://ec.europa.eu/epale/it</a:t>
            </a:r>
          </a:p>
        </p:txBody>
      </p:sp>
    </p:spTree>
    <p:extLst>
      <p:ext uri="{BB962C8B-B14F-4D97-AF65-F5344CB8AC3E}">
        <p14:creationId xmlns:p14="http://schemas.microsoft.com/office/powerpoint/2010/main" val="21362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2543-73F4-4108-B27B-918CB7C0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62" y="17433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sz="4400" b="1" dirty="0">
                <a:solidFill>
                  <a:srgbClr val="474747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L’importanza di EPALE nella didattica L2/Ls</a:t>
            </a:r>
            <a:br>
              <a:rPr lang="en-GB" sz="44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6A04-04E7-4FFB-B8BB-17FDFDF32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8960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it-IT" sz="180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Questa piattaforma è uno strumento utilissimo anche per tutti coloro che si occupano di </a:t>
            </a:r>
            <a:r>
              <a:rPr lang="it-IT" sz="1800" b="1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insegnamento della L2 o LS a discenti adulti</a:t>
            </a:r>
            <a:r>
              <a:rPr lang="it-IT" sz="180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indent="0" algn="l">
              <a:buNone/>
            </a:pPr>
            <a:r>
              <a:rPr lang="it-IT" sz="180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Si possono trovare molti spunti per l’organizzazione del percorso di apprendimento e ci si può anche confrontare con gli altri esperti che si occupano di insegnamento delle </a:t>
            </a:r>
            <a:r>
              <a:rPr lang="it-IT" sz="1800" b="1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lingue straniere</a:t>
            </a:r>
            <a:r>
              <a:rPr lang="it-IT" sz="180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 in Europa. </a:t>
            </a:r>
          </a:p>
          <a:p>
            <a:pPr marL="0" indent="0" algn="l">
              <a:buNone/>
            </a:pPr>
            <a:r>
              <a:rPr lang="it-IT" sz="180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La piattaforma poi permette un aggiornamento costante sulle nuove pratiche e politiche europee relative all’insegnamento linguistico. </a:t>
            </a:r>
          </a:p>
          <a:p>
            <a:pPr marL="0" indent="0" algn="l">
              <a:buNone/>
            </a:pPr>
            <a:r>
              <a:rPr lang="it-IT" sz="180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Tutti gli </a:t>
            </a:r>
            <a:r>
              <a:rPr lang="it-IT" sz="1800" b="1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insegnanti di italiano L2/Ls</a:t>
            </a:r>
            <a:r>
              <a:rPr lang="it-IT" sz="180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 che si occupano di insegnamento agli adulti possono iscriversi alla  piattaforma EPALE che è anche un mezzo per restare sempre aggiornati su quanto succede in Europa nel campo della didattica della lingua straniera agli adulti.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A800C-9AC1-469E-A742-B2BF907D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29A9A-D495-42F3-B4CA-17AA97184353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6865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15349</TotalTime>
  <Words>1664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EC Square Sans Medium</vt:lpstr>
      <vt:lpstr>EC Square Sans Regular</vt:lpstr>
      <vt:lpstr>Open Sans</vt:lpstr>
      <vt:lpstr>Times New Roman</vt:lpstr>
      <vt:lpstr>Verdana</vt:lpstr>
      <vt:lpstr>Wingdings</vt:lpstr>
      <vt:lpstr>Tema di Office</vt:lpstr>
      <vt:lpstr>PowerPoint Presentation</vt:lpstr>
      <vt:lpstr>PowerPoint Presentation</vt:lpstr>
      <vt:lpstr>Concretamente</vt:lpstr>
      <vt:lpstr>ERASMUS+ 2021-2027</vt:lpstr>
      <vt:lpstr>Alcuni esempi dalla Dissemination Platform </vt:lpstr>
      <vt:lpstr>Label europeo delle lingue</vt:lpstr>
      <vt:lpstr>OGGETTI MIGRANTI</vt:lpstr>
      <vt:lpstr>PowerPoint Presentation</vt:lpstr>
      <vt:lpstr>L’importanza di EPALE nella didattica L2/Ls </vt:lpstr>
      <vt:lpstr>Imparare l'italiano L2 in contesti reali e interagendo.  Proposte didattiche dal seminario EPALE</vt:lpstr>
      <vt:lpstr>Tecnologie per l'insegnamento dell'italiano L2</vt:lpstr>
      <vt:lpstr>EPALE EDU HACK 9-10 novembre 2021</vt:lpstr>
      <vt:lpstr>PowerPoint Presentation</vt:lpstr>
      <vt:lpstr>Epale Journal n.6, dicembre 2019  Apprendimento innovativo e inclusione socio-culturale degli adulti migranti </vt:lpstr>
      <vt:lpstr>PowerPoint Presentation</vt:lpstr>
      <vt:lpstr>    Grazie per l’attenzione</vt:lpstr>
    </vt:vector>
  </TitlesOfParts>
  <Company>Tipik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Vanessa.DEBIAIS-SAINTON@ec.europa.eu</dc:creator>
  <cp:lastModifiedBy>Lorenza Venturi</cp:lastModifiedBy>
  <cp:revision>1617</cp:revision>
  <cp:lastPrinted>2018-10-30T14:50:43Z</cp:lastPrinted>
  <dcterms:created xsi:type="dcterms:W3CDTF">2011-12-20T08:37:33Z</dcterms:created>
  <dcterms:modified xsi:type="dcterms:W3CDTF">2022-04-01T07:57:40Z</dcterms:modified>
</cp:coreProperties>
</file>