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4" r:id="rId1"/>
  </p:sldMasterIdLst>
  <p:notesMasterIdLst>
    <p:notesMasterId r:id="rId49"/>
  </p:notesMasterIdLst>
  <p:sldIdLst>
    <p:sldId id="256" r:id="rId2"/>
    <p:sldId id="257" r:id="rId3"/>
    <p:sldId id="304" r:id="rId4"/>
    <p:sldId id="259" r:id="rId5"/>
    <p:sldId id="260" r:id="rId6"/>
    <p:sldId id="294" r:id="rId7"/>
    <p:sldId id="295" r:id="rId8"/>
    <p:sldId id="296" r:id="rId9"/>
    <p:sldId id="297" r:id="rId10"/>
    <p:sldId id="298" r:id="rId11"/>
    <p:sldId id="29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300" r:id="rId23"/>
    <p:sldId id="301" r:id="rId24"/>
    <p:sldId id="302" r:id="rId25"/>
    <p:sldId id="303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5ia72Uax/diG4v8UrDeGCnaPy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5" autoAdjust="0"/>
  </p:normalViewPr>
  <p:slideViewPr>
    <p:cSldViewPr snapToGrid="0">
      <p:cViewPr varScale="1">
        <p:scale>
          <a:sx n="87" d="100"/>
          <a:sy n="87" d="100"/>
        </p:scale>
        <p:origin x="49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337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f20f34e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f20f34e4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ea365b13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ea365b13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utenti stranieri già alfabetizzati nel proprio Paese d'origine / non è per ANALFABETI </a:t>
            </a: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3c6fff4d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f3c6fff4d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e8eec4df3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Leggi l’esempio dallo </a:t>
            </a:r>
            <a:r>
              <a:rPr lang="it-IT" dirty="0" err="1"/>
              <a:t>screenshot</a:t>
            </a:r>
            <a:endParaRPr dirty="0"/>
          </a:p>
        </p:txBody>
      </p:sp>
      <p:sp>
        <p:nvSpPr>
          <p:cNvPr id="268" name="Google Shape;268;g11e8eec4df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ea365b13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ea365b13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ea365b1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ea365b1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ea365b13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ea365b13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e8eec4df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nell’ottica del bite sized learning abbiamo realizzato microattività diversificate di cui ora vediamo alcuni esempi:</a:t>
            </a:r>
            <a:endParaRPr/>
          </a:p>
        </p:txBody>
      </p:sp>
      <p:sp>
        <p:nvSpPr>
          <p:cNvPr id="286" name="Google Shape;286;g11e8eec4df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e8eec4df3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11e8eec4df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e8eec4df3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11e8eec4df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1e8eec4df3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1e8eec4df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e8eec4df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11e8eec4df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804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3c6fff4d8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f3c6fff4d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3c6fff4d8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Proprio parlando di AUTONOMIA, l’utente può ORIENTARE LIBERAMENTE il proprio apprendimento, tanto che quando sbaglia l’esecuzione di un esercizio, può «cambiare rotta» e orientarsi verso altro…….</a:t>
            </a:r>
            <a:endParaRPr dirty="0"/>
          </a:p>
        </p:txBody>
      </p:sp>
      <p:sp>
        <p:nvSpPr>
          <p:cNvPr id="329" name="Google Shape;329;gf3c6fff4d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e8eec4df3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11e8eec4df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Leggi il testo dell’ascolto e evidenzia l’errore del verbo andare</a:t>
            </a:r>
            <a:endParaRPr dirty="0"/>
          </a:p>
        </p:txBody>
      </p:sp>
      <p:sp>
        <p:nvSpPr>
          <p:cNvPr id="341" name="Google Shape;3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1e8eec4df3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11e8eec4df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e394d42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VOGLIAMO FARE UNA SIMULAZIONE IN DIRETTA?</a:t>
            </a:r>
            <a:endParaRPr/>
          </a:p>
        </p:txBody>
      </p:sp>
      <p:sp>
        <p:nvSpPr>
          <p:cNvPr id="362" name="Google Shape;362;g11e394d42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e8eec4df3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11e8eec4df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e8eec4df3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11e8eec4df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e8eec4df3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11e8eec4df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Come sono state progettate le 2 App: prima la FINALITA’ , poi l’OBIETTIVO, infine che «ABBIAMO SEMPRE TENUTO PRESENTE UN PRESUPPOSTO»</a:t>
            </a:r>
            <a:endParaRPr dirty="0"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e8eec4df3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11e8eec4df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richiamare ACCORDO DI INTEGRAZIONE riguardo la FORMAZIONE CIVICA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la ns App può rappresentare un ulteriore rinforzo alle sessioni della CIVICA che si svolgono nei CPIA in presenza</a:t>
            </a:r>
            <a:endParaRPr/>
          </a:p>
        </p:txBody>
      </p:sp>
      <p:sp>
        <p:nvSpPr>
          <p:cNvPr id="409" name="Google Shape;4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f3c6fff4d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gf3c6fff4d8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f3c6fff4d8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rgbClr val="000000"/>
                </a:solidFill>
              </a:rPr>
              <a:t>46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Sul criterio di FATTIBILITA’ le App sono state realizzate grazie a questi FINANZIAMENTI</a:t>
            </a:r>
            <a:endParaRPr dirty="0"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ea365b13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ea365b13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ea365b1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ea365b1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f20f34e4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f20f34e4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Nel merito di queste due sezioni (sistema adattivo e palestrina di interazione) entreremo nel dettaglio più avanti!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98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04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70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9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99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67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24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41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10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52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3176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9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eb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4MwDrGa3_YE06PAlUkHWRI3OWHSNzxta/vie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jPsN2J2F59ODgG-EVUcRSjdyshzRiTSj/vi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yluwYbOlT_6hGmPjbN2q39Ob-u3GLZV-/vie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ia.ma@cpiabologna.istruzioneer.it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hyperlink" Target="mailto:valentina.ma@cpiabologna.istruzioneer.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1524000" y="648393"/>
            <a:ext cx="9144000" cy="214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it-IT" sz="4800" b="1" dirty="0">
                <a:solidFill>
                  <a:srgbClr val="FF0000"/>
                </a:solidFill>
              </a:rPr>
              <a:t>“Presente” e “Officina dell’italiano” </a:t>
            </a:r>
            <a:br>
              <a:rPr lang="it-IT" sz="4800" b="1" dirty="0">
                <a:solidFill>
                  <a:srgbClr val="FF0000"/>
                </a:solidFill>
              </a:rPr>
            </a:br>
            <a:r>
              <a:rPr lang="it-IT" sz="4800" b="1" dirty="0">
                <a:solidFill>
                  <a:srgbClr val="FF0000"/>
                </a:solidFill>
              </a:rPr>
              <a:t>le APP di italiano L2: strumenti </a:t>
            </a:r>
            <a:br>
              <a:rPr lang="it-IT" sz="4800" b="1" dirty="0">
                <a:solidFill>
                  <a:srgbClr val="FF0000"/>
                </a:solidFill>
              </a:rPr>
            </a:br>
            <a:r>
              <a:rPr lang="it-IT" sz="4800" b="1" dirty="0">
                <a:solidFill>
                  <a:srgbClr val="FF0000"/>
                </a:solidFill>
              </a:rPr>
              <a:t>in mano all’apprendente.</a:t>
            </a:r>
            <a:endParaRPr dirty="0"/>
          </a:p>
        </p:txBody>
      </p:sp>
      <p:sp>
        <p:nvSpPr>
          <p:cNvPr id="164" name="Google Shape;164;p1"/>
          <p:cNvSpPr txBox="1">
            <a:spLocks noGrp="1"/>
          </p:cNvSpPr>
          <p:nvPr>
            <p:ph type="subTitle" idx="1"/>
          </p:nvPr>
        </p:nvSpPr>
        <p:spPr>
          <a:xfrm>
            <a:off x="1524000" y="3392423"/>
            <a:ext cx="9144000" cy="288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500" i="1" cap="none" dirty="0"/>
              <a:t>Stefania Malavolta e Valentina Marzano</a:t>
            </a:r>
            <a:endParaRPr lang="it-IT" cap="none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6500" cap="none" dirty="0" err="1"/>
              <a:t>Cpia</a:t>
            </a:r>
            <a:r>
              <a:rPr lang="it-IT" sz="6500" cap="none" dirty="0"/>
              <a:t> Metropolitano di Bologna</a:t>
            </a:r>
            <a:endParaRPr lang="it-IT" cap="none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4200" b="1" cap="none" dirty="0" err="1"/>
              <a:t>Fierida</a:t>
            </a:r>
            <a:r>
              <a:rPr lang="it-IT" sz="4200" b="1" cap="none" dirty="0"/>
              <a:t> Winter – Perugia, 1-2 aprile 2022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it-IT" sz="3400" b="1" i="1" cap="none" dirty="0">
                <a:solidFill>
                  <a:srgbClr val="0070C0"/>
                </a:solidFill>
              </a:rPr>
              <a:t>cittadini di una nuova lingua: l’insegnamento dell’italiano L2 tra teoria e buone pratiche, esperienze e prospettive di sviluppo nei </a:t>
            </a:r>
            <a:r>
              <a:rPr lang="it-IT" sz="3400" b="1" i="1" cap="none" dirty="0" err="1">
                <a:solidFill>
                  <a:srgbClr val="0070C0"/>
                </a:solidFill>
              </a:rPr>
              <a:t>Cpia</a:t>
            </a:r>
            <a:endParaRPr lang="it-IT" sz="3400" b="1" cap="non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415600" y="196267"/>
            <a:ext cx="11360800" cy="178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l"/>
            <a:endParaRPr sz="5867">
              <a:solidFill>
                <a:srgbClr val="000000"/>
              </a:solidFill>
            </a:endParaRPr>
          </a:p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91600" y="0"/>
            <a:ext cx="11360800" cy="590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l">
              <a:spcBef>
                <a:spcPts val="0"/>
              </a:spcBef>
              <a:buSzPts val="1100"/>
            </a:pPr>
            <a:endParaRPr dirty="0"/>
          </a:p>
          <a:p>
            <a:pPr marL="0" indent="0" algn="l">
              <a:spcBef>
                <a:spcPts val="0"/>
              </a:spcBef>
            </a:pPr>
            <a:r>
              <a:rPr lang="it-IT" b="1" cap="none" dirty="0">
                <a:latin typeface="+mn-lt"/>
              </a:rPr>
              <a:t>Fonti di ispirazione sono stati senz’altro:</a:t>
            </a:r>
          </a:p>
          <a:p>
            <a:pPr marL="0" indent="0" algn="l">
              <a:spcBef>
                <a:spcPts val="0"/>
              </a:spcBef>
            </a:pPr>
            <a:r>
              <a:rPr lang="it-IT" b="1" cap="none" dirty="0">
                <a:latin typeface="+mn-lt"/>
              </a:rPr>
              <a:t>&gt; alcuni giochi interazionali già conosciuti (ad es. Caon, </a:t>
            </a:r>
            <a:r>
              <a:rPr lang="it-IT" b="1" cap="none" dirty="0" err="1">
                <a:latin typeface="+mn-lt"/>
              </a:rPr>
              <a:t>Rutka</a:t>
            </a:r>
            <a:r>
              <a:rPr lang="it-IT" b="1" cap="none" dirty="0">
                <a:latin typeface="+mn-lt"/>
              </a:rPr>
              <a:t>, La lingua in gioco, Guerra, 2004).</a:t>
            </a:r>
          </a:p>
          <a:p>
            <a:pPr marL="0" indent="0" algn="l">
              <a:spcBef>
                <a:spcPts val="0"/>
              </a:spcBef>
            </a:pPr>
            <a:r>
              <a:rPr lang="it-IT" b="1" cap="none" dirty="0">
                <a:latin typeface="+mn-lt"/>
              </a:rPr>
              <a:t>&gt; e anche il tipo di materiali proposti per sollecitare l’interazione spontanea non in contesto didattico, di cui un bell’esempio è </a:t>
            </a:r>
            <a:r>
              <a:rPr lang="it-IT" b="1" cap="none" dirty="0" err="1">
                <a:latin typeface="+mn-lt"/>
              </a:rPr>
              <a:t>Willkommen</a:t>
            </a:r>
            <a:r>
              <a:rPr lang="it-IT" b="1" cap="none" dirty="0">
                <a:latin typeface="+mn-lt"/>
              </a:rPr>
              <a:t>, materiale prodotto da </a:t>
            </a:r>
            <a:r>
              <a:rPr lang="it-IT" b="1" cap="none" dirty="0" err="1">
                <a:latin typeface="+mn-lt"/>
              </a:rPr>
              <a:t>Tavir</a:t>
            </a:r>
            <a:r>
              <a:rPr lang="it-IT" b="1" cap="none" dirty="0">
                <a:latin typeface="+mn-lt"/>
              </a:rPr>
              <a:t>, un’associazione tedesca che promuove l’integrazione degli immigrati turchi.</a:t>
            </a:r>
          </a:p>
          <a:p>
            <a:pPr marL="0" indent="0" algn="l">
              <a:spcBef>
                <a:spcPts val="0"/>
              </a:spcBef>
              <a:buSzPts val="1100"/>
            </a:pPr>
            <a:r>
              <a:rPr lang="it" dirty="0"/>
              <a:t>  </a:t>
            </a:r>
            <a:endParaRPr dirty="0"/>
          </a:p>
          <a:p>
            <a:pPr marL="0" indent="0" algn="l">
              <a:spcBef>
                <a:spcPts val="0"/>
              </a:spcBef>
            </a:pPr>
            <a:endParaRPr dirty="0"/>
          </a:p>
          <a:p>
            <a:pPr marL="0" indent="0" algn="l">
              <a:spcBef>
                <a:spcPts val="0"/>
              </a:spcBef>
            </a:pPr>
            <a:endParaRPr dirty="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84" y="2952800"/>
            <a:ext cx="4697239" cy="331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523600" y="114301"/>
            <a:ext cx="11360800" cy="137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algn="l"/>
            <a:r>
              <a:rPr lang="it" sz="4800" b="1" dirty="0">
                <a:solidFill>
                  <a:srgbClr val="FF0000"/>
                </a:solidFill>
              </a:rPr>
              <a:t>Equipe di lavoro:</a:t>
            </a:r>
            <a:br>
              <a:rPr lang="it" sz="4800" b="1" dirty="0">
                <a:solidFill>
                  <a:srgbClr val="FF0000"/>
                </a:solidFill>
              </a:rPr>
            </a:br>
            <a:r>
              <a:rPr lang="it" sz="4800" b="1" dirty="0">
                <a:solidFill>
                  <a:srgbClr val="FF0000"/>
                </a:solidFill>
              </a:rPr>
              <a:t>scrivere, informatizzare, pubblicare</a:t>
            </a:r>
            <a:endParaRPr sz="4800" dirty="0">
              <a:solidFill>
                <a:srgbClr val="000000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415600" y="1485000"/>
            <a:ext cx="11360800" cy="473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indent="0" algn="l">
              <a:spcBef>
                <a:spcPts val="0"/>
              </a:spcBef>
            </a:pPr>
            <a:r>
              <a:rPr lang="it-IT" sz="3200" cap="none" dirty="0">
                <a:latin typeface="+mn-lt"/>
              </a:rPr>
              <a:t>L’équipe che si è occupata della realizzazione delle App è stata particolarmente estesa  e suddivisa in:</a:t>
            </a:r>
          </a:p>
          <a:p>
            <a:pPr marL="0" indent="0" algn="l">
              <a:spcBef>
                <a:spcPts val="0"/>
              </a:spcBef>
            </a:pPr>
            <a:endParaRPr lang="it-IT" sz="3200" cap="none" dirty="0">
              <a:latin typeface="+mn-lt"/>
            </a:endParaRPr>
          </a:p>
          <a:p>
            <a:pPr marL="0" indent="0" algn="l">
              <a:spcBef>
                <a:spcPts val="0"/>
              </a:spcBef>
            </a:pPr>
            <a:r>
              <a:rPr lang="it-IT" sz="3200" cap="none" dirty="0">
                <a:latin typeface="+mn-lt"/>
              </a:rPr>
              <a:t>autori delle sezioni linguistico-informative,</a:t>
            </a:r>
          </a:p>
          <a:p>
            <a:pPr marL="0" indent="0" algn="l">
              <a:spcBef>
                <a:spcPts val="0"/>
              </a:spcBef>
              <a:buSzPct val="39285"/>
            </a:pPr>
            <a:r>
              <a:rPr lang="it-IT" sz="3200" cap="none" dirty="0">
                <a:latin typeface="+mn-lt"/>
              </a:rPr>
              <a:t>mediatori linguistici,</a:t>
            </a:r>
          </a:p>
          <a:p>
            <a:pPr marL="0" indent="0" algn="l">
              <a:spcBef>
                <a:spcPts val="0"/>
              </a:spcBef>
            </a:pPr>
            <a:r>
              <a:rPr lang="it-IT" sz="3200" cap="none" dirty="0">
                <a:latin typeface="+mn-lt"/>
              </a:rPr>
              <a:t>tecnici informatici,</a:t>
            </a:r>
          </a:p>
          <a:p>
            <a:pPr marL="0" indent="0" algn="l">
              <a:spcBef>
                <a:spcPts val="0"/>
              </a:spcBef>
            </a:pPr>
            <a:r>
              <a:rPr lang="it-IT" sz="3200" cap="none" dirty="0">
                <a:latin typeface="+mn-lt"/>
              </a:rPr>
              <a:t>disegnatori,</a:t>
            </a:r>
          </a:p>
          <a:p>
            <a:pPr marL="0" indent="0" algn="l">
              <a:spcBef>
                <a:spcPts val="0"/>
              </a:spcBef>
            </a:pPr>
            <a:r>
              <a:rPr lang="it-IT" sz="3200" cap="none" dirty="0">
                <a:latin typeface="+mn-lt"/>
              </a:rPr>
              <a:t>tecnici del suono e speaker,</a:t>
            </a:r>
          </a:p>
          <a:p>
            <a:pPr marL="0" indent="0" algn="l">
              <a:spcBef>
                <a:spcPts val="0"/>
              </a:spcBef>
            </a:pPr>
            <a:r>
              <a:rPr lang="it-IT" sz="3200" cap="none" dirty="0">
                <a:latin typeface="+mn-lt"/>
              </a:rPr>
              <a:t>oltre ai ruoli editoriali fondamentali (cioè grafici, redattori e… tester)</a:t>
            </a:r>
          </a:p>
          <a:p>
            <a:pPr marL="0" indent="0" algn="l">
              <a:spcBef>
                <a:spcPts val="0"/>
              </a:spcBef>
            </a:pP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4E4BFEB-0A74-4569-9522-0890372FE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513" y="2133556"/>
            <a:ext cx="2590887" cy="25908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A chi sono rivolte queste App?</a:t>
            </a:r>
            <a:endParaRPr dirty="0"/>
          </a:p>
        </p:txBody>
      </p:sp>
      <p:sp>
        <p:nvSpPr>
          <p:cNvPr id="195" name="Google Shape;195;p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it-IT" sz="2800" b="1" dirty="0">
                <a:solidFill>
                  <a:srgbClr val="0070C0"/>
                </a:solidFill>
              </a:rPr>
              <a:t>PRESENTE - Italia per stranieri </a:t>
            </a:r>
            <a:r>
              <a:rPr lang="it-IT" sz="2800" dirty="0"/>
              <a:t>- per apprendenti di livello A1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96" name="Google Shape;196;p6"/>
          <p:cNvSpPr txBox="1">
            <a:spLocks noGrp="1"/>
          </p:cNvSpPr>
          <p:nvPr>
            <p:ph sz="half" idx="2"/>
          </p:nvPr>
        </p:nvSpPr>
        <p:spPr>
          <a:xfrm>
            <a:off x="6217920" y="1845735"/>
            <a:ext cx="50977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it-IT" sz="2800" b="1" dirty="0">
                <a:solidFill>
                  <a:srgbClr val="0070C0"/>
                </a:solidFill>
              </a:rPr>
              <a:t>OFFICINA DELL’ITALIANO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it-IT" sz="2800" dirty="0"/>
              <a:t>per apprendenti di livello A2 e B1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97" name="Google Shape;19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7850" y="3014500"/>
            <a:ext cx="2584750" cy="2441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4000"/>
              </a:srgbClr>
            </a:outerShdw>
          </a:effectLst>
        </p:spPr>
      </p:pic>
      <p:pic>
        <p:nvPicPr>
          <p:cNvPr id="198" name="Google Shape;19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450" y="3095775"/>
            <a:ext cx="2279300" cy="22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3c6fff4d8_0_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>
                <a:solidFill>
                  <a:srgbClr val="FF0000"/>
                </a:solidFill>
              </a:rPr>
              <a:t>il riferimento normativo per la definizione dei livelli di apprendimento:</a:t>
            </a:r>
            <a:endParaRPr/>
          </a:p>
        </p:txBody>
      </p:sp>
      <p:sp>
        <p:nvSpPr>
          <p:cNvPr id="204" name="Google Shape;204;gf3c6fff4d8_0_19"/>
          <p:cNvSpPr txBox="1">
            <a:spLocks noGrp="1"/>
          </p:cNvSpPr>
          <p:nvPr>
            <p:ph idx="1"/>
          </p:nvPr>
        </p:nvSpPr>
        <p:spPr>
          <a:xfrm>
            <a:off x="351693" y="1737360"/>
            <a:ext cx="11412416" cy="443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sz="3200" dirty="0"/>
              <a:t>per i livelli A1 e A2 abbiamo fatto riferimento alle Linee Guida per la progettazione dei Percorsi di Alfabetizzazione e di Apprendimento della Lingua Italiana (AALI) e </a:t>
            </a:r>
            <a:endParaRPr sz="3200" dirty="0"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sz="3200" dirty="0"/>
              <a:t>per il livello B1 abbiamo fatto riferimento al Sillabo a cura degli Enti Certificatori dell’italiano L2.</a:t>
            </a:r>
            <a:endParaRPr sz="3200" dirty="0"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sz="3200" dirty="0"/>
              <a:t>Entrambi sono riferibili al Quadro Comune Europeo per le Lingue.</a:t>
            </a:r>
            <a:endParaRPr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com'è strutturata «PRESENTE»?</a:t>
            </a:r>
            <a:endParaRPr dirty="0"/>
          </a:p>
        </p:txBody>
      </p:sp>
      <p:sp>
        <p:nvSpPr>
          <p:cNvPr id="210" name="Google Shape;210;p7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10058400" cy="312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3600" dirty="0"/>
              <a:t>La App si compone di tre percorsi: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3600" dirty="0"/>
              <a:t>un percorso linguistico (IMPARA L'ITALIANO)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3600" dirty="0"/>
              <a:t>un percorso informativo (CONOSCI L'ITALIA)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3600" dirty="0"/>
              <a:t>un percorso sanitario (DAL MEDICO)</a:t>
            </a:r>
            <a:endParaRPr sz="3600" dirty="0"/>
          </a:p>
        </p:txBody>
      </p:sp>
      <p:sp>
        <p:nvSpPr>
          <p:cNvPr id="211" name="Google Shape;211;p7"/>
          <p:cNvSpPr/>
          <p:nvPr/>
        </p:nvSpPr>
        <p:spPr>
          <a:xfrm>
            <a:off x="847025" y="5053275"/>
            <a:ext cx="10395284" cy="10299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Ambienti diversi per favorire l’integrazione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385" y="644166"/>
            <a:ext cx="3581023" cy="57103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8"/>
          <p:cNvCxnSpPr/>
          <p:nvPr/>
        </p:nvCxnSpPr>
        <p:spPr>
          <a:xfrm flipH="1">
            <a:off x="6638734" y="1250302"/>
            <a:ext cx="1945429" cy="56916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8" name="Google Shape;218;p8"/>
          <p:cNvSpPr txBox="1"/>
          <p:nvPr/>
        </p:nvSpPr>
        <p:spPr>
          <a:xfrm>
            <a:off x="601625" y="644166"/>
            <a:ext cx="3303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menu principale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</a:rPr>
              <a:t>di PRESENTE</a:t>
            </a:r>
            <a:endParaRPr sz="2800" b="1">
              <a:solidFill>
                <a:schemeClr val="dk1"/>
              </a:solidFill>
            </a:endParaRPr>
          </a:p>
        </p:txBody>
      </p:sp>
      <p:cxnSp>
        <p:nvCxnSpPr>
          <p:cNvPr id="219" name="Google Shape;219;p8"/>
          <p:cNvCxnSpPr/>
          <p:nvPr/>
        </p:nvCxnSpPr>
        <p:spPr>
          <a:xfrm flipH="1">
            <a:off x="6638735" y="2696547"/>
            <a:ext cx="1758816" cy="460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0" name="Google Shape;220;p8"/>
          <p:cNvCxnSpPr/>
          <p:nvPr/>
        </p:nvCxnSpPr>
        <p:spPr>
          <a:xfrm>
            <a:off x="3323630" y="2926702"/>
            <a:ext cx="2125048" cy="146179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p8"/>
          <p:cNvCxnSpPr/>
          <p:nvPr/>
        </p:nvCxnSpPr>
        <p:spPr>
          <a:xfrm>
            <a:off x="2523690" y="5225859"/>
            <a:ext cx="2494628" cy="61199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8"/>
          <p:cNvCxnSpPr/>
          <p:nvPr/>
        </p:nvCxnSpPr>
        <p:spPr>
          <a:xfrm flipH="1">
            <a:off x="6865000" y="5206482"/>
            <a:ext cx="2334984" cy="63137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23" name="Google Shape;2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437" y="3156857"/>
            <a:ext cx="1991253" cy="3164514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4" name="Google Shape;22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9984" y="3097470"/>
            <a:ext cx="2028622" cy="32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 txBox="1"/>
          <p:nvPr/>
        </p:nvSpPr>
        <p:spPr>
          <a:xfrm>
            <a:off x="8584175" y="1103675"/>
            <a:ext cx="24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IMPARA L’ITALIANO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percorso linguistico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97550" y="2150675"/>
            <a:ext cx="24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CONOSCI L’ITALIA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percorso informativo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2143225" y="2311100"/>
            <a:ext cx="24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DAL MEDICO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percorso sanitario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668215" y="286603"/>
            <a:ext cx="11113477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com'è strutturata «OFFICINA DELL’ITALIANO»?</a:t>
            </a:r>
            <a:endParaRPr dirty="0"/>
          </a:p>
        </p:txBody>
      </p:sp>
      <p:sp>
        <p:nvSpPr>
          <p:cNvPr id="233" name="Google Shape;233;p9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10058400" cy="310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3600" dirty="0"/>
              <a:t>Anche la App «Officina dell’italiano» si compone di tre percorsi: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3600" dirty="0"/>
              <a:t>un percorso linguistico (IMPARA)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3600" dirty="0"/>
              <a:t>una «palestra» di interazione (PARLA)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3600" dirty="0"/>
              <a:t>un glossario sanitario (I CARE)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34" name="Google Shape;234;p9"/>
          <p:cNvSpPr/>
          <p:nvPr/>
        </p:nvSpPr>
        <p:spPr>
          <a:xfrm>
            <a:off x="847025" y="5053275"/>
            <a:ext cx="10395284" cy="10299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Ambienti diversi per favorire l’integrazione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Google Shape;239;p10"/>
          <p:cNvCxnSpPr/>
          <p:nvPr/>
        </p:nvCxnSpPr>
        <p:spPr>
          <a:xfrm flipH="1">
            <a:off x="8754725" y="1144125"/>
            <a:ext cx="1402800" cy="779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0" name="Google Shape;240;p10"/>
          <p:cNvSpPr txBox="1"/>
          <p:nvPr/>
        </p:nvSpPr>
        <p:spPr>
          <a:xfrm>
            <a:off x="601625" y="644166"/>
            <a:ext cx="3303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menu principale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OFFICINA</a:t>
            </a:r>
            <a:endParaRPr/>
          </a:p>
        </p:txBody>
      </p:sp>
      <p:cxnSp>
        <p:nvCxnSpPr>
          <p:cNvPr id="241" name="Google Shape;241;p10"/>
          <p:cNvCxnSpPr/>
          <p:nvPr/>
        </p:nvCxnSpPr>
        <p:spPr>
          <a:xfrm flipH="1">
            <a:off x="6638735" y="2696547"/>
            <a:ext cx="1758816" cy="460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2" name="Google Shape;242;p10"/>
          <p:cNvCxnSpPr>
            <a:endCxn id="243" idx="1"/>
          </p:cNvCxnSpPr>
          <p:nvPr/>
        </p:nvCxnSpPr>
        <p:spPr>
          <a:xfrm>
            <a:off x="2412575" y="2767800"/>
            <a:ext cx="2441400" cy="661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4" name="Google Shape;244;p10"/>
          <p:cNvCxnSpPr/>
          <p:nvPr/>
        </p:nvCxnSpPr>
        <p:spPr>
          <a:xfrm>
            <a:off x="2942375" y="4825275"/>
            <a:ext cx="1911600" cy="135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5" name="Google Shape;245;p10"/>
          <p:cNvCxnSpPr/>
          <p:nvPr/>
        </p:nvCxnSpPr>
        <p:spPr>
          <a:xfrm flipH="1">
            <a:off x="8546700" y="4365325"/>
            <a:ext cx="1636800" cy="1818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43" name="Google Shape;24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975" y="250350"/>
            <a:ext cx="3543575" cy="63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 txBox="1"/>
          <p:nvPr/>
        </p:nvSpPr>
        <p:spPr>
          <a:xfrm>
            <a:off x="601625" y="20289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PARLA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palestra di interazione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852900" y="4365325"/>
            <a:ext cx="244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 SANITARIO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9693175" y="4052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percorso linguistico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9957225" y="3626425"/>
            <a:ext cx="1758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>
            <a:spLocks noGrp="1"/>
          </p:cNvSpPr>
          <p:nvPr>
            <p:ph type="title"/>
          </p:nvPr>
        </p:nvSpPr>
        <p:spPr>
          <a:xfrm>
            <a:off x="754214" y="97706"/>
            <a:ext cx="11007970" cy="377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it-IT" sz="4400" b="1" dirty="0">
                <a:solidFill>
                  <a:srgbClr val="FF0000"/>
                </a:solidFill>
              </a:rPr>
              <a:t>PRESENTE  &amp;  OFFICINA DELL’ITALIANO, </a:t>
            </a:r>
            <a:br>
              <a:rPr lang="it-IT" sz="4400" b="1" dirty="0">
                <a:solidFill>
                  <a:srgbClr val="FF0000"/>
                </a:solidFill>
              </a:rPr>
            </a:br>
            <a:r>
              <a:rPr lang="it-IT" sz="4400" b="1" dirty="0">
                <a:solidFill>
                  <a:srgbClr val="FF0000"/>
                </a:solidFill>
              </a:rPr>
              <a:t>somiglianze e differenze</a:t>
            </a:r>
            <a:br>
              <a:rPr lang="it-IT" sz="3600" b="1" dirty="0">
                <a:solidFill>
                  <a:srgbClr val="FF0000"/>
                </a:solidFill>
              </a:rPr>
            </a:b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=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dirty="0">
                <a:solidFill>
                  <a:schemeClr val="tx1"/>
                </a:solidFill>
              </a:rPr>
              <a:t>entrambe contengono esercizi interattivi autocorrettivi, tracce audio da ascoltare, testi da leggere, foto contestualizzanti 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= ma si differenziano perché rispondono a 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b="1" dirty="0">
                <a:solidFill>
                  <a:schemeClr val="tx1"/>
                </a:solidFill>
              </a:rPr>
              <a:t>BISOGNI LINGUISTICO COMUNICATIVI DIVERSI</a:t>
            </a:r>
            <a:r>
              <a:rPr lang="it-IT" sz="3600" dirty="0">
                <a:solidFill>
                  <a:schemeClr val="tx1"/>
                </a:solidFill>
              </a:rPr>
              <a:t>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5" name="Google Shape;255;p12"/>
          <p:cNvSpPr txBox="1">
            <a:spLocks noGrp="1"/>
          </p:cNvSpPr>
          <p:nvPr>
            <p:ph type="body" idx="1"/>
          </p:nvPr>
        </p:nvSpPr>
        <p:spPr>
          <a:xfrm>
            <a:off x="1216057" y="3881144"/>
            <a:ext cx="2992582" cy="53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it-IT" sz="3200" b="1" cap="none" dirty="0">
                <a:solidFill>
                  <a:srgbClr val="0070C0"/>
                </a:solidFill>
              </a:rPr>
              <a:t>in PRESENTE</a:t>
            </a:r>
            <a:endParaRPr lang="it-IT" b="1" cap="none" dirty="0"/>
          </a:p>
        </p:txBody>
      </p:sp>
      <p:sp>
        <p:nvSpPr>
          <p:cNvPr id="257" name="Google Shape;257;p12"/>
          <p:cNvSpPr txBox="1">
            <a:spLocks noGrp="1"/>
          </p:cNvSpPr>
          <p:nvPr>
            <p:ph sz="half" idx="2"/>
          </p:nvPr>
        </p:nvSpPr>
        <p:spPr>
          <a:xfrm>
            <a:off x="6703096" y="3946948"/>
            <a:ext cx="4858789" cy="46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it-IT" sz="3200" b="1" dirty="0">
                <a:solidFill>
                  <a:srgbClr val="0070C0"/>
                </a:solidFill>
              </a:rPr>
              <a:t>in OFFICINA DELL’ITALIANO</a:t>
            </a:r>
            <a:endParaRPr sz="3200" b="1" dirty="0"/>
          </a:p>
        </p:txBody>
      </p:sp>
      <p:sp>
        <p:nvSpPr>
          <p:cNvPr id="256" name="Google Shape;256;p12"/>
          <p:cNvSpPr txBox="1">
            <a:spLocks noGrp="1"/>
          </p:cNvSpPr>
          <p:nvPr>
            <p:ph type="body" sz="quarter" idx="3"/>
          </p:nvPr>
        </p:nvSpPr>
        <p:spPr>
          <a:xfrm>
            <a:off x="731716" y="4344035"/>
            <a:ext cx="5157787" cy="196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 cap="none" dirty="0">
                <a:solidFill>
                  <a:schemeClr val="tx1"/>
                </a:solidFill>
              </a:rPr>
              <a:t>i contenuti sono legati al soddisfacimento di bisogni concreti e immediati utilizzando formule comuni ed espressioni familiari di uso quotidiano</a:t>
            </a:r>
          </a:p>
        </p:txBody>
      </p:sp>
      <p:sp>
        <p:nvSpPr>
          <p:cNvPr id="258" name="Google Shape;258;p12"/>
          <p:cNvSpPr txBox="1">
            <a:spLocks noGrp="1"/>
          </p:cNvSpPr>
          <p:nvPr>
            <p:ph sz="quarter" idx="4"/>
          </p:nvPr>
        </p:nvSpPr>
        <p:spPr>
          <a:xfrm>
            <a:off x="6258199" y="4409516"/>
            <a:ext cx="5183188" cy="196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 dirty="0">
                <a:solidFill>
                  <a:schemeClr val="tx1"/>
                </a:solidFill>
              </a:rPr>
              <a:t>dai bisogni di tipo concreto si passa gradualmente a semplici astrazioni concettuali e si approfondiscono i temi attraverso descrizioni più dettagliate.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49D5EE-2F51-42F3-BC21-B239E5F45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284" y="241026"/>
            <a:ext cx="2837154" cy="14646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it-IT" sz="4000" b="1" dirty="0">
                <a:solidFill>
                  <a:srgbClr val="FF0000"/>
                </a:solidFill>
              </a:rPr>
              <a:t>i contenuti di PRESENTE  &amp;  OFFICINA dell’italiano:</a:t>
            </a:r>
            <a:endParaRPr dirty="0"/>
          </a:p>
        </p:txBody>
      </p:sp>
      <p:sp>
        <p:nvSpPr>
          <p:cNvPr id="264" name="Google Shape;264;p13"/>
          <p:cNvSpPr txBox="1">
            <a:spLocks noGrp="1"/>
          </p:cNvSpPr>
          <p:nvPr>
            <p:ph sz="half" idx="1"/>
          </p:nvPr>
        </p:nvSpPr>
        <p:spPr>
          <a:xfrm>
            <a:off x="1009355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it-IT" sz="3200" dirty="0">
                <a:solidFill>
                  <a:srgbClr val="0070C0"/>
                </a:solidFill>
              </a:rPr>
              <a:t>unità tematiche di </a:t>
            </a:r>
            <a:r>
              <a:rPr lang="it-IT" sz="3200" b="1" dirty="0">
                <a:solidFill>
                  <a:srgbClr val="0070C0"/>
                </a:solidFill>
              </a:rPr>
              <a:t>PRESENTE: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3200" dirty="0"/>
              <a:t>presentazione di sé, famiglia e relazioni, città e trasporti, azioni e luoghi del vissuto quotidiano (casa, scuola, lavoro, negozi), corpo e salute. </a:t>
            </a:r>
            <a:endParaRPr sz="3200" dirty="0"/>
          </a:p>
        </p:txBody>
      </p:sp>
      <p:sp>
        <p:nvSpPr>
          <p:cNvPr id="265" name="Google Shape;265;p13"/>
          <p:cNvSpPr txBox="1">
            <a:spLocks noGrp="1"/>
          </p:cNvSpPr>
          <p:nvPr>
            <p:ph sz="half" idx="2"/>
          </p:nvPr>
        </p:nvSpPr>
        <p:spPr>
          <a:xfrm>
            <a:off x="6411351" y="1845734"/>
            <a:ext cx="4937760" cy="441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it-IT" sz="3200" dirty="0">
                <a:solidFill>
                  <a:srgbClr val="0070C0"/>
                </a:solidFill>
              </a:rPr>
              <a:t>unità tematiche di </a:t>
            </a:r>
            <a:r>
              <a:rPr lang="it-IT" sz="3200" b="1" dirty="0">
                <a:solidFill>
                  <a:srgbClr val="0070C0"/>
                </a:solidFill>
              </a:rPr>
              <a:t>OFFICINA</a:t>
            </a:r>
            <a:r>
              <a:rPr lang="it-IT" sz="3200" dirty="0">
                <a:solidFill>
                  <a:srgbClr val="0070C0"/>
                </a:solidFill>
              </a:rPr>
              <a:t>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3200" dirty="0"/>
              <a:t>lavoro e ricerca attiva, salute e benessere, sanità in Italia, biografia personale e tradizioni, scuola e formazione professionale, servizi pubblici e privati, casa e ambito immobiliare, ecologia e ambiente, viaggi e tempo libero</a:t>
            </a:r>
            <a:endParaRPr sz="32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9F85CB-C5FB-4DEE-B245-4072D80E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69" y="4598375"/>
            <a:ext cx="2424546" cy="16617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le APP di italiano L2:  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strumenti in mano all’apprendente.</a:t>
            </a:r>
            <a:endParaRPr dirty="0"/>
          </a:p>
        </p:txBody>
      </p:sp>
      <p:sp>
        <p:nvSpPr>
          <p:cNvPr id="170" name="Google Shape;170;p2"/>
          <p:cNvSpPr txBox="1">
            <a:spLocks noGrp="1"/>
          </p:cNvSpPr>
          <p:nvPr>
            <p:ph idx="1"/>
          </p:nvPr>
        </p:nvSpPr>
        <p:spPr>
          <a:xfrm>
            <a:off x="3588388" y="4860918"/>
            <a:ext cx="4459641" cy="18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3200" b="1" dirty="0"/>
              <a:t>Sistema scolastico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400" dirty="0"/>
              <a:t>Sviluppo di nuove strategie di insegnamento/apprendimento, al passo con i tempi, </a:t>
            </a:r>
            <a:endParaRPr sz="2400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095DB33-0AD3-4FB0-A7C4-2D6C95E3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6288" y="995973"/>
            <a:ext cx="4176318" cy="31993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E09414-1F04-4750-A21B-CA1C2D0D8212}"/>
              </a:ext>
            </a:extLst>
          </p:cNvPr>
          <p:cNvSpPr txBox="1"/>
          <p:nvPr/>
        </p:nvSpPr>
        <p:spPr>
          <a:xfrm>
            <a:off x="2521547" y="2317942"/>
            <a:ext cx="3475879" cy="219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Adulti stranieri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consapevoli e responsabili del proprio processo di apprendimento nel paese di migrazione.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A4E820-6267-42C3-A26F-56E04FEB25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3005" y="2277434"/>
            <a:ext cx="3090209" cy="309020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F0D2023-DC4D-4441-91E7-BA31A8E0FC70}"/>
              </a:ext>
            </a:extLst>
          </p:cNvPr>
          <p:cNvSpPr txBox="1"/>
          <p:nvPr/>
        </p:nvSpPr>
        <p:spPr>
          <a:xfrm>
            <a:off x="8783445" y="2768531"/>
            <a:ext cx="3475879" cy="251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Risorse digitali -devices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per l’autoapprendimento diventano strumenti centrali dell’educazione digitale.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BDB1E1F-74F9-4F50-812F-9EA4021BE6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71" t="24748" r="36413" b="9337"/>
          <a:stretch/>
        </p:blipFill>
        <p:spPr>
          <a:xfrm>
            <a:off x="2007256" y="4379597"/>
            <a:ext cx="1581132" cy="23163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11e8eec4df3_0_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280" y="633289"/>
            <a:ext cx="3586446" cy="565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1e8eec4df3_0_99"/>
          <p:cNvSpPr txBox="1"/>
          <p:nvPr/>
        </p:nvSpPr>
        <p:spPr>
          <a:xfrm>
            <a:off x="5666195" y="633289"/>
            <a:ext cx="5315398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Arial"/>
                <a:cs typeface="Arial"/>
                <a:sym typeface="Arial"/>
              </a:rPr>
              <a:t>ECCO COME SI PRESENTANO LE APP!</a:t>
            </a:r>
            <a:endParaRPr sz="3600" b="1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36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Ogni unità tematica è introdotta da titolo e funzioni comunicative;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poi all’interno di ogni unità si sviluppano le 10 </a:t>
            </a:r>
            <a:r>
              <a:rPr lang="it-IT" sz="36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microattività</a:t>
            </a:r>
            <a:r>
              <a:rPr lang="it-IT" sz="36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  <a:endParaRPr sz="36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>
            <a:spLocks noGrp="1"/>
          </p:cNvSpPr>
          <p:nvPr>
            <p:ph type="title"/>
          </p:nvPr>
        </p:nvSpPr>
        <p:spPr>
          <a:xfrm>
            <a:off x="1097280" y="175846"/>
            <a:ext cx="10058400" cy="92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sz="5300" b="1" dirty="0">
                <a:solidFill>
                  <a:srgbClr val="FF0000"/>
                </a:solidFill>
              </a:rPr>
              <a:t>La struttura interna delle App</a:t>
            </a:r>
            <a:br>
              <a:rPr lang="it-IT" b="1" dirty="0">
                <a:solidFill>
                  <a:srgbClr val="FF0000"/>
                </a:solidFill>
              </a:rPr>
            </a:br>
            <a:endParaRPr sz="2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77" name="Google Shape;277;p14"/>
          <p:cNvSpPr txBox="1">
            <a:spLocks noGrp="1"/>
          </p:cNvSpPr>
          <p:nvPr>
            <p:ph idx="1"/>
          </p:nvPr>
        </p:nvSpPr>
        <p:spPr>
          <a:xfrm>
            <a:off x="404446" y="764931"/>
            <a:ext cx="11588261" cy="553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12800" dirty="0"/>
              <a:t>Il percorso linguistico di PRESENTE è strutturato su 8 unità tematiche,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12800" dirty="0"/>
              <a:t>quello di OFFICINA è strutturato su 10 unità tematiche,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12800" dirty="0"/>
              <a:t>5 dedicate al livello A2 e 5 dedicate al livello B1.</a:t>
            </a:r>
            <a:endParaRPr sz="128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12800" dirty="0"/>
              <a:t>In entrambe, ogni unità tematica ha al suo interno </a:t>
            </a:r>
            <a:r>
              <a:rPr lang="it-IT" sz="12800" b="1" dirty="0"/>
              <a:t>10 </a:t>
            </a:r>
            <a:r>
              <a:rPr lang="it-IT" sz="12800" b="1" dirty="0" err="1"/>
              <a:t>microattività</a:t>
            </a:r>
            <a:r>
              <a:rPr lang="it-IT" sz="12800" dirty="0"/>
              <a:t>; ogni </a:t>
            </a:r>
            <a:r>
              <a:rPr lang="it-IT" sz="12800" dirty="0" err="1"/>
              <a:t>microattività</a:t>
            </a:r>
            <a:r>
              <a:rPr lang="it-IT" sz="12800" dirty="0"/>
              <a:t> si apre con un </a:t>
            </a:r>
            <a:r>
              <a:rPr lang="it-IT" sz="12800" b="1" dirty="0"/>
              <a:t>input</a:t>
            </a:r>
            <a:r>
              <a:rPr lang="it-IT" sz="12800" dirty="0"/>
              <a:t>, su </a:t>
            </a:r>
            <a:r>
              <a:rPr lang="it-IT" sz="12800" b="1" dirty="0"/>
              <a:t>tre strutture possibili</a:t>
            </a:r>
            <a:r>
              <a:rPr lang="it-IT" sz="12800" dirty="0"/>
              <a:t>:</a:t>
            </a:r>
            <a:endParaRPr sz="12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sz="12800" dirty="0"/>
              <a:t>traccia </a:t>
            </a:r>
            <a:r>
              <a:rPr lang="it-IT" sz="12800" b="1" dirty="0"/>
              <a:t>audio</a:t>
            </a:r>
            <a:r>
              <a:rPr lang="it-IT" sz="12800" dirty="0"/>
              <a:t> (da 30 a 60 secondi) </a:t>
            </a:r>
            <a:r>
              <a:rPr lang="it-IT" sz="12800" b="1" dirty="0"/>
              <a:t>+ immagine </a:t>
            </a:r>
            <a:r>
              <a:rPr lang="it-IT" sz="12800" dirty="0"/>
              <a:t>(a scelta, che descriva il contesto)</a:t>
            </a:r>
            <a:endParaRPr sz="12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sz="12800" b="1" dirty="0"/>
              <a:t>testo</a:t>
            </a:r>
            <a:r>
              <a:rPr lang="it-IT" sz="12800" dirty="0"/>
              <a:t> (da 150 a 500 battute spazi inclusi) </a:t>
            </a:r>
            <a:r>
              <a:rPr lang="it-IT" sz="12800" b="1" dirty="0"/>
              <a:t>+ immagine </a:t>
            </a:r>
            <a:r>
              <a:rPr lang="it-IT" sz="12800" dirty="0"/>
              <a:t>(a scelta, che descriva il contesto)</a:t>
            </a:r>
            <a:endParaRPr sz="12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sz="12800" b="1" dirty="0"/>
              <a:t>solo immagine </a:t>
            </a:r>
            <a:r>
              <a:rPr lang="it-IT" sz="12800" dirty="0"/>
              <a:t>(a scelta, che descriva il contesto)</a:t>
            </a:r>
            <a:endParaRPr sz="1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ctrTitle"/>
          </p:nvPr>
        </p:nvSpPr>
        <p:spPr>
          <a:xfrm>
            <a:off x="321100" y="88267"/>
            <a:ext cx="11360800" cy="98074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l"/>
            <a:r>
              <a:rPr lang="it" sz="4800" b="1" dirty="0">
                <a:solidFill>
                  <a:srgbClr val="FF0000"/>
                </a:solidFill>
              </a:rPr>
              <a:t>Le microattività e il bite sized learning</a:t>
            </a:r>
            <a:endParaRPr sz="4800" dirty="0">
              <a:solidFill>
                <a:srgbClr val="000000"/>
              </a:solidFill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21100" y="1007166"/>
            <a:ext cx="8142621" cy="55672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indent="0" algn="l">
              <a:spcBef>
                <a:spcPts val="0"/>
              </a:spcBef>
            </a:pPr>
            <a:r>
              <a:rPr lang="it-IT" sz="2600" cap="none" dirty="0">
                <a:latin typeface="+mn-lt"/>
              </a:rPr>
              <a:t>Le </a:t>
            </a:r>
            <a:r>
              <a:rPr lang="it-IT" sz="2600" cap="none" dirty="0" err="1">
                <a:latin typeface="+mn-lt"/>
              </a:rPr>
              <a:t>microattività</a:t>
            </a:r>
            <a:r>
              <a:rPr lang="it-IT" sz="2600" cap="none" dirty="0">
                <a:latin typeface="+mn-lt"/>
              </a:rPr>
              <a:t> offrono all’utente un modo efficace e “coinvolgente” di imparare l’italiano. La brevità degli esercizi, infatti, motiva l’utente all’uso dell’app </a:t>
            </a:r>
            <a:r>
              <a:rPr lang="it-IT" sz="2600" cap="none" dirty="0" err="1">
                <a:latin typeface="+mn-lt"/>
              </a:rPr>
              <a:t>poichè</a:t>
            </a:r>
            <a:r>
              <a:rPr lang="it-IT" sz="2600" cap="none" dirty="0">
                <a:latin typeface="+mn-lt"/>
              </a:rPr>
              <a:t> riesce ad arrivare in ogni circostanza alla loro conclusione, senza dover sospendere il lavoro; l’organizzazione in sequenze permette, comunque, la progettazione di un percorso didattico articolato. Tale approccio è noto come </a:t>
            </a:r>
            <a:r>
              <a:rPr lang="it-IT" sz="2600" b="1" i="1" cap="none" dirty="0">
                <a:latin typeface="+mn-lt"/>
              </a:rPr>
              <a:t>bite-size learning</a:t>
            </a:r>
            <a:r>
              <a:rPr lang="it-IT" sz="2600" cap="none" dirty="0">
                <a:latin typeface="+mn-lt"/>
              </a:rPr>
              <a:t>.</a:t>
            </a:r>
          </a:p>
          <a:p>
            <a:pPr marL="0" indent="0" algn="l">
              <a:spcBef>
                <a:spcPts val="0"/>
              </a:spcBef>
            </a:pPr>
            <a:r>
              <a:rPr lang="it-IT" sz="2600" cap="none" dirty="0">
                <a:latin typeface="+mn-lt"/>
              </a:rPr>
              <a:t>Si tratta di un approccio oggi ampiamente utilizzato con gli apprendenti adulti, che hanno poco tempo per lo studio. </a:t>
            </a:r>
          </a:p>
          <a:p>
            <a:pPr marL="0" indent="0" algn="l">
              <a:spcBef>
                <a:spcPts val="0"/>
              </a:spcBef>
            </a:pPr>
            <a:r>
              <a:rPr lang="it-IT" sz="2600" cap="none" dirty="0">
                <a:latin typeface="+mn-lt"/>
              </a:rPr>
              <a:t>Alex </a:t>
            </a:r>
            <a:r>
              <a:rPr lang="it-IT" sz="2600" cap="none" dirty="0" err="1">
                <a:latin typeface="+mn-lt"/>
              </a:rPr>
              <a:t>Braddell</a:t>
            </a:r>
            <a:r>
              <a:rPr lang="it-IT" sz="2600" cap="none" dirty="0">
                <a:latin typeface="+mn-lt"/>
              </a:rPr>
              <a:t> è un docente e ricercatore inglese che conduce alcuni progetti di formazione linguistica per NSH inglese e svolge attività di ricerca e coordinamento per ECML del Consiglio d’Europa:</a:t>
            </a:r>
          </a:p>
          <a:p>
            <a:pPr marL="0" indent="0" algn="l">
              <a:spcBef>
                <a:spcPts val="0"/>
              </a:spcBef>
            </a:pPr>
            <a:r>
              <a:rPr lang="it-IT" sz="2600" cap="none" dirty="0">
                <a:latin typeface="+mn-lt"/>
              </a:rPr>
              <a:t>sentiamo il suo punto di vista sull’opportunità di un approccio didattico di questo tipo.</a:t>
            </a:r>
          </a:p>
          <a:p>
            <a:pPr marL="0" indent="0" algn="l">
              <a:spcBef>
                <a:spcPts val="0"/>
              </a:spcBef>
            </a:pPr>
            <a:endParaRPr sz="1600" dirty="0"/>
          </a:p>
        </p:txBody>
      </p:sp>
      <p:pic>
        <p:nvPicPr>
          <p:cNvPr id="99" name="Google Shape;99;p19" title="Prima domanda intervista Alex ridott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3051" y="4126500"/>
            <a:ext cx="3431901" cy="257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111800" y="79634"/>
            <a:ext cx="11428400" cy="14929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algn="l"/>
            <a:r>
              <a:rPr lang="it" sz="5867" b="1" dirty="0">
                <a:solidFill>
                  <a:srgbClr val="FF0000"/>
                </a:solidFill>
              </a:rPr>
              <a:t>Quali sono le caratteristiche di ogni «frammento linguistico»?</a:t>
            </a:r>
            <a:endParaRPr sz="5867" b="1" dirty="0">
              <a:solidFill>
                <a:srgbClr val="FF0000"/>
              </a:solidFill>
            </a:endParaRPr>
          </a:p>
          <a:p>
            <a:pPr algn="l"/>
            <a:endParaRPr sz="5867" b="1" dirty="0">
              <a:solidFill>
                <a:srgbClr val="FF0000"/>
              </a:solidFill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823977" y="1572591"/>
            <a:ext cx="7592131" cy="45410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it-IT" sz="2800" cap="none" dirty="0">
                <a:solidFill>
                  <a:schemeClr val="tx1"/>
                </a:solidFill>
                <a:latin typeface="+mn-lt"/>
              </a:rPr>
              <a:t>hanno una struttura </a:t>
            </a:r>
            <a:r>
              <a:rPr lang="it-IT" sz="2800" b="1" cap="none" dirty="0">
                <a:solidFill>
                  <a:schemeClr val="tx1"/>
                </a:solidFill>
                <a:latin typeface="+mn-lt"/>
              </a:rPr>
              <a:t>semplice</a:t>
            </a:r>
            <a:r>
              <a:rPr lang="it-IT" sz="2800" cap="none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it-IT" sz="2800" cap="none" dirty="0">
                <a:solidFill>
                  <a:schemeClr val="tx1"/>
                </a:solidFill>
                <a:latin typeface="+mn-lt"/>
              </a:rPr>
              <a:t>si focalizzano su </a:t>
            </a:r>
            <a:r>
              <a:rPr lang="it-IT" sz="2800" b="1" cap="none" dirty="0">
                <a:solidFill>
                  <a:schemeClr val="tx1"/>
                </a:solidFill>
                <a:latin typeface="+mn-lt"/>
              </a:rPr>
              <a:t>un obiettivo formativo</a:t>
            </a:r>
            <a:r>
              <a:rPr lang="it-IT" sz="2800" cap="none" dirty="0">
                <a:solidFill>
                  <a:schemeClr val="tx1"/>
                </a:solidFill>
                <a:latin typeface="+mn-lt"/>
              </a:rPr>
              <a:t> alla volta e sono a </a:t>
            </a:r>
            <a:r>
              <a:rPr lang="it-IT" sz="2800" b="1" cap="none" dirty="0">
                <a:solidFill>
                  <a:schemeClr val="tx1"/>
                </a:solidFill>
                <a:latin typeface="+mn-lt"/>
              </a:rPr>
              <a:t>sé stanti</a:t>
            </a:r>
            <a:r>
              <a:rPr lang="it-IT" sz="2800" cap="none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it-IT" sz="2800" cap="none" dirty="0">
                <a:solidFill>
                  <a:schemeClr val="tx1"/>
                </a:solidFill>
                <a:latin typeface="+mn-lt"/>
              </a:rPr>
              <a:t>offrono lezioni di </a:t>
            </a:r>
            <a:r>
              <a:rPr lang="it-IT" sz="2800" b="1" cap="none" dirty="0">
                <a:solidFill>
                  <a:schemeClr val="tx1"/>
                </a:solidFill>
                <a:latin typeface="+mn-lt"/>
              </a:rPr>
              <a:t>pochi minuti</a:t>
            </a:r>
            <a:r>
              <a:rPr lang="it-IT" sz="2800" cap="none" dirty="0">
                <a:solidFill>
                  <a:schemeClr val="tx1"/>
                </a:solidFill>
                <a:latin typeface="+mn-lt"/>
              </a:rPr>
              <a:t>, rispondendo al bisogno di persone con tempi limitati durante la giornata.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it-IT" sz="2800" cap="none" dirty="0">
                <a:solidFill>
                  <a:schemeClr val="tx1"/>
                </a:solidFill>
                <a:latin typeface="+mn-lt"/>
              </a:rPr>
              <a:t>Ma come identificare quali sono gli argomenti rilevanti per pianificare un intervento didattico di questo tipo? sentiamo sempre Alex </a:t>
            </a:r>
            <a:r>
              <a:rPr lang="it-IT" sz="2800" cap="none" dirty="0" err="1">
                <a:solidFill>
                  <a:schemeClr val="tx1"/>
                </a:solidFill>
                <a:latin typeface="+mn-lt"/>
              </a:rPr>
              <a:t>Braddell</a:t>
            </a:r>
            <a:r>
              <a:rPr lang="it-IT" sz="2800" cap="none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pic>
        <p:nvPicPr>
          <p:cNvPr id="106" name="Google Shape;106;p20" title="Seconda domanda intervista ridott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0876" y="1809534"/>
            <a:ext cx="3305301" cy="2478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>
            <a:off x="111800" y="79633"/>
            <a:ext cx="11428400" cy="132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l"/>
            <a:r>
              <a:rPr lang="it" sz="5867" b="1" dirty="0">
                <a:solidFill>
                  <a:srgbClr val="FF0000"/>
                </a:solidFill>
              </a:rPr>
              <a:t>Su quali supporti è meglio lavorare?</a:t>
            </a:r>
            <a:endParaRPr sz="5867" b="1" dirty="0">
              <a:solidFill>
                <a:srgbClr val="FF0000"/>
              </a:solidFill>
            </a:endParaRPr>
          </a:p>
          <a:p>
            <a:pPr algn="l"/>
            <a:endParaRPr sz="5867" b="1" dirty="0">
              <a:solidFill>
                <a:srgbClr val="FF0000"/>
              </a:solidFill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199500" y="1445566"/>
            <a:ext cx="11748000" cy="178305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it-IT" sz="3200" cap="none" dirty="0">
                <a:solidFill>
                  <a:schemeClr val="tx1"/>
                </a:solidFill>
                <a:latin typeface="+mn-lt"/>
              </a:rPr>
              <a:t>L’approccio </a:t>
            </a:r>
            <a:r>
              <a:rPr lang="it-IT" sz="3200" i="1" cap="none" dirty="0">
                <a:solidFill>
                  <a:schemeClr val="tx1"/>
                </a:solidFill>
                <a:latin typeface="+mn-lt"/>
              </a:rPr>
              <a:t>bite </a:t>
            </a:r>
            <a:r>
              <a:rPr lang="it-IT" sz="3200" i="1" cap="none" dirty="0" err="1">
                <a:solidFill>
                  <a:schemeClr val="tx1"/>
                </a:solidFill>
                <a:latin typeface="+mn-lt"/>
              </a:rPr>
              <a:t>sized</a:t>
            </a:r>
            <a:r>
              <a:rPr lang="it-IT" sz="3200" i="1" cap="none" dirty="0">
                <a:solidFill>
                  <a:schemeClr val="tx1"/>
                </a:solidFill>
                <a:latin typeface="+mn-lt"/>
              </a:rPr>
              <a:t> learning </a:t>
            </a:r>
            <a:r>
              <a:rPr lang="it-IT" sz="3200" cap="none" dirty="0">
                <a:solidFill>
                  <a:schemeClr val="tx1"/>
                </a:solidFill>
                <a:latin typeface="+mn-lt"/>
              </a:rPr>
              <a:t>non è per forza da realizzarsi solo su un supporto digitale. Anzi, fino a qualche anno fa questo non era neppure pensabile. Sentiamo ancora Alex </a:t>
            </a:r>
            <a:r>
              <a:rPr lang="it-IT" sz="3200" cap="none" dirty="0" err="1">
                <a:solidFill>
                  <a:schemeClr val="tx1"/>
                </a:solidFill>
                <a:latin typeface="+mn-lt"/>
              </a:rPr>
              <a:t>Braddell</a:t>
            </a:r>
            <a:r>
              <a:rPr lang="it-IT" sz="3200" cap="none" dirty="0">
                <a:solidFill>
                  <a:schemeClr val="tx1"/>
                </a:solidFill>
                <a:latin typeface="+mn-lt"/>
              </a:rPr>
              <a:t> su questo punto.</a:t>
            </a:r>
          </a:p>
        </p:txBody>
      </p:sp>
      <p:pic>
        <p:nvPicPr>
          <p:cNvPr id="113" name="Google Shape;113;p21" title="Terza domanda intervista ridott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8514" y="3228622"/>
            <a:ext cx="3800101" cy="285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A0DB1-5A18-40DF-8672-7B5D466B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9" y="184639"/>
            <a:ext cx="10522227" cy="1538653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conclusioni: 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i vantaggi del bite </a:t>
            </a:r>
            <a:r>
              <a:rPr lang="it-IT" b="1" dirty="0" err="1">
                <a:solidFill>
                  <a:srgbClr val="FF0000"/>
                </a:solidFill>
              </a:rPr>
              <a:t>sized</a:t>
            </a:r>
            <a:r>
              <a:rPr lang="it-IT" b="1" dirty="0">
                <a:solidFill>
                  <a:srgbClr val="FF0000"/>
                </a:solidFill>
              </a:rPr>
              <a:t> learning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AB9BFE-1C84-47CD-AD96-03D3734A6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800" y="1784838"/>
            <a:ext cx="5333200" cy="4479795"/>
          </a:xfrm>
        </p:spPr>
        <p:txBody>
          <a:bodyPr>
            <a:normAutofit fontScale="32500" lnSpcReduction="20000"/>
          </a:bodyPr>
          <a:lstStyle/>
          <a:p>
            <a:pPr marL="186262" indent="0" algn="just">
              <a:buNone/>
            </a:pPr>
            <a:r>
              <a:rPr lang="it-IT" sz="8533" dirty="0">
                <a:solidFill>
                  <a:schemeClr val="tx1"/>
                </a:solidFill>
              </a:rPr>
              <a:t>Garantisce totale autonomia dell’apprendente attraverso uno strumento di facile utilizzo.</a:t>
            </a:r>
          </a:p>
          <a:p>
            <a:pPr marL="186262" indent="0" algn="just">
              <a:buNone/>
            </a:pPr>
            <a:r>
              <a:rPr lang="it-IT" sz="8533" dirty="0">
                <a:solidFill>
                  <a:schemeClr val="tx1"/>
                </a:solidFill>
              </a:rPr>
              <a:t>Evita tempi lunghi di frequenza a scuola.</a:t>
            </a:r>
          </a:p>
          <a:p>
            <a:pPr marL="186262" indent="0" algn="just">
              <a:buNone/>
            </a:pPr>
            <a:r>
              <a:rPr lang="it-IT" sz="8533" dirty="0">
                <a:solidFill>
                  <a:schemeClr val="tx1"/>
                </a:solidFill>
              </a:rPr>
              <a:t>L’oggetto di studio è contenuto in un pacchetto fruibile in pochi minuti, con informazioni brevi e concentrate.</a:t>
            </a:r>
          </a:p>
          <a:p>
            <a:pPr marL="186262" indent="0" algn="just">
              <a:buNone/>
            </a:pPr>
            <a:r>
              <a:rPr lang="it-IT" sz="8533" dirty="0">
                <a:solidFill>
                  <a:schemeClr val="tx1"/>
                </a:solidFill>
              </a:rPr>
              <a:t>È efficace nei contesti on line e riferibile a vari ambiti della propria sfera personale con link ad altri website, video, ecc.</a:t>
            </a:r>
          </a:p>
          <a:p>
            <a:pPr marL="186262" indent="0">
              <a:buNone/>
            </a:pP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8787AE-FBF3-4386-AD88-B91440074D2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43200" y="1784838"/>
            <a:ext cx="5333200" cy="4306995"/>
          </a:xfrm>
        </p:spPr>
        <p:txBody>
          <a:bodyPr>
            <a:normAutofit fontScale="92500" lnSpcReduction="10000"/>
          </a:bodyPr>
          <a:lstStyle/>
          <a:p>
            <a:pPr marL="186262" indent="0" algn="just">
              <a:buNone/>
            </a:pPr>
            <a:r>
              <a:rPr lang="it-IT" sz="3067" dirty="0">
                <a:solidFill>
                  <a:schemeClr val="tx1"/>
                </a:solidFill>
              </a:rPr>
              <a:t>Con questa modalità l’apprendente resta più concentrato, attento, coinvolto.</a:t>
            </a:r>
          </a:p>
          <a:p>
            <a:pPr marL="186262" indent="0" algn="just">
              <a:buNone/>
            </a:pPr>
            <a:r>
              <a:rPr lang="it-IT" sz="3067" dirty="0">
                <a:solidFill>
                  <a:schemeClr val="tx1"/>
                </a:solidFill>
              </a:rPr>
              <a:t>Organizza il proprio percorso scegliendo gli strumenti didattici che ritiene più adeguati per sviluppare le proprie competenze.</a:t>
            </a:r>
          </a:p>
          <a:p>
            <a:pPr marL="186262" indent="0" algn="just">
              <a:buNone/>
            </a:pPr>
            <a:r>
              <a:rPr lang="it-IT" sz="3067" dirty="0">
                <a:solidFill>
                  <a:schemeClr val="tx1"/>
                </a:solidFill>
              </a:rPr>
              <a:t>L’apprendente con difficoltà di attenzione o di memoria è supportato da unità didattiche brevi e focalizzate sulle informazioni più rilevanti .</a:t>
            </a:r>
          </a:p>
          <a:p>
            <a:pPr marL="186262" indent="0">
              <a:buNone/>
            </a:pPr>
            <a:endParaRPr lang="it-IT" dirty="0"/>
          </a:p>
          <a:p>
            <a:pPr marL="186262" indent="0">
              <a:buNone/>
            </a:pPr>
            <a:endParaRPr lang="it-IT" dirty="0"/>
          </a:p>
          <a:p>
            <a:pPr marL="186262" indent="0">
              <a:buNone/>
            </a:pPr>
            <a:endParaRPr lang="it-IT" dirty="0"/>
          </a:p>
          <a:p>
            <a:pPr marL="186262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80FC9F6-8E89-4148-BDDE-675023585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308" y="108332"/>
            <a:ext cx="1529861" cy="16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6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e8eec4df3_0_35"/>
          <p:cNvSpPr txBox="1">
            <a:spLocks noGrp="1"/>
          </p:cNvSpPr>
          <p:nvPr>
            <p:ph type="title"/>
          </p:nvPr>
        </p:nvSpPr>
        <p:spPr>
          <a:xfrm>
            <a:off x="1125415" y="116725"/>
            <a:ext cx="10081221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Esempi di </a:t>
            </a:r>
            <a:r>
              <a:rPr lang="it-IT" b="1" dirty="0" err="1">
                <a:solidFill>
                  <a:srgbClr val="FF0000"/>
                </a:solidFill>
              </a:rPr>
              <a:t>microattività</a:t>
            </a:r>
            <a:r>
              <a:rPr lang="it-IT" b="1" dirty="0">
                <a:solidFill>
                  <a:srgbClr val="FF0000"/>
                </a:solidFill>
              </a:rPr>
              <a:t> diversificate: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289" name="Google Shape;289;g11e8eec4df3_0_35"/>
          <p:cNvSpPr txBox="1">
            <a:spLocks noGrp="1"/>
          </p:cNvSpPr>
          <p:nvPr>
            <p:ph idx="1"/>
          </p:nvPr>
        </p:nvSpPr>
        <p:spPr>
          <a:xfrm>
            <a:off x="838200" y="1352726"/>
            <a:ext cx="10515600" cy="4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400" dirty="0"/>
              <a:t>Input immagine con ascolto</a:t>
            </a:r>
            <a:endParaRPr sz="44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400" dirty="0"/>
              <a:t>e comprensione attraverso </a:t>
            </a:r>
            <a:endParaRPr sz="44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400" dirty="0"/>
              <a:t>risposte a scelta multipla</a:t>
            </a:r>
            <a:endParaRPr sz="4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90" name="Google Shape;290;g11e8eec4df3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962" y="1115175"/>
            <a:ext cx="2929675" cy="506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e8eec4df3_0_45"/>
          <p:cNvSpPr txBox="1">
            <a:spLocks noGrp="1"/>
          </p:cNvSpPr>
          <p:nvPr>
            <p:ph type="title"/>
          </p:nvPr>
        </p:nvSpPr>
        <p:spPr>
          <a:xfrm>
            <a:off x="1260900" y="116725"/>
            <a:ext cx="91083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Esempi di </a:t>
            </a:r>
            <a:r>
              <a:rPr lang="it-IT" b="1" dirty="0" err="1">
                <a:solidFill>
                  <a:srgbClr val="FF0000"/>
                </a:solidFill>
              </a:rPr>
              <a:t>microattività</a:t>
            </a:r>
            <a:r>
              <a:rPr lang="it-IT" b="1" dirty="0">
                <a:solidFill>
                  <a:srgbClr val="FF0000"/>
                </a:solidFill>
              </a:rPr>
              <a:t> diversificate: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296" name="Google Shape;296;g11e8eec4df3_0_45"/>
          <p:cNvSpPr txBox="1">
            <a:spLocks noGrp="1"/>
          </p:cNvSpPr>
          <p:nvPr>
            <p:ph idx="1"/>
          </p:nvPr>
        </p:nvSpPr>
        <p:spPr>
          <a:xfrm>
            <a:off x="838200" y="1749669"/>
            <a:ext cx="10515600" cy="457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300" dirty="0"/>
              <a:t>Input testo di lettura</a:t>
            </a:r>
            <a:endParaRPr sz="4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300" dirty="0"/>
              <a:t>e comprensione attraverso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300" dirty="0"/>
              <a:t>“cloze chiuso”</a:t>
            </a:r>
            <a:endParaRPr sz="4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300" dirty="0"/>
              <a:t>con parole date:</a:t>
            </a:r>
            <a:endParaRPr sz="4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749808" lvl="1" indent="-422721">
              <a:spcBef>
                <a:spcPts val="1000"/>
              </a:spcBef>
              <a:spcAft>
                <a:spcPts val="0"/>
              </a:spcAft>
              <a:buSzPct val="78244"/>
              <a:buChar char="❏"/>
            </a:pPr>
            <a:r>
              <a:rPr lang="it-IT" sz="4396" dirty="0">
                <a:solidFill>
                  <a:schemeClr val="tx1"/>
                </a:solidFill>
              </a:rPr>
              <a:t>riscaldata </a:t>
            </a:r>
            <a:endParaRPr sz="4396" dirty="0">
              <a:solidFill>
                <a:schemeClr val="tx1"/>
              </a:solidFill>
            </a:endParaRPr>
          </a:p>
          <a:p>
            <a:pPr marL="749808" lvl="1" indent="-422721">
              <a:spcBef>
                <a:spcPts val="0"/>
              </a:spcBef>
              <a:spcAft>
                <a:spcPts val="0"/>
              </a:spcAft>
              <a:buSzPct val="78244"/>
              <a:buChar char="❏"/>
            </a:pPr>
            <a:r>
              <a:rPr lang="it-IT" sz="4396" dirty="0">
                <a:solidFill>
                  <a:schemeClr val="tx1"/>
                </a:solidFill>
              </a:rPr>
              <a:t>raffreddata </a:t>
            </a:r>
            <a:endParaRPr sz="4396" dirty="0">
              <a:solidFill>
                <a:schemeClr val="tx1"/>
              </a:solidFill>
            </a:endParaRPr>
          </a:p>
          <a:p>
            <a:pPr marL="749808" lvl="1" indent="-422721">
              <a:spcBef>
                <a:spcPts val="0"/>
              </a:spcBef>
              <a:spcAft>
                <a:spcPts val="0"/>
              </a:spcAft>
              <a:buSzPct val="78244"/>
              <a:buChar char="❏"/>
            </a:pPr>
            <a:r>
              <a:rPr lang="it-IT" sz="4396" dirty="0">
                <a:solidFill>
                  <a:schemeClr val="tx1"/>
                </a:solidFill>
              </a:rPr>
              <a:t>espansa</a:t>
            </a:r>
            <a:endParaRPr sz="4396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97" name="Google Shape;297;g11e8eec4df3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640" y="1115383"/>
            <a:ext cx="3030160" cy="5210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g11e8eec4df3_0_45"/>
          <p:cNvCxnSpPr>
            <a:cxnSpLocks/>
            <a:stCxn id="296" idx="2"/>
            <a:endCxn id="296" idx="2"/>
          </p:cNvCxnSpPr>
          <p:nvPr/>
        </p:nvCxnSpPr>
        <p:spPr>
          <a:xfrm>
            <a:off x="6096000" y="632568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g11e8eec4df3_0_45"/>
          <p:cNvCxnSpPr>
            <a:cxnSpLocks/>
          </p:cNvCxnSpPr>
          <p:nvPr/>
        </p:nvCxnSpPr>
        <p:spPr>
          <a:xfrm flipV="1">
            <a:off x="5363307" y="4264269"/>
            <a:ext cx="2725616" cy="98053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e8eec4df3_0_55"/>
          <p:cNvSpPr txBox="1">
            <a:spLocks noGrp="1"/>
          </p:cNvSpPr>
          <p:nvPr>
            <p:ph type="title"/>
          </p:nvPr>
        </p:nvSpPr>
        <p:spPr>
          <a:xfrm>
            <a:off x="1260900" y="116725"/>
            <a:ext cx="91083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sz="4400" b="1" dirty="0">
                <a:solidFill>
                  <a:srgbClr val="FF0000"/>
                </a:solidFill>
              </a:rPr>
              <a:t>Esempi di </a:t>
            </a:r>
            <a:r>
              <a:rPr lang="it-IT" sz="4400" b="1" dirty="0" err="1">
                <a:solidFill>
                  <a:srgbClr val="FF0000"/>
                </a:solidFill>
              </a:rPr>
              <a:t>microattività</a:t>
            </a:r>
            <a:r>
              <a:rPr lang="it-IT" sz="4400" b="1" dirty="0">
                <a:solidFill>
                  <a:srgbClr val="FF0000"/>
                </a:solidFill>
              </a:rPr>
              <a:t> diversificate:</a:t>
            </a:r>
            <a:endParaRPr sz="6200" b="1" dirty="0">
              <a:solidFill>
                <a:srgbClr val="FF0000"/>
              </a:solidFill>
            </a:endParaRPr>
          </a:p>
        </p:txBody>
      </p:sp>
      <p:sp>
        <p:nvSpPr>
          <p:cNvPr id="305" name="Google Shape;305;g11e8eec4df3_0_55"/>
          <p:cNvSpPr txBox="1">
            <a:spLocks noGrp="1"/>
          </p:cNvSpPr>
          <p:nvPr>
            <p:ph idx="1"/>
          </p:nvPr>
        </p:nvSpPr>
        <p:spPr>
          <a:xfrm>
            <a:off x="838200" y="1837591"/>
            <a:ext cx="6529754" cy="469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400" dirty="0"/>
              <a:t>input di sola-immagine e</a:t>
            </a:r>
            <a:endParaRPr sz="4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400" dirty="0"/>
              <a:t>esercizio di riordino frasi </a:t>
            </a:r>
            <a:endParaRPr sz="4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400" dirty="0"/>
              <a:t>attraverso il trascinamento</a:t>
            </a:r>
            <a:endParaRPr sz="4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400" dirty="0"/>
              <a:t>dei tasselli nella posizione giusta</a:t>
            </a:r>
            <a:endParaRPr sz="4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06" name="Google Shape;306;g11e8eec4df3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9945" y="1216366"/>
            <a:ext cx="2847290" cy="50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e8eec4df3_0_65"/>
          <p:cNvSpPr txBox="1">
            <a:spLocks noGrp="1"/>
          </p:cNvSpPr>
          <p:nvPr>
            <p:ph type="title"/>
          </p:nvPr>
        </p:nvSpPr>
        <p:spPr>
          <a:xfrm>
            <a:off x="1260900" y="116725"/>
            <a:ext cx="91083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sz="4400" b="1" dirty="0">
                <a:solidFill>
                  <a:srgbClr val="FF0000"/>
                </a:solidFill>
              </a:rPr>
              <a:t>Esempi di </a:t>
            </a:r>
            <a:r>
              <a:rPr lang="it-IT" sz="4400" b="1" dirty="0" err="1">
                <a:solidFill>
                  <a:srgbClr val="FF0000"/>
                </a:solidFill>
              </a:rPr>
              <a:t>microattività</a:t>
            </a:r>
            <a:r>
              <a:rPr lang="it-IT" sz="4400" b="1" dirty="0">
                <a:solidFill>
                  <a:srgbClr val="FF0000"/>
                </a:solidFill>
              </a:rPr>
              <a:t> diversificate: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312" name="Google Shape;312;g11e8eec4df3_0_65"/>
          <p:cNvSpPr txBox="1">
            <a:spLocks noGrp="1"/>
          </p:cNvSpPr>
          <p:nvPr>
            <p:ph idx="1"/>
          </p:nvPr>
        </p:nvSpPr>
        <p:spPr>
          <a:xfrm>
            <a:off x="997125" y="1352725"/>
            <a:ext cx="7311606" cy="4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000" dirty="0"/>
              <a:t>input immagine con ascolto</a:t>
            </a:r>
            <a:endParaRPr sz="40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000" dirty="0"/>
              <a:t>e comprensione attraverso </a:t>
            </a:r>
            <a:endParaRPr sz="40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000" dirty="0"/>
              <a:t>esercizio di “cloze aperto” 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000" dirty="0"/>
              <a:t> </a:t>
            </a:r>
            <a:endParaRPr sz="40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000" dirty="0"/>
              <a:t>(l’utente inserisce le parole mancanti mentre ascolta)</a:t>
            </a:r>
            <a:endParaRPr sz="40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13" name="Google Shape;313;g11e8eec4df3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625" y="1352700"/>
            <a:ext cx="2805250" cy="48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8200" y="75758"/>
            <a:ext cx="10515600" cy="85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Di cosa parliamo oggi?</a:t>
            </a:r>
            <a:endParaRPr dirty="0"/>
          </a:p>
        </p:txBody>
      </p:sp>
      <p:sp>
        <p:nvSpPr>
          <p:cNvPr id="176" name="Google Shape;176;p3"/>
          <p:cNvSpPr txBox="1">
            <a:spLocks noGrp="1"/>
          </p:cNvSpPr>
          <p:nvPr>
            <p:ph idx="1"/>
          </p:nvPr>
        </p:nvSpPr>
        <p:spPr>
          <a:xfrm>
            <a:off x="803475" y="853756"/>
            <a:ext cx="10515600" cy="103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it-IT" sz="4400" dirty="0"/>
              <a:t>Oggi presentiamo le App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it-IT" sz="4400" b="1" dirty="0">
                <a:solidFill>
                  <a:srgbClr val="0070C0"/>
                </a:solidFill>
              </a:rPr>
              <a:t>PRESENTE &amp; OFFICINA DELL’ITALIANO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b="1" dirty="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4D334E-E815-49AD-9D0C-EA63E533AA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31" y="2162645"/>
            <a:ext cx="4258278" cy="425827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BD01DB-DA2D-4D11-A1B1-ADF2A7C1AD6F}"/>
              </a:ext>
            </a:extLst>
          </p:cNvPr>
          <p:cNvSpPr txBox="1"/>
          <p:nvPr/>
        </p:nvSpPr>
        <p:spPr>
          <a:xfrm>
            <a:off x="45163" y="4725012"/>
            <a:ext cx="3439944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sono state progettate e sviluppate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E9DCAE25-B5B4-4533-B25A-C7F98CEFF9AB}"/>
              </a:ext>
            </a:extLst>
          </p:cNvPr>
          <p:cNvSpPr/>
          <p:nvPr/>
        </p:nvSpPr>
        <p:spPr>
          <a:xfrm rot="3390599">
            <a:off x="2604294" y="3608875"/>
            <a:ext cx="1129135" cy="126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8FBC4BE6-D07E-4A1C-AC0D-67EA8F15E16F}"/>
              </a:ext>
            </a:extLst>
          </p:cNvPr>
          <p:cNvSpPr/>
          <p:nvPr/>
        </p:nvSpPr>
        <p:spPr>
          <a:xfrm rot="18850977">
            <a:off x="8266250" y="3634646"/>
            <a:ext cx="1129135" cy="126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F47E59-2140-4755-A846-918B97F4564B}"/>
              </a:ext>
            </a:extLst>
          </p:cNvPr>
          <p:cNvSpPr txBox="1"/>
          <p:nvPr/>
        </p:nvSpPr>
        <p:spPr>
          <a:xfrm>
            <a:off x="9142361" y="4819540"/>
            <a:ext cx="284292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4400"/>
              <a:defRPr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secondo quali finalità e obiettivi </a:t>
            </a:r>
          </a:p>
        </p:txBody>
      </p:sp>
    </p:spTree>
    <p:extLst>
      <p:ext uri="{BB962C8B-B14F-4D97-AF65-F5344CB8AC3E}">
        <p14:creationId xmlns:p14="http://schemas.microsoft.com/office/powerpoint/2010/main" val="4063290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e8eec4df3_0_75"/>
          <p:cNvSpPr txBox="1">
            <a:spLocks noGrp="1"/>
          </p:cNvSpPr>
          <p:nvPr>
            <p:ph type="title"/>
          </p:nvPr>
        </p:nvSpPr>
        <p:spPr>
          <a:xfrm>
            <a:off x="1260900" y="116725"/>
            <a:ext cx="91083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sz="4400" b="1" dirty="0">
                <a:solidFill>
                  <a:srgbClr val="FF0000"/>
                </a:solidFill>
              </a:rPr>
              <a:t>Esempi di </a:t>
            </a:r>
            <a:r>
              <a:rPr lang="it-IT" sz="4400" b="1" dirty="0" err="1">
                <a:solidFill>
                  <a:srgbClr val="FF0000"/>
                </a:solidFill>
              </a:rPr>
              <a:t>microattività</a:t>
            </a:r>
            <a:r>
              <a:rPr lang="it-IT" sz="4400" b="1">
                <a:solidFill>
                  <a:srgbClr val="FF0000"/>
                </a:solidFill>
              </a:rPr>
              <a:t> diversificate: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319" name="Google Shape;319;g11e8eec4df3_0_75"/>
          <p:cNvSpPr txBox="1">
            <a:spLocks noGrp="1"/>
          </p:cNvSpPr>
          <p:nvPr>
            <p:ph idx="1"/>
          </p:nvPr>
        </p:nvSpPr>
        <p:spPr>
          <a:xfrm>
            <a:off x="838200" y="1450730"/>
            <a:ext cx="6503377" cy="472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800" dirty="0"/>
              <a:t>Esercizio di abbinamento</a:t>
            </a:r>
            <a:endParaRPr sz="128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2800" dirty="0"/>
              <a:t>(l’utente seleziona la coppia corretta di nomi tra la colonna destra e la colonna sinistra)</a:t>
            </a:r>
            <a:endParaRPr sz="128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12800" dirty="0"/>
              <a:t>“uno o due?” è un  esercizio di lessico con focus sul plurale irregolare dei nomi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12800" dirty="0"/>
              <a:t>(liv. A1)</a:t>
            </a:r>
            <a:endParaRPr sz="12800" dirty="0"/>
          </a:p>
        </p:txBody>
      </p:sp>
      <p:pic>
        <p:nvPicPr>
          <p:cNvPr id="320" name="Google Shape;320;g11e8eec4df3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274" y="1019513"/>
            <a:ext cx="3473526" cy="54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3c6fff4d8_0_29"/>
          <p:cNvSpPr txBox="1">
            <a:spLocks noGrp="1"/>
          </p:cNvSpPr>
          <p:nvPr>
            <p:ph type="title"/>
          </p:nvPr>
        </p:nvSpPr>
        <p:spPr>
          <a:xfrm>
            <a:off x="838200" y="5306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>
                <a:solidFill>
                  <a:srgbClr val="FF0000"/>
                </a:solidFill>
              </a:rPr>
              <a:t>Concludendo…….</a:t>
            </a:r>
            <a:endParaRPr/>
          </a:p>
        </p:txBody>
      </p:sp>
      <p:sp>
        <p:nvSpPr>
          <p:cNvPr id="326" name="Google Shape;326;gf3c6fff4d8_0_29"/>
          <p:cNvSpPr txBox="1">
            <a:spLocks noGrp="1"/>
          </p:cNvSpPr>
          <p:nvPr>
            <p:ph idx="1"/>
          </p:nvPr>
        </p:nvSpPr>
        <p:spPr>
          <a:xfrm>
            <a:off x="572192" y="169068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3100" dirty="0"/>
              <a:t>Tutte le attività prevedono un coinvolgimento diretto dell’apprendente sulla base di input differenziati sia per livelli di competenza linguistica, sia per le abilità attivate (ascolto, lettura e interazione scritta/orale)</a:t>
            </a:r>
            <a:endParaRPr sz="2300" dirty="0"/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lang="it-IT" sz="3100" dirty="0"/>
              <a:t>Le strategie comunicative diversificate portano l’apprendente ad eseguire il compito in completa autonomia.</a:t>
            </a:r>
            <a:endParaRPr sz="31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A7403B3-254C-4A2E-B884-A79653EC2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76" y="133320"/>
            <a:ext cx="1811216" cy="15733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3c6fff4d8_0_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L’orientamento </a:t>
            </a:r>
            <a:r>
              <a:rPr lang="it-IT" b="1" i="1" dirty="0">
                <a:solidFill>
                  <a:srgbClr val="FF0000"/>
                </a:solidFill>
              </a:rPr>
              <a:t>libero</a:t>
            </a:r>
            <a:r>
              <a:rPr lang="it-IT" b="1" dirty="0">
                <a:solidFill>
                  <a:srgbClr val="FF0000"/>
                </a:solidFill>
              </a:rPr>
              <a:t> dell’apprendimento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32" name="Google Shape;332;gf3c6fff4d8_0_39"/>
          <p:cNvSpPr txBox="1">
            <a:spLocks noGrp="1"/>
          </p:cNvSpPr>
          <p:nvPr>
            <p:ph idx="1"/>
          </p:nvPr>
        </p:nvSpPr>
        <p:spPr>
          <a:xfrm>
            <a:off x="1097279" y="1845734"/>
            <a:ext cx="10236005" cy="439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4000" dirty="0"/>
              <a:t>La struttura modulare permette di orientare l'apprendimento al raggiungimento di quelle competenze che l'apprendente riconosce come prioritarie.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4000" dirty="0"/>
              <a:t>Quindi viene favorito un orientamento ‘</a:t>
            </a:r>
            <a:r>
              <a:rPr lang="it-IT" sz="4000" i="1" dirty="0"/>
              <a:t>libero</a:t>
            </a:r>
            <a:r>
              <a:rPr lang="it-IT" sz="4000" dirty="0"/>
              <a:t>’ dell'apprendimento che non imponga restrizioni né nella direzione, né nei tempi di fruizione.</a:t>
            </a:r>
            <a:endParaRPr sz="4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7F4C89-D7D3-4CF8-A5DB-47DA5486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9" y="1737360"/>
            <a:ext cx="1160585" cy="140865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1e8eec4df3_0_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una particolarità di OFFICINA:</a:t>
            </a:r>
            <a:endParaRPr dirty="0"/>
          </a:p>
        </p:txBody>
      </p:sp>
      <p:sp>
        <p:nvSpPr>
          <p:cNvPr id="338" name="Google Shape;338;g11e8eec4df3_0_104"/>
          <p:cNvSpPr txBox="1">
            <a:spLocks noGrp="1"/>
          </p:cNvSpPr>
          <p:nvPr>
            <p:ph idx="1"/>
          </p:nvPr>
        </p:nvSpPr>
        <p:spPr>
          <a:xfrm>
            <a:off x="677008" y="1661746"/>
            <a:ext cx="11051930" cy="464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dirty="0">
                <a:ea typeface="Arial"/>
                <a:cs typeface="Arial"/>
                <a:sym typeface="Arial"/>
              </a:rPr>
              <a:t>mentre in PRESENTE le attività sulle competenze linguistiche sono integrate nelle attività comunicative,</a:t>
            </a:r>
            <a:endParaRPr sz="4000" dirty="0"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4000" dirty="0">
                <a:ea typeface="Arial"/>
                <a:cs typeface="Arial"/>
                <a:sym typeface="Arial"/>
              </a:rPr>
              <a:t>in OFFICINA scatta il sistema adattivo che riconosce le aree di difficoltà grammaticali proponendo ulteriori e specifiche attività di rinforzo</a:t>
            </a:r>
            <a:endParaRPr sz="4000" dirty="0"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0F1AF8-51B2-4984-AFAA-6235D145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078" y="4740724"/>
            <a:ext cx="1784837" cy="156336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"/>
          <p:cNvSpPr txBox="1">
            <a:spLocks noGrp="1"/>
          </p:cNvSpPr>
          <p:nvPr>
            <p:ph type="title"/>
          </p:nvPr>
        </p:nvSpPr>
        <p:spPr>
          <a:xfrm>
            <a:off x="383931" y="1345223"/>
            <a:ext cx="3200400" cy="347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it-IT" sz="4400" b="1" dirty="0">
                <a:solidFill>
                  <a:srgbClr val="FF0000"/>
                </a:solidFill>
              </a:rPr>
              <a:t>Ecco un esempio di sistema adattivo di rinforzo!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345" name="Google Shape;345;p16"/>
          <p:cNvSpPr txBox="1">
            <a:spLocks noGrp="1"/>
          </p:cNvSpPr>
          <p:nvPr>
            <p:ph type="body" sz="half" idx="2"/>
          </p:nvPr>
        </p:nvSpPr>
        <p:spPr>
          <a:xfrm>
            <a:off x="4062047" y="96717"/>
            <a:ext cx="3863532" cy="661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it-IT" sz="2000" dirty="0">
                <a:solidFill>
                  <a:schemeClr val="tx1"/>
                </a:solidFill>
              </a:rPr>
              <a:t>unità tematica “Raccontarsi” - attività “i ricordi della nonna”</a:t>
            </a:r>
            <a:endParaRPr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it-IT" sz="2000" dirty="0">
                <a:solidFill>
                  <a:schemeClr val="tx1"/>
                </a:solidFill>
              </a:rPr>
              <a:t>focus comunicativo: presentazione della propria storia personale; 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it-IT" sz="2000" dirty="0">
                <a:solidFill>
                  <a:schemeClr val="tx1"/>
                </a:solidFill>
              </a:rPr>
              <a:t>focus linguistico: imperfetto indicativo;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tx1"/>
                </a:solidFill>
              </a:rPr>
              <a:t>Durante la comprensione dell’ascolto l’utente non esegue correttamente l’attività di completamento; il sistema riconosce l'errore, lo segnala e compare un segno          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1D99F9B-40C2-4EFF-89D3-5F8F3763C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245" y="96716"/>
            <a:ext cx="377082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D342733-5D47-403C-90FC-12153FB237D9}"/>
                  </a:ext>
                </a:extLst>
              </p:cNvPr>
              <p:cNvSpPr txBox="1"/>
              <p:nvPr/>
            </p:nvSpPr>
            <p:spPr>
              <a:xfrm>
                <a:off x="6873015" y="5912985"/>
                <a:ext cx="63158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D342733-5D47-403C-90FC-12153FB23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015" y="5912985"/>
                <a:ext cx="63158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1e8eec4df3_0_23"/>
          <p:cNvSpPr txBox="1">
            <a:spLocks noGrp="1"/>
          </p:cNvSpPr>
          <p:nvPr>
            <p:ph type="title"/>
          </p:nvPr>
        </p:nvSpPr>
        <p:spPr>
          <a:xfrm>
            <a:off x="395654" y="1696915"/>
            <a:ext cx="3200400" cy="311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it-IT" sz="4400" b="1" dirty="0">
                <a:solidFill>
                  <a:srgbClr val="FF0000"/>
                </a:solidFill>
              </a:rPr>
              <a:t>Ecco un esempio di sistema adattivo di rinforzo!</a:t>
            </a:r>
            <a:endParaRPr sz="4400" dirty="0"/>
          </a:p>
        </p:txBody>
      </p:sp>
      <p:sp>
        <p:nvSpPr>
          <p:cNvPr id="352" name="Google Shape;352;g11e8eec4df3_0_23"/>
          <p:cNvSpPr txBox="1">
            <a:spLocks noGrp="1"/>
          </p:cNvSpPr>
          <p:nvPr>
            <p:ph idx="1"/>
          </p:nvPr>
        </p:nvSpPr>
        <p:spPr>
          <a:xfrm>
            <a:off x="4174704" y="46650"/>
            <a:ext cx="3582596" cy="67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dirty="0">
                <a:solidFill>
                  <a:srgbClr val="3C4043"/>
                </a:solidFill>
              </a:rPr>
              <a:t>L’utente ha scelto di cliccare sul pulsante </a:t>
            </a:r>
            <a:r>
              <a:rPr lang="it-IT" sz="4500" b="1" dirty="0">
                <a:solidFill>
                  <a:srgbClr val="FF0000"/>
                </a:solidFill>
              </a:rPr>
              <a:t>+</a:t>
            </a:r>
            <a:r>
              <a:rPr lang="it-IT" sz="3500" dirty="0">
                <a:solidFill>
                  <a:srgbClr val="3C4043"/>
                </a:solidFill>
              </a:rPr>
              <a:t> , così entra nel sistema adattivo e  può esercitarsi ulteriormente nella sezione “Grammatica: pronti, via!”</a:t>
            </a:r>
            <a:endParaRPr sz="3500" dirty="0">
              <a:solidFill>
                <a:srgbClr val="3C4043"/>
              </a:solidFill>
            </a:endParaRPr>
          </a:p>
        </p:txBody>
      </p:sp>
      <p:sp>
        <p:nvSpPr>
          <p:cNvPr id="351" name="Google Shape;351;g11e8eec4df3_0_23"/>
          <p:cNvSpPr txBox="1">
            <a:spLocks noGrp="1"/>
          </p:cNvSpPr>
          <p:nvPr>
            <p:ph type="body" sz="half" idx="2"/>
          </p:nvPr>
        </p:nvSpPr>
        <p:spPr>
          <a:xfrm>
            <a:off x="8017297" y="987425"/>
            <a:ext cx="13716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53" name="Google Shape;353;g11e8eec4df3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9750" y="46650"/>
            <a:ext cx="3932225" cy="6755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"/>
          <p:cNvSpPr txBox="1">
            <a:spLocks noGrp="1"/>
          </p:cNvSpPr>
          <p:nvPr>
            <p:ph type="title"/>
          </p:nvPr>
        </p:nvSpPr>
        <p:spPr>
          <a:xfrm>
            <a:off x="439189" y="365126"/>
            <a:ext cx="11281756" cy="125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it-IT" sz="4400" b="1" dirty="0">
                <a:solidFill>
                  <a:srgbClr val="FF0000"/>
                </a:solidFill>
              </a:rPr>
              <a:t>in OFFICINA c’è anche la PALESTRINA! </a:t>
            </a:r>
            <a:endParaRPr sz="4400" dirty="0"/>
          </a:p>
        </p:txBody>
      </p:sp>
      <p:sp>
        <p:nvSpPr>
          <p:cNvPr id="359" name="Google Shape;359;p17"/>
          <p:cNvSpPr txBox="1">
            <a:spLocks noGrp="1"/>
          </p:cNvSpPr>
          <p:nvPr>
            <p:ph idx="1"/>
          </p:nvPr>
        </p:nvSpPr>
        <p:spPr>
          <a:xfrm>
            <a:off x="838200" y="1846384"/>
            <a:ext cx="10515600" cy="419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6900" dirty="0"/>
              <a:t>La sezione «PARLA!» è composta da 6 giochi linguistici a coppie:</a:t>
            </a:r>
            <a:endParaRPr sz="6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900" dirty="0">
              <a:highlight>
                <a:srgbClr val="FFFF00"/>
              </a:highlight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it-IT" sz="3900" b="1" dirty="0">
                <a:solidFill>
                  <a:srgbClr val="0070C0"/>
                </a:solidFill>
              </a:rPr>
              <a:t>Indovina chi sono!</a:t>
            </a:r>
            <a:endParaRPr sz="3900" b="1" dirty="0">
              <a:solidFill>
                <a:srgbClr val="0070C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it-IT" sz="3900" b="1" dirty="0">
                <a:solidFill>
                  <a:srgbClr val="0070C0"/>
                </a:solidFill>
              </a:rPr>
              <a:t>Il corpo in gioco</a:t>
            </a:r>
            <a:endParaRPr sz="3900" b="1" dirty="0">
              <a:solidFill>
                <a:srgbClr val="0070C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it-IT" sz="3900" b="1" dirty="0">
                <a:solidFill>
                  <a:srgbClr val="0070C0"/>
                </a:solidFill>
              </a:rPr>
              <a:t>Usciamo insieme?</a:t>
            </a:r>
            <a:endParaRPr sz="3900" b="1" dirty="0">
              <a:solidFill>
                <a:srgbClr val="0070C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it-IT" sz="3900" b="1" dirty="0">
                <a:solidFill>
                  <a:srgbClr val="0070C0"/>
                </a:solidFill>
              </a:rPr>
              <a:t>Raccontami che cosa hai fatto!</a:t>
            </a:r>
            <a:endParaRPr sz="3900" b="1" dirty="0">
              <a:solidFill>
                <a:srgbClr val="0070C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it-IT" sz="3900" b="1" dirty="0">
                <a:solidFill>
                  <a:srgbClr val="0070C0"/>
                </a:solidFill>
              </a:rPr>
              <a:t>Una storia da inventare</a:t>
            </a:r>
            <a:endParaRPr sz="3900" b="1" dirty="0">
              <a:solidFill>
                <a:srgbClr val="0070C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it-IT" sz="3900" b="1" dirty="0">
                <a:solidFill>
                  <a:srgbClr val="0070C0"/>
                </a:solidFill>
              </a:rPr>
              <a:t>Gioco dei modi di dire</a:t>
            </a:r>
            <a:endParaRPr sz="3900" b="1" dirty="0">
              <a:solidFill>
                <a:srgbClr val="0070C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97F100E-D285-4165-9502-02CB6A03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376" y="3429000"/>
            <a:ext cx="2478218" cy="214532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e394d4275_0_0"/>
          <p:cNvSpPr txBox="1">
            <a:spLocks noGrp="1"/>
          </p:cNvSpPr>
          <p:nvPr>
            <p:ph type="title"/>
          </p:nvPr>
        </p:nvSpPr>
        <p:spPr>
          <a:xfrm>
            <a:off x="439200" y="105050"/>
            <a:ext cx="11281800" cy="1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it-IT" sz="4400" b="1" dirty="0">
                <a:solidFill>
                  <a:srgbClr val="FF0000"/>
                </a:solidFill>
              </a:rPr>
              <a:t>“Usciamo insieme?” - un esempio di interazione orale nella PALESTRINA</a:t>
            </a:r>
            <a:endParaRPr sz="4400" dirty="0"/>
          </a:p>
        </p:txBody>
      </p:sp>
      <p:pic>
        <p:nvPicPr>
          <p:cNvPr id="365" name="Google Shape;365;g11e394d4275_0_0"/>
          <p:cNvPicPr preferRelativeResize="0"/>
          <p:nvPr/>
        </p:nvPicPr>
        <p:blipFill rotWithShape="1">
          <a:blip r:embed="rId3">
            <a:alphaModFix/>
          </a:blip>
          <a:srcRect b="6820"/>
          <a:stretch/>
        </p:blipFill>
        <p:spPr>
          <a:xfrm>
            <a:off x="85581" y="1292791"/>
            <a:ext cx="3843800" cy="532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11e394d4275_0_0"/>
          <p:cNvPicPr preferRelativeResize="0"/>
          <p:nvPr/>
        </p:nvPicPr>
        <p:blipFill rotWithShape="1">
          <a:blip r:embed="rId4">
            <a:alphaModFix/>
          </a:blip>
          <a:srcRect l="3100" t="5187" b="7620"/>
          <a:stretch/>
        </p:blipFill>
        <p:spPr>
          <a:xfrm>
            <a:off x="7952375" y="1292791"/>
            <a:ext cx="4239625" cy="58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e8eec4df3_0_116"/>
          <p:cNvSpPr txBox="1"/>
          <p:nvPr/>
        </p:nvSpPr>
        <p:spPr>
          <a:xfrm>
            <a:off x="979925" y="529925"/>
            <a:ext cx="7188130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dirty="0">
                <a:solidFill>
                  <a:srgbClr val="FF0000"/>
                </a:solidFill>
              </a:rPr>
              <a:t>PRESENTE &amp; OFFICINA contengono anche la sezione  « I CARE » :</a:t>
            </a:r>
            <a:endParaRPr sz="4400" b="1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chemeClr val="dk1"/>
                </a:solidFill>
              </a:rPr>
              <a:t>è un GLOSSARIO SANITARIO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chemeClr val="dk1"/>
                </a:solidFill>
              </a:rPr>
              <a:t>fruibile come un dizionario: ad ogni parola chiave è abbinata la sua definizione spendibile in campo medico sanitario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chemeClr val="dk1"/>
                </a:solidFill>
              </a:rPr>
              <a:t>per soddisfare bisogni concreti e immediati relativi a salute e malattia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chemeClr val="dk1"/>
                </a:solidFill>
              </a:rPr>
              <a:t>e per conoscere i servizi presenti sul territorio.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372" name="Google Shape;372;g11e8eec4df3_0_116"/>
          <p:cNvCxnSpPr>
            <a:cxnSpLocks/>
          </p:cNvCxnSpPr>
          <p:nvPr/>
        </p:nvCxnSpPr>
        <p:spPr>
          <a:xfrm>
            <a:off x="4290646" y="2198077"/>
            <a:ext cx="4065710" cy="52442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AF55EF7E-1EEC-46AC-A140-AF5D82267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356" y="1136594"/>
            <a:ext cx="318135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e8eec4df3_0_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il percorso sanitario di PRESENTE:</a:t>
            </a:r>
            <a:endParaRPr dirty="0"/>
          </a:p>
        </p:txBody>
      </p:sp>
      <p:sp>
        <p:nvSpPr>
          <p:cNvPr id="379" name="Google Shape;379;g11e8eec4df3_0_13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248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7600" dirty="0"/>
              <a:t>Oltre al Glossario sanitario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7600" dirty="0"/>
              <a:t>«I Care», c’è</a:t>
            </a:r>
            <a:endParaRPr sz="7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7600" dirty="0"/>
              <a:t>un </a:t>
            </a:r>
            <a:r>
              <a:rPr lang="it-IT" sz="7600" b="1" dirty="0"/>
              <a:t>frasario multilingue </a:t>
            </a:r>
            <a:r>
              <a:rPr lang="it-IT" sz="7600" dirty="0"/>
              <a:t>che permette al paziente di esprimere in italiano la sua condizione di salute, </a:t>
            </a:r>
            <a:endParaRPr sz="7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7600" dirty="0"/>
              <a:t>una </a:t>
            </a:r>
            <a:r>
              <a:rPr lang="it-IT" sz="7600" b="1" dirty="0"/>
              <a:t>mappa del corpo </a:t>
            </a:r>
            <a:r>
              <a:rPr lang="it-IT" sz="7600" dirty="0"/>
              <a:t>che gli permette di conoscere il nome italiano delle parti del corpo.</a:t>
            </a:r>
            <a:endParaRPr sz="7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80" name="Google Shape;380;g11e8eec4df3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9762" y="1825625"/>
            <a:ext cx="3645075" cy="52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>
                <a:solidFill>
                  <a:srgbClr val="FF0000"/>
                </a:solidFill>
              </a:rPr>
              <a:t>progettare e sviluppare secondo finalità e obiettivi….</a:t>
            </a:r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idx="1"/>
          </p:nvPr>
        </p:nvSpPr>
        <p:spPr>
          <a:xfrm>
            <a:off x="838200" y="1814049"/>
            <a:ext cx="10515600" cy="478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-IT" sz="3600" dirty="0"/>
              <a:t>con attenzione alla progressività, allo sviluppo di competenze in italiano L2 e all’autovalutazione;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-IT" sz="3600" dirty="0"/>
              <a:t>con l’obiettivo di motivare lo studente ad apprendere autonomamente una L2 grazie all’utilizzo di strumenti familiari e di facile accesso;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-IT" sz="3600" dirty="0"/>
              <a:t>come presupposto un approccio pragmatico, socio-linguistico e cioè valorizzare l'efficacia comunicativa in relazione ai contesti d'uso.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4577EB6-7AE0-41C8-965C-8AF60AA8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646" y="993531"/>
            <a:ext cx="2110154" cy="200183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11e8eec4df3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2205" y="410546"/>
            <a:ext cx="3857626" cy="571823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11e8eec4df3_0_139"/>
          <p:cNvSpPr txBox="1"/>
          <p:nvPr/>
        </p:nvSpPr>
        <p:spPr>
          <a:xfrm>
            <a:off x="536331" y="1529862"/>
            <a:ext cx="317402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Frasi utili tradotte in altre lingue per </a:t>
            </a:r>
            <a:r>
              <a:rPr lang="it-IT" sz="3600" b="1" dirty="0">
                <a:solidFill>
                  <a:srgbClr val="FF0000"/>
                </a:solidFill>
                <a:latin typeface="+mj-lt"/>
              </a:rPr>
              <a:t>sostenere la comunicazione durante </a:t>
            </a:r>
            <a:r>
              <a:rPr lang="it-IT" sz="36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le visite mediche</a:t>
            </a:r>
            <a:endParaRPr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87" name="Google Shape;387;g11e8eec4df3_0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8375" y="410546"/>
            <a:ext cx="3857625" cy="571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g11e8eec4df3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4957" y="457199"/>
            <a:ext cx="3752417" cy="599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11e8eec4df3_0_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9931" y="457199"/>
            <a:ext cx="3769552" cy="5990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11e8eec4df3_0_145"/>
          <p:cNvSpPr txBox="1"/>
          <p:nvPr/>
        </p:nvSpPr>
        <p:spPr>
          <a:xfrm>
            <a:off x="594926" y="1263220"/>
            <a:ext cx="290441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Mappa navigabile del corpo umano con terminologia anatomica abbinata alle diverse parti del corpo</a:t>
            </a:r>
            <a:endParaRPr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il percorso informativo di «PRESENTE»: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00" name="Google Shape;400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4000" dirty="0"/>
              <a:t>nasce per soddisfare le necessità informative circa l’inserimento nella società italiana (diritti/doveri, servizi presenti sul territorio nazionale, istituzioni che ne gestiscono l’organizzazione). </a:t>
            </a:r>
            <a:endParaRPr sz="4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4000" dirty="0"/>
              <a:t>fornisce un immediato orientamento nella società italiana.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5D94A2-AB80-4000-A102-7EB716E5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731" y="4383023"/>
            <a:ext cx="1912269" cy="191226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387" y="608651"/>
            <a:ext cx="3582396" cy="560751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2"/>
          <p:cNvSpPr txBox="1"/>
          <p:nvPr/>
        </p:nvSpPr>
        <p:spPr>
          <a:xfrm>
            <a:off x="4870938" y="608650"/>
            <a:ext cx="7069016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rgbClr val="0070C0"/>
                </a:solidFill>
                <a:latin typeface="+mj-lt"/>
                <a:ea typeface="Arial"/>
                <a:cs typeface="Arial"/>
                <a:sym typeface="Arial"/>
              </a:rPr>
              <a:t>Il percorso informativo sulla vita in Italia</a:t>
            </a:r>
            <a:endParaRPr sz="3600" dirty="0">
              <a:solidFill>
                <a:srgbClr val="0070C0"/>
              </a:solidFill>
              <a:latin typeface="+mj-l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3600" dirty="0">
                <a:solidFill>
                  <a:srgbClr val="0070C0"/>
                </a:solidFill>
                <a:latin typeface="+mj-lt"/>
                <a:ea typeface="Arial"/>
                <a:cs typeface="Arial"/>
                <a:sym typeface="Arial"/>
              </a:rPr>
              <a:t>Temi fondamentali per l’integrazione: lavoro, scuola, salute, servizi pubblici</a:t>
            </a:r>
            <a:r>
              <a:rPr lang="it-IT" sz="3600" dirty="0">
                <a:solidFill>
                  <a:srgbClr val="0070C0"/>
                </a:solidFill>
                <a:latin typeface="+mj-lt"/>
              </a:rPr>
              <a:t> e privati,</a:t>
            </a:r>
            <a:r>
              <a:rPr lang="it-IT" sz="3600" dirty="0">
                <a:solidFill>
                  <a:srgbClr val="0070C0"/>
                </a:solidFill>
                <a:latin typeface="+mj-lt"/>
                <a:ea typeface="Arial"/>
                <a:cs typeface="Arial"/>
                <a:sym typeface="Arial"/>
              </a:rPr>
              <a:t> vita sociale e civile, istituzioni, diritti e doveri</a:t>
            </a:r>
            <a:endParaRPr sz="3600" dirty="0">
              <a:solidFill>
                <a:srgbClr val="0070C0"/>
              </a:solidFill>
              <a:latin typeface="+mj-l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3600" dirty="0">
                <a:solidFill>
                  <a:srgbClr val="0070C0"/>
                </a:solidFill>
                <a:latin typeface="+mj-lt"/>
              </a:rPr>
              <a:t>Testi tradotti in 5 lingue - inglese, francese, urdu, arabo, italiano-</a:t>
            </a:r>
            <a:endParaRPr sz="3600" dirty="0">
              <a:solidFill>
                <a:srgbClr val="0070C0"/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rgbClr val="0070C0"/>
                </a:solidFill>
                <a:latin typeface="+mj-lt"/>
              </a:rPr>
              <a:t>    per agevolare la comprensione</a:t>
            </a:r>
            <a:endParaRPr sz="3600" dirty="0">
              <a:solidFill>
                <a:srgbClr val="0070C0"/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3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>
                <a:solidFill>
                  <a:srgbClr val="FF0000"/>
                </a:solidFill>
              </a:rPr>
              <a:t>Come è strutturato il percorso informativo?</a:t>
            </a:r>
            <a:endParaRPr/>
          </a:p>
        </p:txBody>
      </p:sp>
      <p:sp>
        <p:nvSpPr>
          <p:cNvPr id="412" name="Google Shape;412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3600" dirty="0"/>
              <a:t>10 aree tematiche - salute, infanzia, alloggio, trasporti, servizi pubblici e privati, vita in comune, religione, tempo libero, ambiente, famiglia-</a:t>
            </a:r>
            <a:endParaRPr sz="36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3600" dirty="0"/>
              <a:t>Ogni area tematica è suddivisa in </a:t>
            </a:r>
            <a:r>
              <a:rPr lang="it-IT" sz="3600" b="1" dirty="0" err="1"/>
              <a:t>microtesti</a:t>
            </a:r>
            <a:r>
              <a:rPr lang="it-IT" sz="3600" b="1" dirty="0"/>
              <a:t> offerti nella L1 o nella lingua già compresa/parlata.</a:t>
            </a:r>
            <a:endParaRPr sz="36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sz="3600" dirty="0"/>
              <a:t>Ad ogni lettura segue</a:t>
            </a:r>
            <a:r>
              <a:rPr lang="it-IT" sz="3600" b="1" dirty="0"/>
              <a:t> </a:t>
            </a:r>
            <a:r>
              <a:rPr lang="it-IT" sz="3600" dirty="0"/>
              <a:t>un semplice quesito di comprensione a risposta vero/falso che aiuta a fissare il concetto chiave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777B07A-A9E9-4670-94D0-CA2D31124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715" y="2531639"/>
            <a:ext cx="1808285" cy="180828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863" y="458455"/>
            <a:ext cx="3308206" cy="528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6831" y="458455"/>
            <a:ext cx="3303202" cy="52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4"/>
          <p:cNvSpPr txBox="1"/>
          <p:nvPr/>
        </p:nvSpPr>
        <p:spPr>
          <a:xfrm>
            <a:off x="4983438" y="636319"/>
            <a:ext cx="2837700" cy="553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Due esempi di </a:t>
            </a:r>
            <a:r>
              <a:rPr lang="it-IT" sz="32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microtesti</a:t>
            </a:r>
            <a:r>
              <a:rPr lang="it-IT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tratti dal Percorso Informativo - sezioni “Vita in comune” e “Infanzia” - tradotti in una delle 5 lingue a disposizione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f3c6fff4d8_0_10"/>
          <p:cNvSpPr txBox="1">
            <a:spLocks noGrp="1"/>
          </p:cNvSpPr>
          <p:nvPr>
            <p:ph idx="1"/>
          </p:nvPr>
        </p:nvSpPr>
        <p:spPr>
          <a:xfrm>
            <a:off x="213375" y="288925"/>
            <a:ext cx="117060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it-IT" sz="3600" b="1">
                <a:solidFill>
                  <a:srgbClr val="FF0000"/>
                </a:solidFill>
              </a:rPr>
              <a:t>DOVE SI TROVANO «PRESENTE &amp; OFFICINA DELL’ITALIANO»?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it-IT" sz="3600" b="1">
                <a:solidFill>
                  <a:srgbClr val="FF0000"/>
                </a:solidFill>
              </a:rPr>
              <a:t>= da Google Play si possono scaricare gratuitamente.</a:t>
            </a:r>
            <a:endParaRPr/>
          </a:p>
        </p:txBody>
      </p:sp>
      <p:pic>
        <p:nvPicPr>
          <p:cNvPr id="426" name="Google Shape;426;gf3c6fff4d8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5775"/>
            <a:ext cx="5344526" cy="24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f3c6fff4d8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681" y="3714061"/>
            <a:ext cx="7189074" cy="25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5400" b="1" dirty="0">
                <a:solidFill>
                  <a:srgbClr val="0070C0"/>
                </a:solidFill>
              </a:rPr>
              <a:t>…… grazie per l’attenzione!</a:t>
            </a:r>
            <a:endParaRPr sz="5400" b="1" dirty="0">
              <a:solidFill>
                <a:srgbClr val="0070C0"/>
              </a:solidFill>
            </a:endParaRPr>
          </a:p>
        </p:txBody>
      </p:sp>
      <p:sp>
        <p:nvSpPr>
          <p:cNvPr id="433" name="Google Shape;433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it-IT"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it-IT"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3200" dirty="0"/>
              <a:t>STEFANIA MALAVOLTA </a:t>
            </a:r>
            <a:r>
              <a:rPr lang="it-IT" u="sng" dirty="0">
                <a:solidFill>
                  <a:schemeClr val="hlink"/>
                </a:solidFill>
                <a:hlinkClick r:id="rId3"/>
              </a:rPr>
              <a:t>stefania.ma@cpiabologna.istruzioneer.it</a:t>
            </a:r>
            <a:r>
              <a:rPr lang="it-IT" dirty="0"/>
              <a:t>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3200" dirty="0"/>
              <a:t>VALENTINA MARZANO </a:t>
            </a:r>
            <a:r>
              <a:rPr lang="it-IT" u="sng" dirty="0">
                <a:solidFill>
                  <a:schemeClr val="hlink"/>
                </a:solidFill>
                <a:hlinkClick r:id="rId4"/>
              </a:rPr>
              <a:t>valentina.ma@cpiabologna.istruzioneer.it</a:t>
            </a:r>
            <a:r>
              <a:rPr lang="it-IT" dirty="0"/>
              <a:t>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B4585D-BE04-407B-A005-97C6D3E14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530" y="3821721"/>
            <a:ext cx="2250831" cy="22508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 b="1" dirty="0">
                <a:solidFill>
                  <a:srgbClr val="FF0000"/>
                </a:solidFill>
              </a:rPr>
              <a:t>Come sono nate le App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PRESENTE &amp; OFFICINA DELL’ITALIANO?</a:t>
            </a:r>
            <a:endParaRPr dirty="0"/>
          </a:p>
        </p:txBody>
      </p:sp>
      <p:sp>
        <p:nvSpPr>
          <p:cNvPr id="188" name="Google Shape;188;p5"/>
          <p:cNvSpPr txBox="1">
            <a:spLocks noGrp="1"/>
          </p:cNvSpPr>
          <p:nvPr>
            <p:ph idx="1"/>
          </p:nvPr>
        </p:nvSpPr>
        <p:spPr>
          <a:xfrm>
            <a:off x="857450" y="1842326"/>
            <a:ext cx="10515600" cy="30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3600" dirty="0"/>
              <a:t>le App “PRESENTE &amp; OFFICINA DELL’ITALIANO” nascono all'interno di un progetto co-finanziato dall‘Unione Europea- Fondo asilo, migrazione e integrazione (FAMI) e vedono tra i loro obiettivi specifici la formazione civico linguistica dei cittadini di paesi terzi</a:t>
            </a:r>
            <a:endParaRPr sz="3600" dirty="0"/>
          </a:p>
        </p:txBody>
      </p:sp>
      <p:sp>
        <p:nvSpPr>
          <p:cNvPr id="189" name="Google Shape;189;p5"/>
          <p:cNvSpPr/>
          <p:nvPr/>
        </p:nvSpPr>
        <p:spPr>
          <a:xfrm>
            <a:off x="939605" y="4981766"/>
            <a:ext cx="6624804" cy="11740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strumenti didattici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«in mano agli apprendenti»</a:t>
            </a: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419835-7F2E-4B95-BE9F-C1C14FA5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491" y="4617536"/>
            <a:ext cx="1850904" cy="19538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83100" y="331267"/>
            <a:ext cx="11360800" cy="178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ctr"/>
            <a:r>
              <a:rPr lang="it" sz="4800" b="1" dirty="0">
                <a:solidFill>
                  <a:srgbClr val="FF0000"/>
                </a:solidFill>
              </a:rPr>
              <a:t>Presupposti e progettazione delle App </a:t>
            </a:r>
            <a:endParaRPr sz="4800" dirty="0">
              <a:solidFill>
                <a:srgbClr val="000000"/>
              </a:solidFill>
            </a:endParaRPr>
          </a:p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1117600"/>
            <a:ext cx="11360800" cy="51025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7500" lnSpcReduction="20000"/>
          </a:bodyPr>
          <a:lstStyle/>
          <a:p>
            <a:pPr marL="0" indent="0" algn="l">
              <a:spcBef>
                <a:spcPts val="0"/>
              </a:spcBef>
            </a:pPr>
            <a:r>
              <a:rPr lang="it-IT" sz="3900" b="1" cap="none" dirty="0">
                <a:latin typeface="+mn-lt"/>
              </a:rPr>
              <a:t>Cosa si stava realizzando nel resto d’Europa?</a:t>
            </a:r>
          </a:p>
          <a:p>
            <a:pPr marL="0" indent="0">
              <a:spcBef>
                <a:spcPts val="0"/>
              </a:spcBef>
            </a:pPr>
            <a:endParaRPr lang="it-IT" sz="3900" cap="none" dirty="0">
              <a:latin typeface="+mn-lt"/>
            </a:endParaRPr>
          </a:p>
          <a:p>
            <a:pPr marL="0" indent="0" algn="l">
              <a:spcBef>
                <a:spcPts val="0"/>
              </a:spcBef>
            </a:pPr>
            <a:r>
              <a:rPr lang="it-IT" sz="3900" b="1" cap="none" dirty="0">
                <a:latin typeface="+mn-lt"/>
              </a:rPr>
              <a:t>1</a:t>
            </a:r>
            <a:r>
              <a:rPr lang="it-IT" sz="3900" cap="none" dirty="0">
                <a:latin typeface="+mn-lt"/>
              </a:rPr>
              <a:t> c’era un ricco repertorio di tanti progetti che avevano impiegato il digitale a beneficio delle persone immigrate con scarsa conoscenza della lingua nazionale. </a:t>
            </a:r>
          </a:p>
          <a:p>
            <a:pPr marL="0" indent="0" algn="l">
              <a:spcBef>
                <a:spcPts val="0"/>
              </a:spcBef>
            </a:pPr>
            <a:endParaRPr lang="it-IT" sz="3900" cap="none" dirty="0">
              <a:latin typeface="+mn-lt"/>
            </a:endParaRPr>
          </a:p>
          <a:p>
            <a:pPr marL="0" indent="0" algn="l">
              <a:spcBef>
                <a:spcPts val="0"/>
              </a:spcBef>
            </a:pPr>
            <a:r>
              <a:rPr lang="it-IT" sz="3900" cap="none" dirty="0">
                <a:latin typeface="+mn-lt"/>
              </a:rPr>
              <a:t>esempi in: </a:t>
            </a:r>
          </a:p>
          <a:p>
            <a:pPr marL="0" indent="0" algn="l">
              <a:spcBef>
                <a:spcPts val="0"/>
              </a:spcBef>
            </a:pPr>
            <a:r>
              <a:rPr lang="it-IT" sz="3900" cap="none" dirty="0">
                <a:latin typeface="+mn-lt"/>
              </a:rPr>
              <a:t>progetto </a:t>
            </a:r>
            <a:r>
              <a:rPr lang="it-IT" sz="3900" cap="none" dirty="0" err="1">
                <a:latin typeface="+mn-lt"/>
              </a:rPr>
              <a:t>Maseltov</a:t>
            </a:r>
            <a:r>
              <a:rPr lang="it-IT" sz="3900" cap="none" dirty="0">
                <a:latin typeface="+mn-lt"/>
              </a:rPr>
              <a:t>, “</a:t>
            </a:r>
            <a:r>
              <a:rPr lang="it-IT" sz="3900" cap="none" dirty="0" err="1">
                <a:latin typeface="+mn-lt"/>
              </a:rPr>
              <a:t>immigration</a:t>
            </a:r>
            <a:r>
              <a:rPr lang="it-IT" sz="3900" cap="none" dirty="0">
                <a:latin typeface="+mn-lt"/>
              </a:rPr>
              <a:t> and ICT in Europe”, scritto da Stefano </a:t>
            </a:r>
            <a:r>
              <a:rPr lang="it-IT" sz="3900" cap="none" dirty="0" err="1">
                <a:latin typeface="+mn-lt"/>
              </a:rPr>
              <a:t>Kluzer</a:t>
            </a:r>
            <a:r>
              <a:rPr lang="it-IT" sz="3900" cap="none" dirty="0">
                <a:latin typeface="+mn-lt"/>
              </a:rPr>
              <a:t> (2013)</a:t>
            </a:r>
          </a:p>
          <a:p>
            <a:pPr marL="0" indent="0" algn="l">
              <a:spcBef>
                <a:spcPts val="0"/>
              </a:spcBef>
            </a:pPr>
            <a:endParaRPr lang="it-IT" sz="3900" cap="none" dirty="0">
              <a:latin typeface="+mn-lt"/>
            </a:endParaRPr>
          </a:p>
          <a:p>
            <a:pPr marL="0" indent="0" algn="l">
              <a:spcBef>
                <a:spcPts val="0"/>
              </a:spcBef>
            </a:pPr>
            <a:r>
              <a:rPr lang="it-IT" sz="3900" cap="none" dirty="0">
                <a:latin typeface="+mn-lt"/>
              </a:rPr>
              <a:t>Joint </a:t>
            </a:r>
            <a:r>
              <a:rPr lang="it-IT" sz="3900" cap="none" dirty="0" err="1">
                <a:latin typeface="+mn-lt"/>
              </a:rPr>
              <a:t>Research</a:t>
            </a:r>
            <a:r>
              <a:rPr lang="it-IT" sz="3900" cap="none" dirty="0">
                <a:latin typeface="+mn-lt"/>
              </a:rPr>
              <a:t> Center della Commissione Europea, “</a:t>
            </a:r>
            <a:r>
              <a:rPr lang="it-IT" sz="3900" cap="none" dirty="0" err="1">
                <a:latin typeface="+mn-lt"/>
              </a:rPr>
              <a:t>language</a:t>
            </a:r>
            <a:r>
              <a:rPr lang="it-IT" sz="3900" cap="none" dirty="0">
                <a:latin typeface="+mn-lt"/>
              </a:rPr>
              <a:t> learning by </a:t>
            </a:r>
            <a:r>
              <a:rPr lang="it-IT" sz="3900" cap="none" dirty="0" err="1">
                <a:latin typeface="+mn-lt"/>
              </a:rPr>
              <a:t>adult</a:t>
            </a:r>
            <a:r>
              <a:rPr lang="it-IT" sz="3900" cap="none" dirty="0">
                <a:latin typeface="+mn-lt"/>
              </a:rPr>
              <a:t> </a:t>
            </a:r>
            <a:r>
              <a:rPr lang="it-IT" sz="3900" cap="none" dirty="0" err="1">
                <a:latin typeface="+mn-lt"/>
              </a:rPr>
              <a:t>migrants</a:t>
            </a:r>
            <a:r>
              <a:rPr lang="it-IT" sz="3900" cap="none" dirty="0">
                <a:latin typeface="+mn-lt"/>
              </a:rPr>
              <a:t>: policy challenges and ICT </a:t>
            </a:r>
            <a:r>
              <a:rPr lang="it-IT" sz="3900" cap="none" dirty="0" err="1">
                <a:latin typeface="+mn-lt"/>
              </a:rPr>
              <a:t>responses</a:t>
            </a:r>
            <a:r>
              <a:rPr lang="it-IT" sz="3900" cap="none" dirty="0">
                <a:latin typeface="+mn-lt"/>
              </a:rPr>
              <a:t>, policy report”, scritto da Stefano </a:t>
            </a:r>
            <a:r>
              <a:rPr lang="it-IT" sz="3900" cap="none" dirty="0" err="1">
                <a:latin typeface="+mn-lt"/>
              </a:rPr>
              <a:t>Kluzer</a:t>
            </a:r>
            <a:r>
              <a:rPr lang="it-IT" sz="3900" cap="none" dirty="0">
                <a:latin typeface="+mn-lt"/>
              </a:rPr>
              <a:t>, Anusca Ferrari e Clara </a:t>
            </a:r>
            <a:r>
              <a:rPr lang="it-IT" sz="3900" cap="none" dirty="0" err="1">
                <a:latin typeface="+mn-lt"/>
              </a:rPr>
              <a:t>Centeno</a:t>
            </a:r>
            <a:r>
              <a:rPr lang="it-IT" sz="3900" cap="none" dirty="0">
                <a:latin typeface="+mn-lt"/>
              </a:rPr>
              <a:t> (2011)</a:t>
            </a:r>
          </a:p>
          <a:p>
            <a:pPr marL="0" indent="0" algn="l">
              <a:spcBef>
                <a:spcPts val="0"/>
              </a:spcBef>
            </a:pPr>
            <a:endParaRPr dirty="0"/>
          </a:p>
          <a:p>
            <a:pPr marL="0" indent="0" algn="l">
              <a:spcBef>
                <a:spcPts val="0"/>
              </a:spcBef>
            </a:pPr>
            <a:endParaRPr dirty="0"/>
          </a:p>
          <a:p>
            <a:pPr marL="0" indent="0" algn="l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483100" y="331267"/>
            <a:ext cx="11360800" cy="50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algn="l"/>
            <a:endParaRPr sz="5867" dirty="0">
              <a:solidFill>
                <a:srgbClr val="000000"/>
              </a:solidFill>
            </a:endParaRPr>
          </a:p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483100" y="121501"/>
            <a:ext cx="11225800" cy="35925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it-IT" sz="11200" b="1" cap="none" dirty="0">
                <a:latin typeface="+mn-lt"/>
              </a:rPr>
              <a:t>2</a:t>
            </a:r>
            <a:r>
              <a:rPr lang="it-IT" sz="11200" cap="none" dirty="0">
                <a:latin typeface="+mn-lt"/>
              </a:rPr>
              <a:t> Erano state da poco realizzate alcune app che erano specificamente rivolte agli immigrati neoarrivati nell’Europa centrale a seguito dell’imponente “ondata migratoria” del 2015-2016 conseguente alla crisi siriana.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it-IT" sz="11200" cap="none" dirty="0">
                <a:latin typeface="+mn-lt"/>
              </a:rPr>
              <a:t>In Germania, ad esempio, era stata realizzata </a:t>
            </a:r>
            <a:r>
              <a:rPr lang="it-IT" sz="11200" cap="none" dirty="0" err="1">
                <a:latin typeface="+mn-lt"/>
              </a:rPr>
              <a:t>Ankommen</a:t>
            </a:r>
            <a:r>
              <a:rPr lang="it-IT" sz="11200" cap="none" dirty="0">
                <a:latin typeface="+mn-lt"/>
              </a:rPr>
              <a:t> che ha una struttura molto simile a Presente: accanto a un percorso di apprendimento della lingua a livello elementare, offre altri due percorsi per “presentare” la società tedesca agli stranieri.</a:t>
            </a:r>
          </a:p>
          <a:p>
            <a:pPr marL="0" indent="0" algn="l">
              <a:spcBef>
                <a:spcPts val="0"/>
              </a:spcBef>
            </a:pPr>
            <a:endParaRPr sz="4600" dirty="0"/>
          </a:p>
          <a:p>
            <a:pPr marL="0" indent="0" algn="l">
              <a:spcBef>
                <a:spcPts val="0"/>
              </a:spcBef>
            </a:pP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244" y="3714045"/>
            <a:ext cx="8737600" cy="259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415600" y="196267"/>
            <a:ext cx="11360800" cy="178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l"/>
            <a:endParaRPr sz="5867">
              <a:solidFill>
                <a:srgbClr val="000000"/>
              </a:solidFill>
            </a:endParaRPr>
          </a:p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415600" y="196267"/>
            <a:ext cx="11360800" cy="6499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l">
              <a:spcBef>
                <a:spcPts val="0"/>
              </a:spcBef>
            </a:pPr>
            <a:r>
              <a:rPr lang="it-IT" b="1" cap="none" dirty="0">
                <a:latin typeface="+mn-lt"/>
              </a:rPr>
              <a:t>3</a:t>
            </a:r>
            <a:r>
              <a:rPr lang="it-IT" cap="none" dirty="0">
                <a:latin typeface="+mn-lt"/>
              </a:rPr>
              <a:t> in Italia era poi stato introdotto l’ “Accordo di Integrazione” (2012) che invita il cittadino straniero neoarrivato a conoscere l’organizzazione della società italiana.</a:t>
            </a:r>
          </a:p>
          <a:p>
            <a:pPr marL="0" indent="0" algn="l">
              <a:spcBef>
                <a:spcPts val="0"/>
              </a:spcBef>
            </a:pPr>
            <a:r>
              <a:rPr lang="it-IT" cap="none" dirty="0">
                <a:latin typeface="+mn-lt"/>
              </a:rPr>
              <a:t>Per questo, progettando </a:t>
            </a:r>
            <a:r>
              <a:rPr lang="it-IT" b="1" cap="none" dirty="0">
                <a:latin typeface="+mn-lt"/>
              </a:rPr>
              <a:t>Presente</a:t>
            </a:r>
            <a:r>
              <a:rPr lang="it-IT" cap="none" dirty="0">
                <a:latin typeface="+mn-lt"/>
              </a:rPr>
              <a:t>, abbiamo scelto tre ambiti fondamentali di intervento: apprendimento della lingua, conoscenza della società italiana e salute. </a:t>
            </a: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41" y="2369333"/>
            <a:ext cx="2217359" cy="394200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978454" y="2699238"/>
            <a:ext cx="2185394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it" sz="2400" dirty="0"/>
              <a:t>Lingua</a:t>
            </a:r>
          </a:p>
          <a:p>
            <a:pPr>
              <a:lnSpc>
                <a:spcPct val="150000"/>
              </a:lnSpc>
            </a:pPr>
            <a:endParaRPr lang="it" sz="2400" dirty="0"/>
          </a:p>
          <a:p>
            <a:pPr>
              <a:lnSpc>
                <a:spcPct val="150000"/>
              </a:lnSpc>
            </a:pPr>
            <a:r>
              <a:rPr lang="it" sz="2400" dirty="0"/>
              <a:t>Società italiana</a:t>
            </a:r>
          </a:p>
          <a:p>
            <a:pPr>
              <a:lnSpc>
                <a:spcPct val="150000"/>
              </a:lnSpc>
            </a:pPr>
            <a:endParaRPr lang="it" sz="2400" dirty="0"/>
          </a:p>
          <a:p>
            <a:pPr>
              <a:lnSpc>
                <a:spcPct val="150000"/>
              </a:lnSpc>
            </a:pPr>
            <a:r>
              <a:rPr lang="it" sz="2400" dirty="0"/>
              <a:t>Salute</a:t>
            </a:r>
            <a:endParaRPr sz="2400" dirty="0"/>
          </a:p>
        </p:txBody>
      </p:sp>
      <p:cxnSp>
        <p:nvCxnSpPr>
          <p:cNvPr id="71" name="Google Shape;71;p15"/>
          <p:cNvCxnSpPr>
            <a:cxnSpLocks/>
          </p:cNvCxnSpPr>
          <p:nvPr/>
        </p:nvCxnSpPr>
        <p:spPr>
          <a:xfrm flipV="1">
            <a:off x="2891100" y="3158562"/>
            <a:ext cx="976889" cy="10338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" name="Google Shape;72;p15"/>
          <p:cNvCxnSpPr>
            <a:cxnSpLocks/>
            <a:endCxn id="70" idx="1"/>
          </p:cNvCxnSpPr>
          <p:nvPr/>
        </p:nvCxnSpPr>
        <p:spPr>
          <a:xfrm>
            <a:off x="2891100" y="4178785"/>
            <a:ext cx="1087354" cy="285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" name="Google Shape;73;p15"/>
          <p:cNvCxnSpPr>
            <a:cxnSpLocks/>
          </p:cNvCxnSpPr>
          <p:nvPr/>
        </p:nvCxnSpPr>
        <p:spPr>
          <a:xfrm>
            <a:off x="2891100" y="5119411"/>
            <a:ext cx="976889" cy="1208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415600" y="196267"/>
            <a:ext cx="11360800" cy="178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l"/>
            <a:endParaRPr sz="5867">
              <a:solidFill>
                <a:srgbClr val="000000"/>
              </a:solidFill>
            </a:endParaRPr>
          </a:p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105100" y="196268"/>
            <a:ext cx="11360800" cy="48218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l">
              <a:spcBef>
                <a:spcPts val="0"/>
              </a:spcBef>
            </a:pPr>
            <a:r>
              <a:rPr lang="it-IT" b="1" cap="none" dirty="0">
                <a:latin typeface="+mn-lt"/>
              </a:rPr>
              <a:t>4</a:t>
            </a:r>
            <a:r>
              <a:rPr lang="it-IT" cap="none" dirty="0">
                <a:latin typeface="+mn-lt"/>
              </a:rPr>
              <a:t> per </a:t>
            </a:r>
            <a:r>
              <a:rPr lang="it-IT" b="1" cap="none" dirty="0">
                <a:latin typeface="+mn-lt"/>
              </a:rPr>
              <a:t>Officina dell’italiano</a:t>
            </a:r>
            <a:r>
              <a:rPr lang="it-IT" cap="none" dirty="0">
                <a:latin typeface="+mn-lt"/>
              </a:rPr>
              <a:t>, il bisogno progettuale era di creare materiale idoneo a far acquisire una competenza A2-B1 (riferimento a Decreto Sicurezza e Immigrazione, 2018 per il test linguistico per la cittadinanza).</a:t>
            </a:r>
          </a:p>
          <a:p>
            <a:pPr marL="0" indent="0" algn="l">
              <a:spcBef>
                <a:spcPts val="0"/>
              </a:spcBef>
            </a:pPr>
            <a:endParaRPr lang="it-IT" cap="none" dirty="0">
              <a:latin typeface="+mn-lt"/>
            </a:endParaRPr>
          </a:p>
          <a:p>
            <a:pPr marL="0" indent="0" algn="l">
              <a:spcBef>
                <a:spcPts val="0"/>
              </a:spcBef>
            </a:pPr>
            <a:r>
              <a:rPr lang="it-IT" cap="none" dirty="0">
                <a:latin typeface="+mn-lt"/>
              </a:rPr>
              <a:t>Dal punto di vista strutturale, il percorso linguistico che abbiamo progettato si differenzia da quello di </a:t>
            </a:r>
            <a:r>
              <a:rPr lang="it-IT" b="1" cap="none" dirty="0">
                <a:latin typeface="+mn-lt"/>
              </a:rPr>
              <a:t>Presente</a:t>
            </a:r>
            <a:r>
              <a:rPr lang="it-IT" cap="none" dirty="0">
                <a:latin typeface="+mn-lt"/>
              </a:rPr>
              <a:t> per due aspetti: il sistema adattivo e la palestrina di interazione linguistica. </a:t>
            </a:r>
          </a:p>
          <a:p>
            <a:pPr marL="0" indent="0" algn="l">
              <a:spcBef>
                <a:spcPts val="0"/>
              </a:spcBef>
            </a:pPr>
            <a:endParaRPr lang="it-IT" cap="none" dirty="0">
              <a:latin typeface="+mn-lt"/>
            </a:endParaRPr>
          </a:p>
          <a:p>
            <a:pPr marL="0" indent="0" algn="l">
              <a:spcBef>
                <a:spcPts val="0"/>
              </a:spcBef>
            </a:pPr>
            <a:r>
              <a:rPr lang="it-IT" cap="none" dirty="0">
                <a:latin typeface="+mn-lt"/>
              </a:rPr>
              <a:t>Riguardo la palestrina (sezione «Parlo»), l’obiettivo era di aiutare gli utenti a curare meglio le abilità di produzione orale e di interazione, normalmente fuori dall’orizzonte del pensabile quando si parla di app di questo tipo.</a:t>
            </a:r>
          </a:p>
          <a:p>
            <a:pPr marL="0" indent="0" algn="l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329</TotalTime>
  <Words>2619</Words>
  <Application>Microsoft Office PowerPoint</Application>
  <PresentationFormat>Widescreen</PresentationFormat>
  <Paragraphs>264</Paragraphs>
  <Slides>47</Slides>
  <Notes>46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Retrospettivo</vt:lpstr>
      <vt:lpstr>“Presente” e “Officina dell’italiano”  le APP di italiano L2: strumenti  in mano all’apprendente.</vt:lpstr>
      <vt:lpstr>le APP di italiano L2:   strumenti in mano all’apprendente.</vt:lpstr>
      <vt:lpstr>Di cosa parliamo oggi?</vt:lpstr>
      <vt:lpstr>progettare e sviluppare secondo finalità e obiettivi….</vt:lpstr>
      <vt:lpstr>Come sono nate le App PRESENTE &amp; OFFICINA DELL’ITALIANO?</vt:lpstr>
      <vt:lpstr>Presupposti e progettazione delle App  </vt:lpstr>
      <vt:lpstr> </vt:lpstr>
      <vt:lpstr> </vt:lpstr>
      <vt:lpstr> </vt:lpstr>
      <vt:lpstr> </vt:lpstr>
      <vt:lpstr>Equipe di lavoro: scrivere, informatizzare, pubblicare</vt:lpstr>
      <vt:lpstr>A chi sono rivolte queste App?</vt:lpstr>
      <vt:lpstr>il riferimento normativo per la definizione dei livelli di apprendimento:</vt:lpstr>
      <vt:lpstr>com'è strutturata «PRESENTE»?</vt:lpstr>
      <vt:lpstr>Presentazione standard di PowerPoint</vt:lpstr>
      <vt:lpstr>com'è strutturata «OFFICINA DELL’ITALIANO»?</vt:lpstr>
      <vt:lpstr>Presentazione standard di PowerPoint</vt:lpstr>
      <vt:lpstr>PRESENTE  &amp;  OFFICINA DELL’ITALIANO,  somiglianze e differenze  = entrambe contengono esercizi interattivi autocorrettivi, tracce audio da ascoltare, testi da leggere, foto contestualizzanti  = ma si differenziano perché rispondono a  BISOGNI LINGUISTICO COMUNICATIVI DIVERSI:</vt:lpstr>
      <vt:lpstr>i contenuti di PRESENTE  &amp;  OFFICINA dell’italiano:</vt:lpstr>
      <vt:lpstr>Presentazione standard di PowerPoint</vt:lpstr>
      <vt:lpstr>La struttura interna delle App </vt:lpstr>
      <vt:lpstr>Le microattività e il bite sized learning</vt:lpstr>
      <vt:lpstr>Quali sono le caratteristiche di ogni «frammento linguistico»? </vt:lpstr>
      <vt:lpstr>Su quali supporti è meglio lavorare? </vt:lpstr>
      <vt:lpstr>conclusioni:  i vantaggi del bite sized learning </vt:lpstr>
      <vt:lpstr>Esempi di microattività diversificate:</vt:lpstr>
      <vt:lpstr>Esempi di microattività diversificate:</vt:lpstr>
      <vt:lpstr>Esempi di microattività diversificate:</vt:lpstr>
      <vt:lpstr>Esempi di microattività diversificate:</vt:lpstr>
      <vt:lpstr>Esempi di microattività diversificate:</vt:lpstr>
      <vt:lpstr>Concludendo…….</vt:lpstr>
      <vt:lpstr>L’orientamento libero dell’apprendimento</vt:lpstr>
      <vt:lpstr>una particolarità di OFFICINA:</vt:lpstr>
      <vt:lpstr>Ecco un esempio di sistema adattivo di rinforzo!</vt:lpstr>
      <vt:lpstr>Ecco un esempio di sistema adattivo di rinforzo!</vt:lpstr>
      <vt:lpstr>in OFFICINA c’è anche la PALESTRINA! </vt:lpstr>
      <vt:lpstr>“Usciamo insieme?” - un esempio di interazione orale nella PALESTRINA</vt:lpstr>
      <vt:lpstr>Presentazione standard di PowerPoint</vt:lpstr>
      <vt:lpstr>il percorso sanitario di PRESENTE:</vt:lpstr>
      <vt:lpstr>Presentazione standard di PowerPoint</vt:lpstr>
      <vt:lpstr>Presentazione standard di PowerPoint</vt:lpstr>
      <vt:lpstr>il percorso informativo di «PRESENTE»:</vt:lpstr>
      <vt:lpstr>Presentazione standard di PowerPoint</vt:lpstr>
      <vt:lpstr>Come è strutturato il percorso informativo?</vt:lpstr>
      <vt:lpstr>Presentazione standard di PowerPoint</vt:lpstr>
      <vt:lpstr>Presentazione standard di PowerPoint</vt:lpstr>
      <vt:lpstr>…… 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“Presente” e “Officina dell’italiano” le APP di italiano L2: strumenti in mano all’apprendente.</dc:title>
  <dc:creator>Stefania Malavolta</dc:creator>
  <cp:lastModifiedBy>Stefania Malavolta</cp:lastModifiedBy>
  <cp:revision>56</cp:revision>
  <dcterms:created xsi:type="dcterms:W3CDTF">2018-10-27T15:15:23Z</dcterms:created>
  <dcterms:modified xsi:type="dcterms:W3CDTF">2022-03-30T22:04:35Z</dcterms:modified>
</cp:coreProperties>
</file>