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" name="Shape 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>
        <a:latin typeface="+mn-lt"/>
        <a:ea typeface="+mn-ea"/>
        <a:cs typeface="+mn-cs"/>
        <a:sym typeface="Helvetica Neue"/>
      </a:defRPr>
    </a:lvl1pPr>
    <a:lvl2pPr indent="228600" latinLnBrk="0">
      <a:defRPr>
        <a:latin typeface="+mn-lt"/>
        <a:ea typeface="+mn-ea"/>
        <a:cs typeface="+mn-cs"/>
        <a:sym typeface="Helvetica Neue"/>
      </a:defRPr>
    </a:lvl2pPr>
    <a:lvl3pPr indent="457200" latinLnBrk="0">
      <a:defRPr>
        <a:latin typeface="+mn-lt"/>
        <a:ea typeface="+mn-ea"/>
        <a:cs typeface="+mn-cs"/>
        <a:sym typeface="Helvetica Neue"/>
      </a:defRPr>
    </a:lvl3pPr>
    <a:lvl4pPr indent="685800" latinLnBrk="0">
      <a:defRPr>
        <a:latin typeface="+mn-lt"/>
        <a:ea typeface="+mn-ea"/>
        <a:cs typeface="+mn-cs"/>
        <a:sym typeface="Helvetica Neue"/>
      </a:defRPr>
    </a:lvl4pPr>
    <a:lvl5pPr indent="914400" latinLnBrk="0">
      <a:defRPr>
        <a:latin typeface="+mn-lt"/>
        <a:ea typeface="+mn-ea"/>
        <a:cs typeface="+mn-cs"/>
        <a:sym typeface="Helvetica Neue"/>
      </a:defRPr>
    </a:lvl5pPr>
    <a:lvl6pPr indent="1143000" latinLnBrk="0">
      <a:defRPr>
        <a:latin typeface="+mn-lt"/>
        <a:ea typeface="+mn-ea"/>
        <a:cs typeface="+mn-cs"/>
        <a:sym typeface="Helvetica Neue"/>
      </a:defRPr>
    </a:lvl6pPr>
    <a:lvl7pPr indent="1371600" latinLnBrk="0">
      <a:defRPr>
        <a:latin typeface="+mn-lt"/>
        <a:ea typeface="+mn-ea"/>
        <a:cs typeface="+mn-cs"/>
        <a:sym typeface="Helvetica Neue"/>
      </a:defRPr>
    </a:lvl7pPr>
    <a:lvl8pPr indent="1600200" latinLnBrk="0">
      <a:defRPr>
        <a:latin typeface="+mn-lt"/>
        <a:ea typeface="+mn-ea"/>
        <a:cs typeface="+mn-cs"/>
        <a:sym typeface="Helvetica Neue"/>
      </a:defRPr>
    </a:lvl8pPr>
    <a:lvl9pPr indent="1828800" latinLnBrk="0">
      <a:defRPr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/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Titolo Testo</a:t>
            </a:r>
          </a:p>
        </p:txBody>
      </p:sp>
      <p:sp>
        <p:nvSpPr>
          <p:cNvPr id="3" name="Corpo livello uno…"/>
          <p:cNvSpPr txBox="1"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2352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6924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1496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6068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0640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7" Type="http://schemas.openxmlformats.org/officeDocument/2006/relationships/image" Target="../media/image22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7" Type="http://schemas.openxmlformats.org/officeDocument/2006/relationships/image" Target="../media/image2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7" Type="http://schemas.openxmlformats.org/officeDocument/2006/relationships/image" Target="../media/image34.jpeg"/><Relationship Id="rId8" Type="http://schemas.openxmlformats.org/officeDocument/2006/relationships/image" Target="../media/image35.jpeg"/><Relationship Id="rId9" Type="http://schemas.openxmlformats.org/officeDocument/2006/relationships/image" Target="../media/image36.jpeg"/><Relationship Id="rId10" Type="http://schemas.openxmlformats.org/officeDocument/2006/relationships/image" Target="../media/image37.jpeg"/><Relationship Id="rId11" Type="http://schemas.openxmlformats.org/officeDocument/2006/relationships/image" Target="../media/image3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6" Type="http://schemas.openxmlformats.org/officeDocument/2006/relationships/image" Target="../media/image43.jpeg"/><Relationship Id="rId7" Type="http://schemas.openxmlformats.org/officeDocument/2006/relationships/image" Target="../media/image4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eg"/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Rettangolo"/>
          <p:cNvSpPr/>
          <p:nvPr/>
        </p:nvSpPr>
        <p:spPr>
          <a:xfrm>
            <a:off x="-1" y="0"/>
            <a:ext cx="9144002" cy="404813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2" name="Laboratorio «MANI IN ALTO!»…"/>
          <p:cNvSpPr txBox="1"/>
          <p:nvPr/>
        </p:nvSpPr>
        <p:spPr>
          <a:xfrm>
            <a:off x="729932" y="438579"/>
            <a:ext cx="7253923" cy="1686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r">
              <a:defRPr b="1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Laboratorio «MANI IN ALTO!»</a:t>
            </a:r>
          </a:p>
          <a:p>
            <a:pPr algn="r">
              <a:defRPr b="1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Nell’ambito del progetto «STREET ART»</a:t>
            </a:r>
          </a:p>
          <a:p>
            <a:pPr algn="r">
              <a:defRPr b="1" sz="1200">
                <a:latin typeface="Arial"/>
                <a:ea typeface="Arial"/>
                <a:cs typeface="Arial"/>
                <a:sym typeface="Arial"/>
              </a:defRPr>
            </a:pPr>
            <a:r>
              <a:t>A cura di</a:t>
            </a:r>
          </a:p>
          <a:p>
            <a:pPr algn="r">
              <a:defRPr b="1" sz="1200">
                <a:latin typeface="Arial"/>
                <a:ea typeface="Arial"/>
                <a:cs typeface="Arial"/>
                <a:sym typeface="Arial"/>
              </a:defRPr>
            </a:pPr>
            <a:r>
              <a:t>-C.P.I.A. “A. Manzi” Campobasso - sede di Termoli</a:t>
            </a:r>
          </a:p>
          <a:p>
            <a:pPr algn="r">
              <a:defRPr b="1" sz="1200">
                <a:latin typeface="Arial"/>
                <a:ea typeface="Arial"/>
                <a:cs typeface="Arial"/>
                <a:sym typeface="Arial"/>
              </a:defRPr>
            </a:pPr>
          </a:p>
          <a:p>
            <a:pPr algn="r">
              <a:defRPr b="1" sz="1200">
                <a:latin typeface="Arial"/>
                <a:ea typeface="Arial"/>
                <a:cs typeface="Arial"/>
                <a:sym typeface="Arial"/>
              </a:defRPr>
            </a:pPr>
            <a:r>
              <a:t>con</a:t>
            </a:r>
          </a:p>
          <a:p>
            <a:pPr algn="r">
              <a:defRPr b="1" sz="1200">
                <a:latin typeface="Arial"/>
                <a:ea typeface="Arial"/>
                <a:cs typeface="Arial"/>
                <a:sym typeface="Arial"/>
              </a:defRPr>
            </a:pPr>
            <a:r>
              <a:t>a</a:t>
            </a:r>
            <a:r>
              <a:t>rch.Marianna Giordano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ttangolo"/>
          <p:cNvSpPr/>
          <p:nvPr/>
        </p:nvSpPr>
        <p:spPr>
          <a:xfrm>
            <a:off x="-1" y="0"/>
            <a:ext cx="9144002" cy="404813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grpSp>
        <p:nvGrpSpPr>
          <p:cNvPr id="81" name="Raggruppa"/>
          <p:cNvGrpSpPr/>
          <p:nvPr/>
        </p:nvGrpSpPr>
        <p:grpSpPr>
          <a:xfrm>
            <a:off x="357187" y="1000125"/>
            <a:ext cx="8429626" cy="4921257"/>
            <a:chOff x="0" y="0"/>
            <a:chExt cx="8429625" cy="4921256"/>
          </a:xfrm>
        </p:grpSpPr>
        <p:pic>
          <p:nvPicPr>
            <p:cNvPr id="75" name="image.jpeg" descr="image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2611950"/>
              <a:ext cx="3200791" cy="23093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" name="image.jpeg" descr="image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317571" y="3289"/>
              <a:ext cx="3190923" cy="23931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" name="image.jpeg" descr="image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190922" cy="23931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" name="image.jpeg" descr="image.jpe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633498" y="0"/>
              <a:ext cx="1796128" cy="23931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" name="image.jpeg" descr="image.jpe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633498" y="2495169"/>
              <a:ext cx="1796128" cy="23931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" name="image.jpeg" descr="image.jpe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325795" y="2508327"/>
              <a:ext cx="3182698" cy="2386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ECONDO CORTILE"/>
          <p:cNvSpPr txBox="1"/>
          <p:nvPr/>
        </p:nvSpPr>
        <p:spPr>
          <a:xfrm>
            <a:off x="2467101" y="3121405"/>
            <a:ext cx="5113529" cy="6151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>
              <a:defRPr sz="4000">
                <a:solidFill>
                  <a:schemeClr val="accent2">
                    <a:satOff val="-4966"/>
                    <a:lumOff val="-10549"/>
                  </a:schemeClr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SECONDO CORTILE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ttangolo"/>
          <p:cNvSpPr/>
          <p:nvPr/>
        </p:nvSpPr>
        <p:spPr>
          <a:xfrm>
            <a:off x="-1" y="0"/>
            <a:ext cx="9144002" cy="404813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grpSp>
        <p:nvGrpSpPr>
          <p:cNvPr id="92" name="Raggruppa"/>
          <p:cNvGrpSpPr/>
          <p:nvPr/>
        </p:nvGrpSpPr>
        <p:grpSpPr>
          <a:xfrm>
            <a:off x="346074" y="1365250"/>
            <a:ext cx="8451851" cy="4310444"/>
            <a:chOff x="0" y="0"/>
            <a:chExt cx="8451849" cy="4310443"/>
          </a:xfrm>
        </p:grpSpPr>
        <p:pic>
          <p:nvPicPr>
            <p:cNvPr id="86" name="image.jpeg" descr="image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2223996"/>
              <a:ext cx="2782482" cy="20864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" name="image.jpeg" descr="image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9943"/>
              <a:ext cx="2782482" cy="20864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8" name="image.jpeg" descr="image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832198" y="3314"/>
              <a:ext cx="2784140" cy="20864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9" name="image.jpeg" descr="image.jpe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667711" y="0"/>
              <a:ext cx="2784139" cy="20864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0" name="image.jpeg" descr="image.jpe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832198" y="2223996"/>
              <a:ext cx="2784140" cy="20864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" name="image.jpeg" descr="image.jpe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666053" y="2223996"/>
              <a:ext cx="2782483" cy="20864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ttangolo"/>
          <p:cNvSpPr/>
          <p:nvPr/>
        </p:nvSpPr>
        <p:spPr>
          <a:xfrm>
            <a:off x="-1" y="0"/>
            <a:ext cx="9144002" cy="404813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grpSp>
        <p:nvGrpSpPr>
          <p:cNvPr id="105" name="Raggruppa"/>
          <p:cNvGrpSpPr/>
          <p:nvPr/>
        </p:nvGrpSpPr>
        <p:grpSpPr>
          <a:xfrm>
            <a:off x="387350" y="616230"/>
            <a:ext cx="8369301" cy="5932453"/>
            <a:chOff x="0" y="0"/>
            <a:chExt cx="8369300" cy="5932452"/>
          </a:xfrm>
        </p:grpSpPr>
        <p:pic>
          <p:nvPicPr>
            <p:cNvPr id="95" name="image.jpeg" descr="image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3985706"/>
              <a:ext cx="2575170" cy="19313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" name="image.jpeg" descr="image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720321" y="10246"/>
              <a:ext cx="2575170" cy="19313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" name="image.jpeg" descr="image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425273" y="20492"/>
              <a:ext cx="1429322" cy="19057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" name="image.jpeg" descr="image.jpe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830" y="2021883"/>
              <a:ext cx="2575170" cy="19313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" name="image.jpeg" descr="image.jpe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711782" y="2030421"/>
              <a:ext cx="2573463" cy="19313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0" name="image.jpeg" descr="image.jpe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440642" y="2011637"/>
              <a:ext cx="2573463" cy="19296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1" name="image.jpeg" descr="image.jpe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5369" y="0"/>
              <a:ext cx="2575170" cy="19296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2" name="image.jpeg" descr="image.jpe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720321" y="4001075"/>
              <a:ext cx="2575170" cy="19313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" name="image.jpeg" descr="image.jpe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5440642" y="4001075"/>
              <a:ext cx="2573463" cy="19313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4" name="image.jpeg" descr="image.jpe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6938271" y="18784"/>
              <a:ext cx="1431030" cy="19074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ttangolo"/>
          <p:cNvSpPr/>
          <p:nvPr/>
        </p:nvSpPr>
        <p:spPr>
          <a:xfrm>
            <a:off x="-1" y="0"/>
            <a:ext cx="9144002" cy="404813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grpSp>
        <p:nvGrpSpPr>
          <p:cNvPr id="114" name="Raggruppa"/>
          <p:cNvGrpSpPr/>
          <p:nvPr/>
        </p:nvGrpSpPr>
        <p:grpSpPr>
          <a:xfrm>
            <a:off x="323850" y="1038936"/>
            <a:ext cx="8496301" cy="4352214"/>
            <a:chOff x="0" y="0"/>
            <a:chExt cx="8496300" cy="4352213"/>
          </a:xfrm>
        </p:grpSpPr>
        <p:pic>
          <p:nvPicPr>
            <p:cNvPr id="108" name="image.jpeg" descr="image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787901" cy="20913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9" name="image.jpeg" descr="image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860074" y="0"/>
              <a:ext cx="2789580" cy="20913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0" name="image.jpeg" descr="image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708399" y="0"/>
              <a:ext cx="2787902" cy="20913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1" name="image.jpeg" descr="image.jpe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2254154"/>
              <a:ext cx="2786223" cy="20896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" name="image.jpeg" descr="image.jpe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860074" y="2264225"/>
              <a:ext cx="2772795" cy="20795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" name="image.jpeg" descr="image.jpe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708399" y="2262546"/>
              <a:ext cx="2786223" cy="20896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IL LAVORO FINALE"/>
          <p:cNvSpPr txBox="1"/>
          <p:nvPr/>
        </p:nvSpPr>
        <p:spPr>
          <a:xfrm>
            <a:off x="2121153" y="3121405"/>
            <a:ext cx="4901693" cy="6151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>
              <a:defRPr sz="4000">
                <a:solidFill>
                  <a:schemeClr val="accent2">
                    <a:satOff val="-4966"/>
                    <a:lumOff val="-10549"/>
                  </a:schemeClr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IL LAVORO FINALE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Rettangolo"/>
          <p:cNvSpPr/>
          <p:nvPr/>
        </p:nvSpPr>
        <p:spPr>
          <a:xfrm>
            <a:off x="-1" y="0"/>
            <a:ext cx="9144002" cy="404813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grpSp>
        <p:nvGrpSpPr>
          <p:cNvPr id="123" name="Raggruppa"/>
          <p:cNvGrpSpPr/>
          <p:nvPr/>
        </p:nvGrpSpPr>
        <p:grpSpPr>
          <a:xfrm>
            <a:off x="576262" y="619125"/>
            <a:ext cx="7991476" cy="5992765"/>
            <a:chOff x="0" y="0"/>
            <a:chExt cx="7991475" cy="5992764"/>
          </a:xfrm>
        </p:grpSpPr>
        <p:pic>
          <p:nvPicPr>
            <p:cNvPr id="119" name="image.jpeg" descr="image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889" y="15154"/>
              <a:ext cx="3896393" cy="29214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" name="image.jpeg" descr="image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3037636"/>
              <a:ext cx="3940172" cy="29551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" name="image.jpeg" descr="image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052987" y="0"/>
              <a:ext cx="3938488" cy="29551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2" name="image.jpeg" descr="image.jpe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052987" y="3037636"/>
              <a:ext cx="3938488" cy="29551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ttangolo"/>
          <p:cNvSpPr/>
          <p:nvPr/>
        </p:nvSpPr>
        <p:spPr>
          <a:xfrm>
            <a:off x="-1" y="0"/>
            <a:ext cx="9144002" cy="404813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grpSp>
        <p:nvGrpSpPr>
          <p:cNvPr id="130" name="Raggruppa"/>
          <p:cNvGrpSpPr/>
          <p:nvPr/>
        </p:nvGrpSpPr>
        <p:grpSpPr>
          <a:xfrm>
            <a:off x="611761" y="648779"/>
            <a:ext cx="7920478" cy="5899260"/>
            <a:chOff x="0" y="0"/>
            <a:chExt cx="7920477" cy="5899258"/>
          </a:xfrm>
        </p:grpSpPr>
        <p:pic>
          <p:nvPicPr>
            <p:cNvPr id="126" name="image.jpeg" descr="image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059742" y="3004139"/>
              <a:ext cx="3860736" cy="28951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7" name="image.jpeg" descr="image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2993756"/>
              <a:ext cx="3874580" cy="29055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8" name="image.jpeg" descr="image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8652"/>
              <a:ext cx="3874580" cy="29055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9" name="image.jpeg" descr="image.jpe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033784" y="0"/>
              <a:ext cx="3886694" cy="29141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.png" descr="image.png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>
            <a:off x="-254545" y="2420"/>
            <a:ext cx="9850436" cy="7301828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Rettangolo"/>
          <p:cNvSpPr/>
          <p:nvPr/>
        </p:nvSpPr>
        <p:spPr>
          <a:xfrm>
            <a:off x="-1" y="0"/>
            <a:ext cx="9144002" cy="404813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6" name="PROGETTO «MANI IN ALTO!»:…"/>
          <p:cNvSpPr txBox="1"/>
          <p:nvPr/>
        </p:nvSpPr>
        <p:spPr>
          <a:xfrm>
            <a:off x="441007" y="539750"/>
            <a:ext cx="4085273" cy="3110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spcBef>
                <a:spcPts val="200"/>
              </a:spcBef>
              <a:defRPr b="1" sz="1200"/>
            </a:pPr>
            <a:r>
              <a:t>PROGETTO «MANI IN ALTO!»:</a:t>
            </a:r>
          </a:p>
          <a:p>
            <a:pPr algn="just">
              <a:spcBef>
                <a:spcPts val="200"/>
              </a:spcBef>
              <a:defRPr sz="1200"/>
            </a:pPr>
            <a:r>
              <a:t>Il laboratorio «Mani in alto!», nasce nell’ambito del progetto «Street Art», promosso  dal C.P.I.A. Campobasso (sede di Termoli. </a:t>
            </a:r>
          </a:p>
          <a:p>
            <a:pPr algn="just">
              <a:spcBef>
                <a:spcPts val="200"/>
              </a:spcBef>
              <a:defRPr sz="1200"/>
            </a:pPr>
          </a:p>
          <a:p>
            <a:pPr algn="just">
              <a:spcBef>
                <a:spcPts val="200"/>
              </a:spcBef>
              <a:defRPr b="1" sz="1300"/>
            </a:pPr>
            <a:r>
              <a:t>PERCHE’ PROMUOVERE LE ARTI VISIVE IN CARCERE? </a:t>
            </a:r>
          </a:p>
          <a:p>
            <a:pPr algn="just">
              <a:spcBef>
                <a:spcPts val="200"/>
              </a:spcBef>
              <a:defRPr sz="1200"/>
            </a:pPr>
            <a:r>
              <a:t>Perché è importante nell’ottica di un “carcere aperto” in cui si possa offrire  l’opportunità  di studiare, di lavorare e di coltivare interessi per un futuro reinserimento nella società al riparo dal rischio di recidive. L’arte quindi come occasione formativa, capace di scongiurare l’isolamento e la devianza sociale.</a:t>
            </a:r>
          </a:p>
          <a:p>
            <a:pPr algn="just">
              <a:spcBef>
                <a:spcPts val="200"/>
              </a:spcBef>
              <a:defRPr sz="1200"/>
            </a:pPr>
            <a:r>
              <a:t>Il reinserimento nella società dei detenuti non è una riﬂessione buonista ma un  obiettivo reale; un obiettivo capace di portare beneﬁci non solo al detenuto ma a tutta la collettività.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DSCF1249.JPG" descr="DSCF1249.JPG"/>
          <p:cNvPicPr>
            <a:picLocks noChangeAspect="1"/>
          </p:cNvPicPr>
          <p:nvPr/>
        </p:nvPicPr>
        <p:blipFill>
          <a:blip r:embed="rId2">
            <a:extLst/>
          </a:blip>
          <a:srcRect l="6781" t="1278" r="9327" b="7931"/>
          <a:stretch>
            <a:fillRect/>
          </a:stretch>
        </p:blipFill>
        <p:spPr>
          <a:xfrm>
            <a:off x="-9956" y="-50209"/>
            <a:ext cx="9163880" cy="6958442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Rettangolo"/>
          <p:cNvSpPr/>
          <p:nvPr/>
        </p:nvSpPr>
        <p:spPr>
          <a:xfrm>
            <a:off x="-1" y="0"/>
            <a:ext cx="9144002" cy="404813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0" name="1.educare al rispetto, alla tutela e alla salvaguardia dei luoghi, assegnando specifici spazi autorizzati per la libera espressione artistica;…"/>
          <p:cNvSpPr txBox="1"/>
          <p:nvPr>
            <p:ph type="body" idx="4294967295"/>
          </p:nvPr>
        </p:nvSpPr>
        <p:spPr>
          <a:xfrm>
            <a:off x="4840287" y="862012"/>
            <a:ext cx="3744913" cy="109442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0" indent="0" algn="just">
              <a:lnSpc>
                <a:spcPct val="90000"/>
              </a:lnSpc>
              <a:spcBef>
                <a:spcPts val="300"/>
              </a:spcBef>
              <a:buSzTx/>
              <a:buNone/>
              <a:defRPr sz="1300"/>
            </a:pPr>
            <a:br/>
          </a:p>
          <a:p>
            <a:pPr marL="0" indent="0" algn="just">
              <a:lnSpc>
                <a:spcPct val="90000"/>
              </a:lnSpc>
              <a:spcBef>
                <a:spcPts val="300"/>
              </a:spcBef>
              <a:buSzTx/>
              <a:buNone/>
              <a:defRPr sz="1300"/>
            </a:pPr>
            <a:r>
              <a:t>1.educare al rispetto, alla tutela e alla salvaguardia dei luoghi, assegnando specifici spazi autorizzati per la libera espressione artistica;</a:t>
            </a:r>
          </a:p>
          <a:p>
            <a:pPr marL="0" indent="0" algn="just">
              <a:lnSpc>
                <a:spcPct val="90000"/>
              </a:lnSpc>
              <a:buSzTx/>
              <a:buNone/>
              <a:defRPr sz="1300"/>
            </a:pPr>
          </a:p>
          <a:p>
            <a:pPr marL="0" indent="0" algn="just">
              <a:spcBef>
                <a:spcPts val="300"/>
              </a:spcBef>
              <a:buSzTx/>
              <a:buNone/>
              <a:defRPr sz="1300"/>
            </a:pPr>
            <a:r>
              <a:t>2.favorire lo scambio culturale e il confronto tra i propri vissuti esperenziali;</a:t>
            </a:r>
          </a:p>
          <a:p>
            <a:pPr marL="0" indent="0" algn="ctr">
              <a:buSzTx/>
              <a:buNone/>
              <a:defRPr sz="1300"/>
            </a:pPr>
          </a:p>
          <a:p>
            <a:pPr marL="0" indent="0">
              <a:spcBef>
                <a:spcPts val="300"/>
              </a:spcBef>
              <a:buSzTx/>
              <a:buNone/>
              <a:defRPr sz="1300"/>
            </a:pPr>
            <a:r>
              <a:t>3.rimuovere l'isolamento sociale e le ansie ad esso connesse;</a:t>
            </a:r>
          </a:p>
          <a:p>
            <a:pPr marL="0" indent="0">
              <a:buSzTx/>
              <a:buNone/>
              <a:defRPr sz="1300"/>
            </a:pPr>
          </a:p>
          <a:p>
            <a:pPr marL="0" indent="0">
              <a:spcBef>
                <a:spcPts val="300"/>
              </a:spcBef>
              <a:buSzTx/>
              <a:buNone/>
              <a:defRPr sz="1300"/>
            </a:pPr>
            <a:r>
              <a:t>4.trasformare atteggiamenti antisociali, favorendo l'integrazione;</a:t>
            </a:r>
          </a:p>
          <a:p>
            <a:pPr marL="0" indent="0">
              <a:buSzTx/>
              <a:buNone/>
              <a:defRPr sz="1300"/>
            </a:pPr>
          </a:p>
          <a:p>
            <a:pPr marL="0" indent="0">
              <a:spcBef>
                <a:spcPts val="300"/>
              </a:spcBef>
              <a:buSzTx/>
              <a:buNone/>
              <a:defRPr sz="1300"/>
            </a:pPr>
            <a:r>
              <a:t>5.acquisire una nuova consapevolezza di sé;</a:t>
            </a:r>
          </a:p>
          <a:p>
            <a:pPr marL="0" indent="0">
              <a:buSzTx/>
              <a:buNone/>
              <a:defRPr sz="1300"/>
            </a:pPr>
          </a:p>
          <a:p>
            <a:pPr marL="0" indent="0">
              <a:spcBef>
                <a:spcPts val="300"/>
              </a:spcBef>
              <a:buSzTx/>
              <a:buNone/>
              <a:defRPr sz="1300"/>
            </a:pPr>
            <a:r>
              <a:t>6.gestire le relazioni sociali con altri individui o nel gruppo;</a:t>
            </a:r>
          </a:p>
          <a:p>
            <a:pPr marL="0" indent="0">
              <a:buSzTx/>
              <a:buNone/>
              <a:defRPr sz="1300"/>
            </a:pPr>
          </a:p>
          <a:p>
            <a:pPr marL="0" indent="0">
              <a:spcBef>
                <a:spcPts val="300"/>
              </a:spcBef>
              <a:buSzTx/>
              <a:buNone/>
              <a:defRPr sz="1300"/>
            </a:pPr>
            <a:r>
              <a:t>7.sviluppare le capacità linguistiche, comunicative e manuali.</a:t>
            </a:r>
          </a:p>
        </p:txBody>
      </p:sp>
      <p:sp>
        <p:nvSpPr>
          <p:cNvPr id="31" name="Obiettivi:"/>
          <p:cNvSpPr txBox="1"/>
          <p:nvPr>
            <p:ph type="title" idx="4294967295"/>
          </p:nvPr>
        </p:nvSpPr>
        <p:spPr>
          <a:xfrm>
            <a:off x="4878387" y="571500"/>
            <a:ext cx="3779838" cy="549275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l">
              <a:defRPr b="1" i="1" sz="1600" u="sng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Obiettivi:</a:t>
            </a:r>
          </a:p>
        </p:txBody>
      </p:sp>
      <p:sp>
        <p:nvSpPr>
          <p:cNvPr id="32" name="Destinatari:"/>
          <p:cNvSpPr txBox="1"/>
          <p:nvPr/>
        </p:nvSpPr>
        <p:spPr>
          <a:xfrm>
            <a:off x="593407" y="740241"/>
            <a:ext cx="3688398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b="1" i="1" sz="1600" u="sng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Destinatari:</a:t>
            </a:r>
          </a:p>
        </p:txBody>
      </p:sp>
      <p:sp>
        <p:nvSpPr>
          <p:cNvPr id="33" name="Ospiti Casa Circondariale di Larino(CB)."/>
          <p:cNvSpPr txBox="1"/>
          <p:nvPr/>
        </p:nvSpPr>
        <p:spPr>
          <a:xfrm>
            <a:off x="414019" y="1249362"/>
            <a:ext cx="4151949" cy="606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285750" indent="-285750">
              <a:spcBef>
                <a:spcPts val="300"/>
              </a:spcBef>
              <a:buSzPct val="100000"/>
              <a:buFont typeface="Arial"/>
              <a:buChar char="•"/>
              <a:defRPr sz="1400"/>
            </a:lvl1pPr>
          </a:lstStyle>
          <a:p>
            <a:pPr/>
            <a:r>
              <a:t>Ospiti Casa Circondariale di Larino(CB).</a:t>
            </a:r>
          </a:p>
        </p:txBody>
      </p:sp>
      <p:sp>
        <p:nvSpPr>
          <p:cNvPr id="34" name="Figure coinvolte:"/>
          <p:cNvSpPr txBox="1"/>
          <p:nvPr/>
        </p:nvSpPr>
        <p:spPr>
          <a:xfrm>
            <a:off x="509269" y="2370603"/>
            <a:ext cx="3688399" cy="313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b="1" i="1" sz="1600" u="sng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Figure coinvolte:</a:t>
            </a:r>
          </a:p>
        </p:txBody>
      </p:sp>
      <p:sp>
        <p:nvSpPr>
          <p:cNvPr id="35" name="Direttrice e personale Casa Circondariale  di Larino(CB).…"/>
          <p:cNvSpPr txBox="1"/>
          <p:nvPr/>
        </p:nvSpPr>
        <p:spPr>
          <a:xfrm>
            <a:off x="223520" y="2781300"/>
            <a:ext cx="4302760" cy="1803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lnSpc>
                <a:spcPct val="80000"/>
              </a:lnSpc>
              <a:spcBef>
                <a:spcPts val="300"/>
              </a:spcBef>
              <a:buSzPct val="100000"/>
              <a:buFont typeface="Arial"/>
              <a:buChar char="•"/>
              <a:defRPr sz="1400"/>
            </a:pPr>
            <a:r>
              <a:t>Direttrice e personale Casa Circondariale  di Larino(CB).</a:t>
            </a:r>
          </a:p>
          <a:p>
            <a:pPr marL="285750" indent="-285750">
              <a:lnSpc>
                <a:spcPct val="80000"/>
              </a:lnSpc>
              <a:spcBef>
                <a:spcPts val="700"/>
              </a:spcBef>
              <a:buSzPct val="100000"/>
              <a:buFont typeface="Arial"/>
              <a:buChar char="•"/>
              <a:defRPr sz="1400"/>
            </a:pPr>
          </a:p>
          <a:p>
            <a:pPr marL="285750" indent="-285750">
              <a:lnSpc>
                <a:spcPct val="80000"/>
              </a:lnSpc>
              <a:spcBef>
                <a:spcPts val="300"/>
              </a:spcBef>
              <a:buSzPct val="100000"/>
              <a:buFont typeface="Arial"/>
              <a:buChar char="•"/>
              <a:defRPr sz="1400"/>
            </a:pPr>
            <a:r>
              <a:t>Insegnanti: Filomena Di Lisio e Angela Pietroniro.</a:t>
            </a:r>
          </a:p>
          <a:p>
            <a:pPr marL="285750" indent="-285750">
              <a:lnSpc>
                <a:spcPct val="80000"/>
              </a:lnSpc>
              <a:spcBef>
                <a:spcPts val="700"/>
              </a:spcBef>
              <a:buSzPct val="100000"/>
              <a:buFont typeface="Arial"/>
              <a:buChar char="•"/>
              <a:defRPr sz="1400"/>
            </a:pPr>
          </a:p>
          <a:p>
            <a:pPr marL="285750" indent="-285750">
              <a:lnSpc>
                <a:spcPct val="80000"/>
              </a:lnSpc>
              <a:spcBef>
                <a:spcPts val="300"/>
              </a:spcBef>
              <a:buSzPct val="100000"/>
              <a:buFont typeface="Arial"/>
              <a:buChar char="•"/>
              <a:defRPr sz="1400"/>
            </a:pPr>
            <a:r>
              <a:t> Marianna Giordano (architetto).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DSCF1239.JPG" descr="DSCF1239.JPG"/>
          <p:cNvPicPr>
            <a:picLocks noChangeAspect="1"/>
          </p:cNvPicPr>
          <p:nvPr/>
        </p:nvPicPr>
        <p:blipFill>
          <a:blip r:embed="rId2">
            <a:extLst/>
          </a:blip>
          <a:srcRect l="4773" t="2820" r="6400" b="6035"/>
          <a:stretch>
            <a:fillRect/>
          </a:stretch>
        </p:blipFill>
        <p:spPr>
          <a:xfrm>
            <a:off x="-39220" y="-39698"/>
            <a:ext cx="9222439" cy="6937430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Luoghi:"/>
          <p:cNvSpPr txBox="1"/>
          <p:nvPr>
            <p:ph type="title" idx="4294967295"/>
          </p:nvPr>
        </p:nvSpPr>
        <p:spPr>
          <a:xfrm>
            <a:off x="620712" y="693737"/>
            <a:ext cx="3779838" cy="54927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algn="l">
              <a:defRPr b="1" i="1" sz="1600" u="sng">
                <a:latin typeface="Arial"/>
                <a:ea typeface="Arial"/>
                <a:cs typeface="Arial"/>
                <a:sym typeface="Arial"/>
              </a:defRPr>
            </a:pPr>
            <a:r>
              <a:t>Luoghi:</a:t>
            </a:r>
            <a:br/>
          </a:p>
        </p:txBody>
      </p:sp>
      <p:sp>
        <p:nvSpPr>
          <p:cNvPr id="39" name="Cortili interni Casa Circondariale di Larino(CB)."/>
          <p:cNvSpPr txBox="1"/>
          <p:nvPr>
            <p:ph type="body" sz="half" idx="4294967295"/>
          </p:nvPr>
        </p:nvSpPr>
        <p:spPr>
          <a:xfrm>
            <a:off x="579437" y="992187"/>
            <a:ext cx="3744913" cy="3671888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0" indent="0" algn="just">
              <a:spcBef>
                <a:spcPts val="200"/>
              </a:spcBef>
              <a:buSzTx/>
              <a:buNone/>
              <a:defRPr sz="1200"/>
            </a:pPr>
            <a:r>
              <a:t>Cortili interni Casa Circondariale di Larino(CB).</a:t>
            </a:r>
          </a:p>
          <a:p>
            <a:pPr marL="0" indent="0" algn="just">
              <a:buSzTx/>
              <a:buNone/>
              <a:defRPr sz="1200"/>
            </a:pPr>
          </a:p>
          <a:p>
            <a:pPr marL="0" indent="0" algn="just">
              <a:buSzTx/>
              <a:buNone/>
              <a:defRPr sz="1200"/>
            </a:pPr>
          </a:p>
          <a:p>
            <a:pPr marL="0" indent="0" algn="just">
              <a:spcBef>
                <a:spcPts val="200"/>
              </a:spcBef>
              <a:buSzTx/>
              <a:buNone/>
              <a:defRPr sz="1200"/>
            </a:pPr>
            <a:r>
              <a:t> </a:t>
            </a:r>
          </a:p>
        </p:txBody>
      </p:sp>
      <p:sp>
        <p:nvSpPr>
          <p:cNvPr id="40" name="Rettangolo"/>
          <p:cNvSpPr/>
          <p:nvPr/>
        </p:nvSpPr>
        <p:spPr>
          <a:xfrm>
            <a:off x="-1" y="0"/>
            <a:ext cx="9144002" cy="404813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1" name="Attività svolte:"/>
          <p:cNvSpPr txBox="1"/>
          <p:nvPr/>
        </p:nvSpPr>
        <p:spPr>
          <a:xfrm>
            <a:off x="653732" y="1254591"/>
            <a:ext cx="3688398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b="1" i="1" sz="1600" u="sng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Attività svolte:</a:t>
            </a:r>
          </a:p>
        </p:txBody>
      </p:sp>
      <p:sp>
        <p:nvSpPr>
          <p:cNvPr id="42" name="Il progetto ha previsto sette incontri strutturati come segue:…"/>
          <p:cNvSpPr txBox="1"/>
          <p:nvPr/>
        </p:nvSpPr>
        <p:spPr>
          <a:xfrm>
            <a:off x="610869" y="1582737"/>
            <a:ext cx="3843974" cy="5196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lnSpc>
                <a:spcPct val="110000"/>
              </a:lnSpc>
              <a:defRPr sz="1200"/>
            </a:pPr>
            <a:r>
              <a:t>Il progetto ha previsto sette incontri strutturati come segue:</a:t>
            </a:r>
          </a:p>
          <a:p>
            <a:pPr algn="just">
              <a:lnSpc>
                <a:spcPct val="110000"/>
              </a:lnSpc>
              <a:defRPr sz="1200"/>
            </a:pPr>
          </a:p>
          <a:p>
            <a:pPr algn="just">
              <a:lnSpc>
                <a:spcPct val="110000"/>
              </a:lnSpc>
              <a:defRPr sz="1200"/>
            </a:pPr>
            <a:r>
              <a:rPr b="1"/>
              <a:t>primo incontro</a:t>
            </a:r>
            <a:r>
              <a:t>: lezioni sulla nascita ed evoluzione della street art, tecniche e protagonisti; evoluzione del ritratto nella storia dell’arte; discussione sui temi dell’identità e la visione dell’altro, laboratorio di disegno, socializzazione di idee e redazione della bozza per l’esecuzione dei murales;</a:t>
            </a:r>
          </a:p>
          <a:p>
            <a:pPr algn="just">
              <a:lnSpc>
                <a:spcPct val="110000"/>
              </a:lnSpc>
              <a:defRPr sz="1200"/>
            </a:pPr>
          </a:p>
          <a:p>
            <a:pPr algn="just">
              <a:lnSpc>
                <a:spcPct val="110000"/>
              </a:lnSpc>
              <a:defRPr sz="1200"/>
            </a:pPr>
            <a:r>
              <a:rPr b="1"/>
              <a:t>secondo incontro: </a:t>
            </a:r>
            <a:r>
              <a:t>assegnazione dei compiti ed inizio realizzazione murale sul tema dell’identità (primo cortile);</a:t>
            </a:r>
          </a:p>
          <a:p>
            <a:pPr algn="just">
              <a:lnSpc>
                <a:spcPct val="110000"/>
              </a:lnSpc>
              <a:defRPr sz="1200"/>
            </a:pPr>
          </a:p>
          <a:p>
            <a:pPr algn="just">
              <a:lnSpc>
                <a:spcPct val="110000"/>
              </a:lnSpc>
              <a:defRPr sz="1200"/>
            </a:pPr>
            <a:r>
              <a:rPr b="1"/>
              <a:t>terzo incontro: </a:t>
            </a:r>
            <a:r>
              <a:t>realizzazione murale (primo cortile);</a:t>
            </a:r>
          </a:p>
          <a:p>
            <a:pPr algn="just">
              <a:lnSpc>
                <a:spcPct val="110000"/>
              </a:lnSpc>
              <a:defRPr sz="1200"/>
            </a:pPr>
          </a:p>
          <a:p>
            <a:pPr algn="just">
              <a:lnSpc>
                <a:spcPct val="110000"/>
              </a:lnSpc>
              <a:defRPr sz="1200"/>
            </a:pPr>
            <a:r>
              <a:rPr b="1"/>
              <a:t>quarto incontro: </a:t>
            </a:r>
            <a:r>
              <a:t>realizzazione murale (primo cortile);</a:t>
            </a:r>
          </a:p>
          <a:p>
            <a:pPr algn="just">
              <a:lnSpc>
                <a:spcPct val="110000"/>
              </a:lnSpc>
              <a:defRPr sz="1200"/>
            </a:pPr>
          </a:p>
          <a:p>
            <a:pPr algn="just">
              <a:lnSpc>
                <a:spcPct val="110000"/>
              </a:lnSpc>
              <a:defRPr sz="1200"/>
            </a:pPr>
            <a:r>
              <a:rPr b="1"/>
              <a:t>quinto incontro:</a:t>
            </a:r>
            <a:r>
              <a:t> assegnazione compiti e realizzazione murale sulla reinterpretazione dell’affresco «Tomba del tuffatore» a Paestum   (secondo cortile).</a:t>
            </a:r>
          </a:p>
          <a:p>
            <a:pPr algn="just">
              <a:lnSpc>
                <a:spcPct val="110000"/>
              </a:lnSpc>
              <a:defRPr sz="1200"/>
            </a:pPr>
          </a:p>
          <a:p>
            <a:pPr algn="just">
              <a:lnSpc>
                <a:spcPct val="110000"/>
              </a:lnSpc>
              <a:defRPr sz="1200"/>
            </a:pPr>
            <a:r>
              <a:rPr b="1"/>
              <a:t>sesto incontro: </a:t>
            </a:r>
            <a:r>
              <a:t>realizzazione murale (secondo cortile).</a:t>
            </a:r>
          </a:p>
          <a:p>
            <a:pPr algn="just">
              <a:lnSpc>
                <a:spcPct val="110000"/>
              </a:lnSpc>
              <a:defRPr sz="1200"/>
            </a:pPr>
          </a:p>
          <a:p>
            <a:pPr algn="just">
              <a:lnSpc>
                <a:spcPct val="110000"/>
              </a:lnSpc>
              <a:defRPr sz="1200"/>
            </a:pPr>
            <a:r>
              <a:rPr b="1"/>
              <a:t>settimo incontro: </a:t>
            </a:r>
            <a:r>
              <a:t>realizzazione murale (secondo cortile).</a:t>
            </a:r>
          </a:p>
          <a:p>
            <a:pPr algn="just">
              <a:lnSpc>
                <a:spcPct val="110000"/>
              </a:lnSpc>
              <a:defRPr sz="1200"/>
            </a:pPr>
          </a:p>
          <a:p>
            <a:pPr algn="just">
              <a:lnSpc>
                <a:spcPct val="110000"/>
              </a:lnSpc>
              <a:defRPr sz="1200"/>
            </a:pPr>
          </a:p>
        </p:txBody>
      </p:sp>
      <p:sp>
        <p:nvSpPr>
          <p:cNvPr id="43" name="Materiali, strumenti:"/>
          <p:cNvSpPr txBox="1"/>
          <p:nvPr/>
        </p:nvSpPr>
        <p:spPr>
          <a:xfrm>
            <a:off x="4873307" y="684678"/>
            <a:ext cx="3688398" cy="313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b="1" i="1" sz="1600" u="sng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Materiali, strumenti:</a:t>
            </a:r>
          </a:p>
        </p:txBody>
      </p:sp>
      <p:sp>
        <p:nvSpPr>
          <p:cNvPr id="44" name="computer, fogli, matite, vernici, pennelli ed attrezzi vari per la realizzazione dei murales."/>
          <p:cNvSpPr txBox="1"/>
          <p:nvPr/>
        </p:nvSpPr>
        <p:spPr>
          <a:xfrm>
            <a:off x="4897120" y="992187"/>
            <a:ext cx="3651885" cy="726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just">
              <a:spcBef>
                <a:spcPts val="200"/>
              </a:spcBef>
              <a:defRPr sz="1200"/>
            </a:lvl1pPr>
          </a:lstStyle>
          <a:p>
            <a:pPr/>
            <a:r>
              <a:t>computer, fogli, matite, vernici, pennelli ed attrezzi vari per la realizzazione dei murales.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L’IDEA!!"/>
          <p:cNvSpPr txBox="1"/>
          <p:nvPr/>
        </p:nvSpPr>
        <p:spPr>
          <a:xfrm>
            <a:off x="3768597" y="3121405"/>
            <a:ext cx="2107693" cy="6151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>
              <a:defRPr sz="4000">
                <a:solidFill>
                  <a:schemeClr val="accent2">
                    <a:satOff val="-4966"/>
                    <a:lumOff val="-10549"/>
                  </a:schemeClr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L’IDEA!!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ttangolo"/>
          <p:cNvSpPr/>
          <p:nvPr/>
        </p:nvSpPr>
        <p:spPr>
          <a:xfrm>
            <a:off x="-1" y="0"/>
            <a:ext cx="9144002" cy="404813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grpSp>
        <p:nvGrpSpPr>
          <p:cNvPr id="53" name="Raggruppa"/>
          <p:cNvGrpSpPr/>
          <p:nvPr/>
        </p:nvGrpSpPr>
        <p:grpSpPr>
          <a:xfrm>
            <a:off x="274916" y="693742"/>
            <a:ext cx="8053109" cy="5977899"/>
            <a:chOff x="0" y="0"/>
            <a:chExt cx="8053108" cy="5977898"/>
          </a:xfrm>
        </p:grpSpPr>
        <p:pic>
          <p:nvPicPr>
            <p:cNvPr id="49" name="image.jpeg" descr="image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7951" y="3062550"/>
              <a:ext cx="3888328" cy="29153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" name="image.jpeg" descr="image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166577" y="3062550"/>
              <a:ext cx="3886532" cy="29153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" name="image.jpeg" descr="image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888327" cy="29153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" name="image.jpeg" descr="image.jpe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166577" y="0"/>
              <a:ext cx="3886532" cy="29153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RIMO CORTILE"/>
          <p:cNvSpPr txBox="1"/>
          <p:nvPr/>
        </p:nvSpPr>
        <p:spPr>
          <a:xfrm>
            <a:off x="2467101" y="3121405"/>
            <a:ext cx="4209797" cy="6151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>
              <a:defRPr sz="4000">
                <a:solidFill>
                  <a:schemeClr val="accent2">
                    <a:satOff val="-4966"/>
                    <a:lumOff val="-10549"/>
                  </a:schemeClr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PRIMO CORTILE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ttangolo"/>
          <p:cNvSpPr/>
          <p:nvPr/>
        </p:nvSpPr>
        <p:spPr>
          <a:xfrm>
            <a:off x="-1" y="0"/>
            <a:ext cx="9144002" cy="404813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grpSp>
        <p:nvGrpSpPr>
          <p:cNvPr id="63" name="Raggruppa"/>
          <p:cNvGrpSpPr/>
          <p:nvPr/>
        </p:nvGrpSpPr>
        <p:grpSpPr>
          <a:xfrm>
            <a:off x="396875" y="560542"/>
            <a:ext cx="8251841" cy="5736916"/>
            <a:chOff x="0" y="0"/>
            <a:chExt cx="8251840" cy="5736915"/>
          </a:xfrm>
        </p:grpSpPr>
        <p:pic>
          <p:nvPicPr>
            <p:cNvPr id="58" name="image.jpeg" descr="image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114637" cy="28184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" name="image.jpeg" descr="image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338668" y="2893885"/>
              <a:ext cx="2112997" cy="28184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" name="image.jpeg" descr="image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231114" y="0"/>
              <a:ext cx="2112997" cy="28184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" name="image.jpeg" descr="image.jpe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581265" y="2918493"/>
              <a:ext cx="3758444" cy="28184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" name="image.jpeg" descr="image.jpe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493397" y="0"/>
              <a:ext cx="3758444" cy="28184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ttangolo"/>
          <p:cNvSpPr/>
          <p:nvPr/>
        </p:nvSpPr>
        <p:spPr>
          <a:xfrm>
            <a:off x="-1" y="0"/>
            <a:ext cx="9144002" cy="404813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grpSp>
        <p:nvGrpSpPr>
          <p:cNvPr id="72" name="Raggruppa"/>
          <p:cNvGrpSpPr/>
          <p:nvPr/>
        </p:nvGrpSpPr>
        <p:grpSpPr>
          <a:xfrm>
            <a:off x="330200" y="1339850"/>
            <a:ext cx="8483600" cy="4275017"/>
            <a:chOff x="0" y="0"/>
            <a:chExt cx="8483600" cy="4275016"/>
          </a:xfrm>
        </p:grpSpPr>
        <p:pic>
          <p:nvPicPr>
            <p:cNvPr id="66" name="image.jpeg" descr="image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2193977"/>
              <a:ext cx="2776934" cy="20810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" name="image.jpeg" descr="image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854993" y="2193977"/>
              <a:ext cx="2776935" cy="20810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" name="image.jpeg" descr="image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930" y="0"/>
              <a:ext cx="2760326" cy="20710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" name="image.jpeg" descr="image.jpe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723274" y="0"/>
              <a:ext cx="2760326" cy="20710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" name="image.jpeg" descr="image.jpe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871602" y="0"/>
              <a:ext cx="2760326" cy="20710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" name="image.jpeg" descr="image.jpe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703344" y="2193977"/>
              <a:ext cx="2775274" cy="20810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i Offic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i Offic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