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5" r:id="rId4"/>
    <p:sldId id="271" r:id="rId5"/>
    <p:sldId id="258" r:id="rId6"/>
    <p:sldId id="259" r:id="rId7"/>
    <p:sldId id="261" r:id="rId8"/>
    <p:sldId id="260" r:id="rId9"/>
    <p:sldId id="262" r:id="rId10"/>
    <p:sldId id="263" r:id="rId11"/>
    <p:sldId id="264" r:id="rId12"/>
    <p:sldId id="265" r:id="rId13"/>
    <p:sldId id="266" r:id="rId14"/>
    <p:sldId id="267" r:id="rId15"/>
    <p:sldId id="268" r:id="rId16"/>
    <p:sldId id="272" r:id="rId17"/>
    <p:sldId id="25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B43"/>
    <a:srgbClr val="F5F7F9"/>
    <a:srgbClr val="FFFE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2063751" y="1701800"/>
            <a:ext cx="9211733"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2063751" y="2927350"/>
            <a:ext cx="9218083" cy="1752600"/>
          </a:xfrm>
        </p:spPr>
        <p:txBody>
          <a:bodyPr/>
          <a:lstStyle>
            <a:lvl1pPr marL="0" indent="0" algn="r">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ECF40"/>
            </a:gs>
            <a:gs pos="100000">
              <a:srgbClr val="846C21"/>
            </a:gs>
          </a:gsLst>
          <a:lin ang="5400000" scaled="0"/>
        </a:gradFill>
        <a:effectLst/>
      </p:bgPr>
    </p:bg>
    <p:spTree>
      <p:nvGrpSpPr>
        <p:cNvPr id="1" name=""/>
        <p:cNvGrpSpPr/>
        <p:nvPr/>
      </p:nvGrpSpPr>
      <p:grpSpPr/>
      <p:pic>
        <p:nvPicPr>
          <p:cNvPr id="1026" name="Picture 3"/>
          <p:cNvPicPr>
            <a:picLocks noChangeAspect="1"/>
          </p:cNvPicPr>
          <p:nvPr/>
        </p:nvPicPr>
        <p:blipFill>
          <a:blip r:embed="rId12"/>
          <a:stretch>
            <a:fillRect/>
          </a:stretch>
        </p:blipFill>
        <p:spPr>
          <a:xfrm>
            <a:off x="-8467" y="0"/>
            <a:ext cx="12200467"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hyperlink" Target="https://prezi.com/view/34Z9NgaVrj7h5vohQ9NM/"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jpe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altLang="en-US" sz="3600" dirty="0">
                <a:latin typeface="Broadway" panose="04040905080B02020502" charset="0"/>
                <a:cs typeface="Broadway" panose="04040905080B02020502" charset="0"/>
                <a:hlinkClick r:id="rId1" action="ppaction://hlinkfile"/>
              </a:rPr>
              <a:t>... percorriamo nuove strade</a:t>
            </a:r>
            <a:endParaRPr lang="it-IT" altLang="en-US" sz="3600" dirty="0">
              <a:latin typeface="Broadway" panose="04040905080B02020502" charset="0"/>
              <a:cs typeface="Broadway" panose="04040905080B02020502" charset="0"/>
              <a:hlinkClick r:id="rId1" action="ppaction://hlinkfile"/>
            </a:endParaRPr>
          </a:p>
        </p:txBody>
      </p:sp>
      <p:sp>
        <p:nvSpPr>
          <p:cNvPr id="3" name="Subtitle 2"/>
          <p:cNvSpPr>
            <a:spLocks noGrp="1"/>
          </p:cNvSpPr>
          <p:nvPr>
            <p:ph type="subTitle" idx="1"/>
          </p:nvPr>
        </p:nvSpPr>
        <p:spPr>
          <a:xfrm>
            <a:off x="5784850" y="4464685"/>
            <a:ext cx="6407150" cy="732790"/>
          </a:xfrm>
        </p:spPr>
        <p:txBody>
          <a:bodyPr/>
          <a:lstStyle/>
          <a:p>
            <a:pPr algn="r"/>
            <a:r>
              <a:rPr lang="it-IT" altLang="en-US" sz="3200">
                <a:gradFill>
                  <a:gsLst>
                    <a:gs pos="1000">
                      <a:srgbClr val="FECF40"/>
                    </a:gs>
                    <a:gs pos="47000">
                      <a:srgbClr val="846C21"/>
                    </a:gs>
                  </a:gsLst>
                  <a:lin scaled="0"/>
                </a:gradFill>
                <a:latin typeface="Brush Script MT" panose="03060802040406070304" charset="0"/>
                <a:cs typeface="Brush Script MT" panose="03060802040406070304" charset="0"/>
              </a:rPr>
              <a:t>CPIA </a:t>
            </a:r>
            <a:r>
              <a:rPr lang="en-US" sz="3200">
                <a:gradFill>
                  <a:gsLst>
                    <a:gs pos="1000">
                      <a:srgbClr val="FECF40"/>
                    </a:gs>
                    <a:gs pos="47000">
                      <a:srgbClr val="846C21"/>
                    </a:gs>
                  </a:gsLst>
                  <a:lin scaled="0"/>
                </a:gradFill>
                <a:latin typeface="Brush Script MT" panose="03060802040406070304" charset="0"/>
                <a:cs typeface="Brush Script MT" panose="03060802040406070304" charset="0"/>
              </a:rPr>
              <a:t>Maestro "Alberto Manzi" </a:t>
            </a:r>
            <a:r>
              <a:rPr lang="en-US" sz="3200">
                <a:gradFill>
                  <a:gsLst>
                    <a:gs pos="75000">
                      <a:srgbClr val="FECF40"/>
                    </a:gs>
                    <a:gs pos="100000">
                      <a:srgbClr val="846C21"/>
                    </a:gs>
                  </a:gsLst>
                  <a:lin scaled="0"/>
                </a:gradFill>
                <a:latin typeface="Brush Script MT" panose="03060802040406070304" charset="0"/>
                <a:cs typeface="Brush Script MT" panose="03060802040406070304" charset="0"/>
              </a:rPr>
              <a:t>Campobasso</a:t>
            </a:r>
            <a:endParaRPr lang="en-US" sz="3200">
              <a:gradFill>
                <a:gsLst>
                  <a:gs pos="75000">
                    <a:srgbClr val="FECF40"/>
                  </a:gs>
                  <a:gs pos="100000">
                    <a:srgbClr val="846C21"/>
                  </a:gs>
                </a:gsLst>
                <a:lin scaled="0"/>
              </a:gradFill>
              <a:latin typeface="Brush Script MT" panose="03060802040406070304" charset="0"/>
              <a:cs typeface="Brush Script MT" panose="03060802040406070304" charset="0"/>
            </a:endParaRPr>
          </a:p>
        </p:txBody>
      </p:sp>
      <p:pic>
        <p:nvPicPr>
          <p:cNvPr id="100" name="Picture 99"/>
          <p:cNvPicPr/>
          <p:nvPr/>
        </p:nvPicPr>
        <p:blipFill>
          <a:blip r:embed="rId2"/>
          <a:stretch>
            <a:fillRect/>
          </a:stretch>
        </p:blipFill>
        <p:spPr>
          <a:xfrm>
            <a:off x="9201785" y="5445125"/>
            <a:ext cx="2750820" cy="116967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 name="Content Placeholder 101"/>
          <p:cNvPicPr>
            <a:picLocks noChangeAspect="1"/>
          </p:cNvPicPr>
          <p:nvPr/>
        </p:nvPicPr>
        <p:blipFill>
          <a:blip r:embed="rId1"/>
          <a:stretch>
            <a:fillRect/>
          </a:stretch>
        </p:blipFill>
        <p:spPr>
          <a:xfrm>
            <a:off x="6271895" y="257175"/>
            <a:ext cx="4594860" cy="1880870"/>
          </a:xfrm>
          <a:prstGeom prst="rect">
            <a:avLst/>
          </a:prstGeom>
          <a:noFill/>
          <a:ln w="9525">
            <a:noFill/>
          </a:ln>
          <a:effectLst>
            <a:softEdge rad="127000"/>
          </a:effectLst>
        </p:spPr>
      </p:pic>
      <p:sp>
        <p:nvSpPr>
          <p:cNvPr id="2" name="Title 1"/>
          <p:cNvSpPr>
            <a:spLocks noGrp="1"/>
          </p:cNvSpPr>
          <p:nvPr>
            <p:ph type="title"/>
          </p:nvPr>
        </p:nvSpPr>
        <p:spPr>
          <a:xfrm>
            <a:off x="838200" y="1292860"/>
            <a:ext cx="10515600" cy="2223135"/>
          </a:xfrm>
        </p:spPr>
        <p:txBody>
          <a:bodyPr/>
          <a:p>
            <a:br>
              <a:rPr lang="en-US" sz="2400" b="1"/>
            </a:br>
            <a:br>
              <a:rPr lang="en-US" sz="2400" b="1"/>
            </a:br>
            <a:r>
              <a:rPr lang="en-US" sz="2400" b="1"/>
              <a:t>LE ISTITUZIONI SCOLASTICHE DEL MOLISE</a:t>
            </a:r>
            <a:br>
              <a:rPr lang="en-US" sz="2400"/>
            </a:br>
            <a:r>
              <a:rPr lang="it-IT" altLang="en-US" sz="2800"/>
              <a:t>. </a:t>
            </a:r>
            <a:r>
              <a:rPr lang="en-US" sz="2800"/>
              <a:t>collaborano, previa stipula di apposito accordo, con le scuole-polo nelle prime fasi di accoglienza e per l’iscrizione degli alunni alla propria scuola</a:t>
            </a:r>
            <a:r>
              <a:rPr lang="it-IT" altLang="en-US" sz="2800"/>
              <a:t>;</a:t>
            </a:r>
            <a:endParaRPr lang="it-IT" altLang="en-US" sz="2800"/>
          </a:p>
        </p:txBody>
      </p:sp>
      <p:sp>
        <p:nvSpPr>
          <p:cNvPr id="3" name="Text Placeholder 2"/>
          <p:cNvSpPr>
            <a:spLocks noGrp="1"/>
          </p:cNvSpPr>
          <p:nvPr>
            <p:ph type="body" idx="1"/>
          </p:nvPr>
        </p:nvSpPr>
        <p:spPr>
          <a:xfrm>
            <a:off x="831850" y="566420"/>
            <a:ext cx="3243580" cy="725805"/>
          </a:xfrm>
        </p:spPr>
        <p:txBody>
          <a:bodyPr/>
          <a:p>
            <a:r>
              <a:rPr lang="it-IT" altLang="en-US"/>
              <a:t>azioni e procedure:</a:t>
            </a:r>
            <a:endParaRPr lang="it-IT" altLang="en-US"/>
          </a:p>
        </p:txBody>
      </p:sp>
      <p:sp>
        <p:nvSpPr>
          <p:cNvPr id="6" name="Text Box 5"/>
          <p:cNvSpPr txBox="1"/>
          <p:nvPr/>
        </p:nvSpPr>
        <p:spPr>
          <a:xfrm>
            <a:off x="711835" y="3395345"/>
            <a:ext cx="10154920" cy="3107690"/>
          </a:xfrm>
          <a:prstGeom prst="rect">
            <a:avLst/>
          </a:prstGeom>
          <a:noFill/>
        </p:spPr>
        <p:txBody>
          <a:bodyPr wrap="square" rtlCol="0">
            <a:spAutoFit/>
          </a:bodyPr>
          <a:p>
            <a:r>
              <a:rPr lang="it-IT" altLang="en-US" sz="2800">
                <a:sym typeface="+mn-ea"/>
              </a:rPr>
              <a:t>. </a:t>
            </a:r>
            <a:r>
              <a:rPr lang="en-US" sz="2800">
                <a:sym typeface="+mn-ea"/>
              </a:rPr>
              <a:t>mettono in atto, come previsto dalla normativa, le facilitazioni didattiche e relazionali  per migliorare il percorso di integrazione scolastica, attuano le procedure di valutazione anche in base all’eventuale percorso personalizzato definito dal consiglio di classe e curano con attenzione ed in stretto rapporto con i genitori orientamenti coerenti con vocazioni e competenze degli alunni.</a:t>
            </a:r>
            <a:endParaRPr lang="it-IT" altLang="en-US" sz="280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2000"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p:cTn id="12" dur="500" fill="hold"/>
                                        <p:tgtEl>
                                          <p:spTgt spid="102"/>
                                        </p:tgtEl>
                                        <p:attrNameLst>
                                          <p:attrName>ppt_w</p:attrName>
                                        </p:attrNameLst>
                                      </p:cBhvr>
                                      <p:tavLst>
                                        <p:tav tm="0">
                                          <p:val>
                                            <p:strVal val="#ppt_w*0.05"/>
                                          </p:val>
                                        </p:tav>
                                        <p:tav tm="100000">
                                          <p:val>
                                            <p:strVal val="#ppt_w"/>
                                          </p:val>
                                        </p:tav>
                                      </p:tavLst>
                                    </p:anim>
                                    <p:anim calcmode="lin" valueType="num">
                                      <p:cBhvr>
                                        <p:cTn id="13" dur="500" fill="hold"/>
                                        <p:tgtEl>
                                          <p:spTgt spid="102"/>
                                        </p:tgtEl>
                                        <p:attrNameLst>
                                          <p:attrName>ppt_h</p:attrName>
                                        </p:attrNameLst>
                                      </p:cBhvr>
                                      <p:tavLst>
                                        <p:tav tm="0">
                                          <p:val>
                                            <p:strVal val="#ppt_h"/>
                                          </p:val>
                                        </p:tav>
                                        <p:tav tm="100000">
                                          <p:val>
                                            <p:strVal val="#ppt_h"/>
                                          </p:val>
                                        </p:tav>
                                      </p:tavLst>
                                    </p:anim>
                                    <p:anim calcmode="lin" valueType="num">
                                      <p:cBhvr>
                                        <p:cTn id="14" dur="500" fill="hold"/>
                                        <p:tgtEl>
                                          <p:spTgt spid="102"/>
                                        </p:tgtEl>
                                        <p:attrNameLst>
                                          <p:attrName>ppt_x</p:attrName>
                                        </p:attrNameLst>
                                      </p:cBhvr>
                                      <p:tavLst>
                                        <p:tav tm="0">
                                          <p:val>
                                            <p:strVal val="#ppt_x-.2"/>
                                          </p:val>
                                        </p:tav>
                                        <p:tav tm="100000">
                                          <p:val>
                                            <p:strVal val="#ppt_x"/>
                                          </p:val>
                                        </p:tav>
                                      </p:tavLst>
                                    </p:anim>
                                    <p:anim calcmode="lin" valueType="num">
                                      <p:cBhvr>
                                        <p:cTn id="15" dur="500" fill="hold"/>
                                        <p:tgtEl>
                                          <p:spTgt spid="102"/>
                                        </p:tgtEl>
                                        <p:attrNameLst>
                                          <p:attrName>ppt_y</p:attrName>
                                        </p:attrNameLst>
                                      </p:cBhvr>
                                      <p:tavLst>
                                        <p:tav tm="0">
                                          <p:val>
                                            <p:strVal val="#ppt_y"/>
                                          </p:val>
                                        </p:tav>
                                        <p:tav tm="100000">
                                          <p:val>
                                            <p:strVal val="#ppt_y"/>
                                          </p:val>
                                        </p:tav>
                                      </p:tavLst>
                                    </p:anim>
                                    <p:animEffect transition="in" filter="fade">
                                      <p:cBhvr>
                                        <p:cTn id="16" dur="500"/>
                                        <p:tgtEl>
                                          <p:spTgt spid="10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2000" fill="hold">
                                          <p:stCondLst>
                                            <p:cond delay="0"/>
                                          </p:stCondLst>
                                        </p:cTn>
                                        <p:tgtEl>
                                          <p:spTgt spid="6"/>
                                        </p:tgtEl>
                                        <p:attrNameLst>
                                          <p:attrName>style.visibility</p:attrName>
                                        </p:attrNameLst>
                                      </p:cBhvr>
                                      <p:to>
                                        <p:strVal val="visible"/>
                                      </p:to>
                                    </p:set>
                                    <p:anim calcmode="lin" valueType="num">
                                      <p:cBhvr additive="base">
                                        <p:cTn id="28" dur="2000" fill="hold"/>
                                        <p:tgtEl>
                                          <p:spTgt spid="6"/>
                                        </p:tgtEl>
                                        <p:attrNameLst>
                                          <p:attrName>ppt_x</p:attrName>
                                        </p:attrNameLst>
                                      </p:cBhvr>
                                      <p:tavLst>
                                        <p:tav tm="0" fmla="">
                                          <p:val>
                                            <p:strVal val="#ppt_x"/>
                                          </p:val>
                                        </p:tav>
                                        <p:tav tm="100000" fmla="">
                                          <p:val>
                                            <p:strVal val="#ppt_x"/>
                                          </p:val>
                                        </p:tav>
                                      </p:tavLst>
                                    </p:anim>
                                    <p:anim calcmode="lin" valueType="num">
                                      <p:cBhvr additive="base">
                                        <p:cTn id="29" dur="2000" fill="hold"/>
                                        <p:tgtEl>
                                          <p:spTgt spid="6"/>
                                        </p:tgtEl>
                                        <p:attrNameLst>
                                          <p:attrName>ppt_y</p:attrName>
                                        </p:attrNameLst>
                                      </p:cBhvr>
                                      <p:tavLst>
                                        <p:tav tm="0" fmla="">
                                          <p:val>
                                            <p:strVal val="1+#ppt_h/2"/>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idx="1"/>
          </p:nvPr>
        </p:nvSpPr>
        <p:spPr>
          <a:xfrm>
            <a:off x="584835" y="452120"/>
            <a:ext cx="8928735" cy="835025"/>
          </a:xfrm>
        </p:spPr>
        <p:txBody>
          <a:bodyPr/>
          <a:p>
            <a:r>
              <a:rPr lang="en-US" b="1">
                <a:sym typeface="+mn-ea"/>
              </a:rPr>
              <a:t>I CENTRI PROVINCIALI PER L’ISTRUZIONE DEGLI ADULTI di  Campobasso ed Isernia</a:t>
            </a:r>
            <a:endParaRPr lang="en-US" b="1">
              <a:sym typeface="+mn-ea"/>
            </a:endParaRPr>
          </a:p>
        </p:txBody>
      </p:sp>
      <p:sp>
        <p:nvSpPr>
          <p:cNvPr id="5" name="Text Box 4"/>
          <p:cNvSpPr txBox="1"/>
          <p:nvPr/>
        </p:nvSpPr>
        <p:spPr>
          <a:xfrm>
            <a:off x="651510" y="4715510"/>
            <a:ext cx="10758805" cy="1014730"/>
          </a:xfrm>
          <a:prstGeom prst="rect">
            <a:avLst/>
          </a:prstGeom>
          <a:noFill/>
        </p:spPr>
        <p:txBody>
          <a:bodyPr wrap="square" rtlCol="0">
            <a:spAutoFit/>
          </a:bodyPr>
          <a:p>
            <a:r>
              <a:rPr lang="it-IT" altLang="en-US" sz="2000">
                <a:sym typeface="+mn-ea"/>
              </a:rPr>
              <a:t>. </a:t>
            </a:r>
            <a:r>
              <a:rPr lang="en-US" sz="2000">
                <a:sym typeface="+mn-ea"/>
              </a:rPr>
              <a:t>organizzano corsi di potenziamento linguistico per gli alunni delle scuole aderenti</a:t>
            </a:r>
            <a:r>
              <a:rPr lang="it-IT" altLang="en-US" sz="2000">
                <a:sym typeface="+mn-ea"/>
              </a:rPr>
              <a:t>, </a:t>
            </a:r>
            <a:r>
              <a:rPr lang="en-US" sz="2000">
                <a:sym typeface="+mn-ea"/>
              </a:rPr>
              <a:t>utilizzando i propri docenti, presso la sede dei Cpia per gli alunni che rientrano nel II ciclo d’istruzione, presso le scuole di provenienza per gli alunni che rientrano nel I ciclo d’istruzione</a:t>
            </a:r>
            <a:endParaRPr lang="en-US" altLang="en-US" sz="2000"/>
          </a:p>
        </p:txBody>
      </p:sp>
      <p:sp>
        <p:nvSpPr>
          <p:cNvPr id="6" name="Text Box 5"/>
          <p:cNvSpPr txBox="1"/>
          <p:nvPr/>
        </p:nvSpPr>
        <p:spPr>
          <a:xfrm>
            <a:off x="651510" y="3693160"/>
            <a:ext cx="10544810" cy="1014730"/>
          </a:xfrm>
          <a:prstGeom prst="rect">
            <a:avLst/>
          </a:prstGeom>
          <a:noFill/>
        </p:spPr>
        <p:txBody>
          <a:bodyPr wrap="square" rtlCol="0">
            <a:spAutoFit/>
          </a:bodyPr>
          <a:p>
            <a:r>
              <a:rPr lang="it-IT" altLang="en-US" sz="2000">
                <a:sym typeface="+mn-ea"/>
              </a:rPr>
              <a:t>. </a:t>
            </a:r>
            <a:r>
              <a:rPr lang="en-US" sz="2000">
                <a:sym typeface="+mn-ea"/>
              </a:rPr>
              <a:t>promuovono</a:t>
            </a:r>
            <a:r>
              <a:rPr lang="it-IT" altLang="en-US" sz="2000">
                <a:sym typeface="+mn-ea"/>
              </a:rPr>
              <a:t>,</a:t>
            </a:r>
            <a:r>
              <a:rPr lang="en-US" sz="2000">
                <a:sym typeface="+mn-ea"/>
              </a:rPr>
              <a:t> in collaborazione con gli Istituti di II Grado e con i CFP</a:t>
            </a:r>
            <a:r>
              <a:rPr lang="it-IT" altLang="en-US" sz="2000">
                <a:sym typeface="+mn-ea"/>
              </a:rPr>
              <a:t>,</a:t>
            </a:r>
            <a:r>
              <a:rPr lang="en-US" sz="2000">
                <a:sym typeface="+mn-ea"/>
              </a:rPr>
              <a:t> azioni di orientamento per favorire le scelte formative successive dei giovani studenti stranieri che frequentano i corsi di alfabetizzazione e di I Livello;</a:t>
            </a:r>
            <a:endParaRPr lang="en-US" altLang="en-US" sz="2000"/>
          </a:p>
        </p:txBody>
      </p:sp>
      <p:sp>
        <p:nvSpPr>
          <p:cNvPr id="7" name="Text Box 6"/>
          <p:cNvSpPr txBox="1"/>
          <p:nvPr/>
        </p:nvSpPr>
        <p:spPr>
          <a:xfrm>
            <a:off x="677545" y="2978785"/>
            <a:ext cx="9687560" cy="706755"/>
          </a:xfrm>
          <a:prstGeom prst="rect">
            <a:avLst/>
          </a:prstGeom>
          <a:noFill/>
        </p:spPr>
        <p:txBody>
          <a:bodyPr wrap="square" rtlCol="0">
            <a:spAutoFit/>
          </a:bodyPr>
          <a:p>
            <a:r>
              <a:rPr lang="it-IT" altLang="en-US" sz="2000">
                <a:sym typeface="+mn-ea"/>
              </a:rPr>
              <a:t>. </a:t>
            </a:r>
            <a:r>
              <a:rPr lang="en-US" sz="2000">
                <a:sym typeface="+mn-ea"/>
              </a:rPr>
              <a:t>collaborano, altresì, con le scuole secondarie di I e II grado e con l'IeFP a progetti formativi per studenti con situazioni particolarmente complesse;</a:t>
            </a:r>
            <a:endParaRPr lang="en-US" altLang="en-US" sz="2000"/>
          </a:p>
        </p:txBody>
      </p:sp>
      <p:sp>
        <p:nvSpPr>
          <p:cNvPr id="9" name="Text Box 8"/>
          <p:cNvSpPr txBox="1"/>
          <p:nvPr/>
        </p:nvSpPr>
        <p:spPr>
          <a:xfrm>
            <a:off x="650875" y="2301875"/>
            <a:ext cx="10634980" cy="706755"/>
          </a:xfrm>
          <a:prstGeom prst="rect">
            <a:avLst/>
          </a:prstGeom>
          <a:noFill/>
        </p:spPr>
        <p:txBody>
          <a:bodyPr wrap="square" rtlCol="0">
            <a:spAutoFit/>
          </a:bodyPr>
          <a:p>
            <a:r>
              <a:rPr lang="it-IT" altLang="en-US" sz="2000">
                <a:sym typeface="+mn-ea"/>
              </a:rPr>
              <a:t>. </a:t>
            </a:r>
            <a:r>
              <a:rPr lang="en-US" sz="2000">
                <a:sym typeface="+mn-ea"/>
              </a:rPr>
              <a:t>collaborano con le scuole per la valorizzazione delle competenze degli studenti stranieri, anche acquisite in contesti informali e non formali;</a:t>
            </a:r>
            <a:endParaRPr lang="en-US" sz="2000"/>
          </a:p>
        </p:txBody>
      </p:sp>
      <p:sp>
        <p:nvSpPr>
          <p:cNvPr id="11" name="Text Box 10"/>
          <p:cNvSpPr txBox="1"/>
          <p:nvPr/>
        </p:nvSpPr>
        <p:spPr>
          <a:xfrm>
            <a:off x="651510" y="1287145"/>
            <a:ext cx="10536555" cy="1014730"/>
          </a:xfrm>
          <a:prstGeom prst="rect">
            <a:avLst/>
          </a:prstGeom>
          <a:noFill/>
        </p:spPr>
        <p:txBody>
          <a:bodyPr wrap="square" rtlCol="0">
            <a:spAutoFit/>
          </a:bodyPr>
          <a:p>
            <a:r>
              <a:rPr lang="it-IT" altLang="en-US" sz="2000">
                <a:sym typeface="+mn-ea"/>
              </a:rPr>
              <a:t>. p</a:t>
            </a:r>
            <a:r>
              <a:rPr lang="en-US" sz="2000">
                <a:sym typeface="+mn-ea"/>
              </a:rPr>
              <a:t>romuovono ogni utile forma di raccordo nei casi in cui i destinatari dei percorsi di alfabetizzazione in lingua italiana siano genitori </a:t>
            </a:r>
            <a:r>
              <a:rPr lang="en-US" sz="2000">
                <a:sym typeface="+mn-ea"/>
              </a:rPr>
              <a:t>di studenti frequentanti le scuole della regione Molise;</a:t>
            </a:r>
            <a:endParaRPr lang="it-IT" altLang="en-US" sz="2000"/>
          </a:p>
        </p:txBody>
      </p:sp>
      <p:sp>
        <p:nvSpPr>
          <p:cNvPr id="12" name="Text Box 11"/>
          <p:cNvSpPr txBox="1"/>
          <p:nvPr/>
        </p:nvSpPr>
        <p:spPr>
          <a:xfrm>
            <a:off x="651510" y="5737860"/>
            <a:ext cx="10592435" cy="1014730"/>
          </a:xfrm>
          <a:prstGeom prst="rect">
            <a:avLst/>
          </a:prstGeom>
          <a:noFill/>
        </p:spPr>
        <p:txBody>
          <a:bodyPr wrap="square" rtlCol="0">
            <a:spAutoFit/>
          </a:bodyPr>
          <a:p>
            <a:r>
              <a:rPr lang="it-IT" altLang="en-US" sz="2000">
                <a:sym typeface="+mn-ea"/>
              </a:rPr>
              <a:t>. </a:t>
            </a:r>
            <a:r>
              <a:rPr lang="en-US" sz="2000">
                <a:sym typeface="+mn-ea"/>
              </a:rPr>
              <a:t>elaborano ed organizzano percorsi di formazione specifica rivolti ai docenti e al personale educativo delle Istituzioni scolastiche aderenti al presente accordo.</a:t>
            </a:r>
            <a:endParaRPr lang="en-US" altLang="en-US" sz="2000"/>
          </a:p>
          <a:p>
            <a:endParaRPr lang="en-US" sz="200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000"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fmla="">
                                          <p:val>
                                            <p:strVal val="#ppt_x"/>
                                          </p:val>
                                        </p:tav>
                                        <p:tav tm="100000" fmla="">
                                          <p:val>
                                            <p:strVal val="#ppt_x"/>
                                          </p:val>
                                        </p:tav>
                                      </p:tavLst>
                                    </p:anim>
                                    <p:anim calcmode="lin" valueType="num">
                                      <p:cBhvr additive="base">
                                        <p:cTn id="16" dur="1000" fill="hold"/>
                                        <p:tgtEl>
                                          <p:spTgt spid="11"/>
                                        </p:tgtEl>
                                        <p:attrNameLst>
                                          <p:attrName>ppt_y</p:attrName>
                                        </p:attrNameLst>
                                      </p:cBhvr>
                                      <p:tavLst>
                                        <p:tav tm="0" fmla="">
                                          <p:val>
                                            <p:strVal val="1+#ppt_h/2"/>
                                          </p:val>
                                        </p:tav>
                                        <p:tav tm="100000" fmla="">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000"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fmla="">
                                          <p:val>
                                            <p:strVal val="#ppt_x"/>
                                          </p:val>
                                        </p:tav>
                                        <p:tav tm="100000" fmla="">
                                          <p:val>
                                            <p:strVal val="#ppt_x"/>
                                          </p:val>
                                        </p:tav>
                                      </p:tavLst>
                                    </p:anim>
                                    <p:anim calcmode="lin" valueType="num">
                                      <p:cBhvr additive="base">
                                        <p:cTn id="22" dur="1000" fill="hold"/>
                                        <p:tgtEl>
                                          <p:spTgt spid="9"/>
                                        </p:tgtEl>
                                        <p:attrNameLst>
                                          <p:attrName>ppt_y</p:attrName>
                                        </p:attrNameLst>
                                      </p:cBhvr>
                                      <p:tavLst>
                                        <p:tav tm="0" fmla="">
                                          <p:val>
                                            <p:strVal val="1+#ppt_h/2"/>
                                          </p:val>
                                        </p:tav>
                                        <p:tav tm="100000" fmla="">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000"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fmla="">
                                          <p:val>
                                            <p:strVal val="#ppt_x"/>
                                          </p:val>
                                        </p:tav>
                                        <p:tav tm="100000" fmla="">
                                          <p:val>
                                            <p:strVal val="#ppt_x"/>
                                          </p:val>
                                        </p:tav>
                                      </p:tavLst>
                                    </p:anim>
                                    <p:anim calcmode="lin" valueType="num">
                                      <p:cBhvr additive="base">
                                        <p:cTn id="28" dur="1000" fill="hold"/>
                                        <p:tgtEl>
                                          <p:spTgt spid="7"/>
                                        </p:tgtEl>
                                        <p:attrNameLst>
                                          <p:attrName>ppt_y</p:attrName>
                                        </p:attrNameLst>
                                      </p:cBhvr>
                                      <p:tavLst>
                                        <p:tav tm="0" fmla="">
                                          <p:val>
                                            <p:strVal val="1+#ppt_h/2"/>
                                          </p:val>
                                        </p:tav>
                                        <p:tav tm="100000" fmla="">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000"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fmla="">
                                          <p:val>
                                            <p:strVal val="#ppt_x"/>
                                          </p:val>
                                        </p:tav>
                                        <p:tav tm="100000" fmla="">
                                          <p:val>
                                            <p:strVal val="#ppt_x"/>
                                          </p:val>
                                        </p:tav>
                                      </p:tavLst>
                                    </p:anim>
                                    <p:anim calcmode="lin" valueType="num">
                                      <p:cBhvr additive="base">
                                        <p:cTn id="34" dur="1000" fill="hold"/>
                                        <p:tgtEl>
                                          <p:spTgt spid="6"/>
                                        </p:tgtEl>
                                        <p:attrNameLst>
                                          <p:attrName>ppt_y</p:attrName>
                                        </p:attrNameLst>
                                      </p:cBhvr>
                                      <p:tavLst>
                                        <p:tav tm="0" fmla="">
                                          <p:val>
                                            <p:strVal val="1+#ppt_h/2"/>
                                          </p:val>
                                        </p:tav>
                                        <p:tav tm="100000" fmla="">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grpId="0" nodeType="clickEffect">
                                  <p:stCondLst>
                                    <p:cond delay="0"/>
                                  </p:stCondLst>
                                  <p:childTnLst>
                                    <p:set>
                                      <p:cBhvr>
                                        <p:cTn id="38" dur="1000"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fmla="">
                                          <p:val>
                                            <p:strVal val="#ppt_x"/>
                                          </p:val>
                                        </p:tav>
                                        <p:tav tm="100000" fmla="">
                                          <p:val>
                                            <p:strVal val="#ppt_x"/>
                                          </p:val>
                                        </p:tav>
                                      </p:tavLst>
                                    </p:anim>
                                    <p:anim calcmode="lin" valueType="num">
                                      <p:cBhvr additive="base">
                                        <p:cTn id="40" dur="1000" fill="hold"/>
                                        <p:tgtEl>
                                          <p:spTgt spid="5"/>
                                        </p:tgtEl>
                                        <p:attrNameLst>
                                          <p:attrName>ppt_y</p:attrName>
                                        </p:attrNameLst>
                                      </p:cBhvr>
                                      <p:tavLst>
                                        <p:tav tm="0" fmla="">
                                          <p:val>
                                            <p:strVal val="1+#ppt_h/2"/>
                                          </p:val>
                                        </p:tav>
                                        <p:tav tm="100000" fmla="">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7" presetClass="entr" presetSubtype="4" fill="hold" grpId="0" nodeType="clickEffect">
                                  <p:stCondLst>
                                    <p:cond delay="0"/>
                                  </p:stCondLst>
                                  <p:childTnLst>
                                    <p:set>
                                      <p:cBhvr>
                                        <p:cTn id="44" dur="1000" fill="hold">
                                          <p:stCondLst>
                                            <p:cond delay="0"/>
                                          </p:stCondLst>
                                        </p:cTn>
                                        <p:tgtEl>
                                          <p:spTgt spid="12"/>
                                        </p:tgtEl>
                                        <p:attrNameLst>
                                          <p:attrName>style.visibility</p:attrName>
                                        </p:attrNameLst>
                                      </p:cBhvr>
                                      <p:to>
                                        <p:strVal val="visible"/>
                                      </p:to>
                                    </p:set>
                                    <p:anim calcmode="lin" valueType="num">
                                      <p:cBhvr additive="base">
                                        <p:cTn id="45" dur="1000" fill="hold"/>
                                        <p:tgtEl>
                                          <p:spTgt spid="12"/>
                                        </p:tgtEl>
                                        <p:attrNameLst>
                                          <p:attrName>ppt_x</p:attrName>
                                        </p:attrNameLst>
                                      </p:cBhvr>
                                      <p:tavLst>
                                        <p:tav tm="0" fmla="">
                                          <p:val>
                                            <p:strVal val="#ppt_x"/>
                                          </p:val>
                                        </p:tav>
                                        <p:tav tm="100000" fmla="">
                                          <p:val>
                                            <p:strVal val="#ppt_x"/>
                                          </p:val>
                                        </p:tav>
                                      </p:tavLst>
                                    </p:anim>
                                    <p:anim calcmode="lin" valueType="num">
                                      <p:cBhvr additive="base">
                                        <p:cTn id="46" dur="1000" fill="hold"/>
                                        <p:tgtEl>
                                          <p:spTgt spid="12"/>
                                        </p:tgtEl>
                                        <p:attrNameLst>
                                          <p:attrName>ppt_y</p:attrName>
                                        </p:attrNameLst>
                                      </p:cBhvr>
                                      <p:tavLst>
                                        <p:tav tm="0" fmla="">
                                          <p:val>
                                            <p:strVal val="1+#ppt_h/2"/>
                                          </p:val>
                                        </p:tav>
                                        <p:tav tm="100000" fmla="">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P spid="9" grpId="0"/>
      <p:bldP spid="7" grpId="0"/>
      <p:bldP spid="6" grpId="0"/>
      <p:bldP spid="5"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75310" y="1206500"/>
            <a:ext cx="10515600" cy="4516755"/>
          </a:xfrm>
        </p:spPr>
        <p:txBody>
          <a:bodyPr/>
          <a:p>
            <a:pPr marL="0" indent="0">
              <a:buFont typeface="Wingdings" panose="05000000000000000000" charset="0"/>
              <a:buNone/>
            </a:pPr>
            <a:r>
              <a:rPr lang="it-IT" altLang="en-US" sz="2800"/>
              <a:t>. </a:t>
            </a:r>
            <a:r>
              <a:rPr lang="en-US" sz="2800"/>
              <a:t>promuove e supporta la sperimentazione delle scuole-polo ed individua le risorse umane necessarie a dar corso alle azioni ad esse assegnate, compatibilmente con le dotazioni di organico annualmente disponibili;</a:t>
            </a:r>
            <a:br>
              <a:rPr lang="en-US" sz="2800"/>
            </a:br>
            <a:r>
              <a:rPr lang="it-IT" altLang="en-US" sz="2800"/>
              <a:t>. </a:t>
            </a:r>
            <a:r>
              <a:rPr lang="en-US" sz="2800"/>
              <a:t>promuove il confronto e la collaborazione con le scuole della regione Molise sulle pratiche di accoglienza e integrazione scolastica dei minori non italiani e sulle esperienze di educazione interculturale.</a:t>
            </a:r>
            <a:br>
              <a:rPr lang="en-US" sz="2800"/>
            </a:br>
            <a:r>
              <a:rPr lang="it-IT" altLang="en-US" sz="2800"/>
              <a:t>. v</a:t>
            </a:r>
            <a:r>
              <a:rPr lang="en-US" sz="2800"/>
              <a:t>erifica periodicamente i risultati qualitativi e quantitativi raggiunti dai Cpia sottoscrittori.</a:t>
            </a:r>
            <a:endParaRPr lang="en-US" sz="2800"/>
          </a:p>
        </p:txBody>
      </p:sp>
      <p:sp>
        <p:nvSpPr>
          <p:cNvPr id="3" name="Text Placeholder 2"/>
          <p:cNvSpPr>
            <a:spLocks noGrp="1"/>
          </p:cNvSpPr>
          <p:nvPr>
            <p:ph type="body" idx="1"/>
          </p:nvPr>
        </p:nvSpPr>
        <p:spPr>
          <a:xfrm>
            <a:off x="575310" y="510540"/>
            <a:ext cx="7607300" cy="695960"/>
          </a:xfrm>
        </p:spPr>
        <p:txBody>
          <a:bodyPr/>
          <a:p>
            <a:r>
              <a:rPr lang="en-US" b="1">
                <a:sym typeface="+mn-ea"/>
              </a:rPr>
              <a:t>L'UFFICIO SCOLASTICO REGIONALE DEL MOLISE</a:t>
            </a:r>
            <a:endParaRPr lang="en-US" b="1">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1850" y="1710055"/>
            <a:ext cx="10515600" cy="3846830"/>
          </a:xfrm>
        </p:spPr>
        <p:txBody>
          <a:bodyPr/>
          <a:p>
            <a:br>
              <a:rPr lang="en-US" sz="3600"/>
            </a:br>
            <a:br>
              <a:rPr lang="en-US" sz="3600"/>
            </a:br>
            <a:r>
              <a:rPr lang="en-US" sz="3600"/>
              <a:t>In considerazione delle novità operative introdotte  dalla sperimentazione delle scuole-polo (Cpia) si prevede una sperimentazione di durata pari a 36 mesi, dalla data di </a:t>
            </a:r>
            <a:r>
              <a:rPr lang="it-IT" altLang="en-US" sz="3600"/>
              <a:t>s</a:t>
            </a:r>
            <a:r>
              <a:rPr lang="en-US" sz="3600"/>
              <a:t>ottoscrizione del presente protocollo.</a:t>
            </a:r>
            <a:endParaRPr lang="en-US" sz="3600"/>
          </a:p>
        </p:txBody>
      </p:sp>
      <p:pic>
        <p:nvPicPr>
          <p:cNvPr id="106" name="Picture 105"/>
          <p:cNvPicPr/>
          <p:nvPr/>
        </p:nvPicPr>
        <p:blipFill>
          <a:blip r:embed="rId1"/>
          <a:stretch>
            <a:fillRect/>
          </a:stretch>
        </p:blipFill>
        <p:spPr>
          <a:xfrm>
            <a:off x="5894070" y="0"/>
            <a:ext cx="3571240" cy="2787650"/>
          </a:xfrm>
          <a:prstGeom prst="rect">
            <a:avLst/>
          </a:prstGeom>
          <a:noFill/>
          <a:ln w="9525">
            <a:noFill/>
          </a:ln>
          <a:effectLst>
            <a:softEdge rad="317500"/>
          </a:effectLst>
        </p:spPr>
      </p:pic>
      <p:sp>
        <p:nvSpPr>
          <p:cNvPr id="3" name="Text Placeholder 2"/>
          <p:cNvSpPr>
            <a:spLocks noGrp="1"/>
          </p:cNvSpPr>
          <p:nvPr>
            <p:ph type="body" idx="1"/>
          </p:nvPr>
        </p:nvSpPr>
        <p:spPr>
          <a:xfrm>
            <a:off x="831850" y="1187450"/>
            <a:ext cx="6631305" cy="695960"/>
          </a:xfrm>
        </p:spPr>
        <p:txBody>
          <a:bodyPr/>
          <a:p>
            <a:r>
              <a:rPr lang="en-US" b="1">
                <a:sym typeface="+mn-ea"/>
              </a:rPr>
              <a:t>DURATA E VERIFICA DEL PROTOCOLLO</a:t>
            </a:r>
            <a:endParaRPr lang="en-US" b="1">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2000" fill="hold">
                                          <p:stCondLst>
                                            <p:cond delay="0"/>
                                          </p:stCondLst>
                                        </p:cTn>
                                        <p:tgtEl>
                                          <p:spTgt spid="106"/>
                                        </p:tgtEl>
                                        <p:attrNameLst>
                                          <p:attrName>style.visibility</p:attrName>
                                        </p:attrNameLst>
                                      </p:cBhvr>
                                      <p:to>
                                        <p:strVal val="visible"/>
                                      </p:to>
                                    </p:set>
                                    <p:anim calcmode="lin" valueType="num">
                                      <p:cBhvr>
                                        <p:cTn id="7" dur="2000" fill="hold"/>
                                        <p:tgtEl>
                                          <p:spTgt spid="10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106"/>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106"/>
                                        </p:tgtEl>
                                        <p:attrNameLst>
                                          <p:attrName>ppt_y</p:attrName>
                                        </p:attrNameLst>
                                      </p:cBhvr>
                                      <p:tavLst>
                                        <p:tav tm="0">
                                          <p:val>
                                            <p:strVal val="#ppt_y"/>
                                          </p:val>
                                        </p:tav>
                                        <p:tav tm="100000">
                                          <p:val>
                                            <p:strVal val="#ppt_y"/>
                                          </p:val>
                                        </p:tav>
                                      </p:tavLst>
                                    </p:anim>
                                    <p:animEffect transition="in" filter="fade">
                                      <p:cBhvr>
                                        <p:cTn id="10" dur="20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262380"/>
            <a:ext cx="10515600" cy="4672965"/>
          </a:xfrm>
        </p:spPr>
        <p:txBody>
          <a:bodyPr/>
          <a:p>
            <a:r>
              <a:rPr lang="en-US" sz="3200" b="1"/>
              <a:t>Nella condivisione dei principi e degli obiettivi descritti in premessa, la parti firmatarie concordano che possono essere attivati confronti specifici su tematiche legate al disagio e alla disabilità in ambito scolastico riferite agli studenti con cittadinanza non italiana.</a:t>
            </a:r>
            <a:br>
              <a:rPr lang="en-US" sz="3200"/>
            </a:br>
            <a:r>
              <a:rPr lang="en-US" sz="3200"/>
              <a:t>Al termine del periodo sperimentale di cui sopra, potranno essere approvate eventuali modifiche da concordare in relazione ai risultati conseguiti.</a:t>
            </a:r>
            <a:endParaRPr lang="en-US" sz="3200"/>
          </a:p>
        </p:txBody>
      </p:sp>
      <p:sp>
        <p:nvSpPr>
          <p:cNvPr id="3" name="Text Placeholder 2"/>
          <p:cNvSpPr>
            <a:spLocks noGrp="1"/>
          </p:cNvSpPr>
          <p:nvPr>
            <p:ph type="body" idx="1"/>
          </p:nvPr>
        </p:nvSpPr>
        <p:spPr>
          <a:xfrm>
            <a:off x="838200" y="629285"/>
            <a:ext cx="4141470" cy="633095"/>
          </a:xfrm>
        </p:spPr>
        <p:txBody>
          <a:bodyPr/>
          <a:p>
            <a:r>
              <a:rPr lang="it-IT" altLang="en-US"/>
              <a:t>considerazioni in progress:</a:t>
            </a:r>
            <a:endParaRPr lang="it-IT"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style.rotation</p:attrName>
                                        </p:attrNameLst>
                                      </p:cBhvr>
                                      <p:tavLst>
                                        <p:tav tm="0">
                                          <p:val>
                                            <p:fltVal val="360"/>
                                          </p:val>
                                        </p:tav>
                                        <p:tav tm="100000">
                                          <p:val>
                                            <p:fltVal val="0"/>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6949440" y="1800860"/>
            <a:ext cx="4091305" cy="4650105"/>
          </a:xfrm>
          <a:effectLst>
            <a:outerShdw blurRad="50800" dist="50800" dir="5400000" sx="1000" sy="1000" algn="ctr" rotWithShape="0">
              <a:srgbClr val="000000">
                <a:alpha val="100000"/>
              </a:srgbClr>
            </a:outerShdw>
          </a:effectLst>
        </p:spPr>
        <p:txBody>
          <a:bodyPr/>
          <a:p>
            <a:pPr algn="l"/>
            <a:br>
              <a:rPr lang="it-IT" altLang="en-US">
                <a:sym typeface="+mn-ea"/>
              </a:rPr>
            </a:br>
            <a:r>
              <a:rPr lang="it-IT" altLang="en-US">
                <a:sym typeface="+mn-ea"/>
              </a:rPr>
              <a:t>La nuova crisi umanitaria ci conferma che i CPIA possono e devono essere di supporto alle altre Istituzioni scolastiche</a:t>
            </a:r>
            <a:br>
              <a:rPr lang="it-IT" altLang="en-US"/>
            </a:br>
            <a:endParaRPr lang="it-IT" altLang="en-US"/>
          </a:p>
        </p:txBody>
      </p:sp>
      <p:pic>
        <p:nvPicPr>
          <p:cNvPr id="8" name="Content Placeholder 7" descr="WhatsApp Image 2022-03-21 at 18.22.20"/>
          <p:cNvPicPr>
            <a:picLocks noChangeAspect="1"/>
          </p:cNvPicPr>
          <p:nvPr>
            <p:ph idx="1"/>
          </p:nvPr>
        </p:nvPicPr>
        <p:blipFill>
          <a:blip r:embed="rId1"/>
          <a:stretch>
            <a:fillRect/>
          </a:stretch>
        </p:blipFill>
        <p:spPr>
          <a:xfrm rot="20460000">
            <a:off x="1006475" y="545465"/>
            <a:ext cx="4149090" cy="5767070"/>
          </a:xfrm>
          <a:prstGeom prst="rect">
            <a:avLst/>
          </a:prstGeom>
        </p:spPr>
      </p:pic>
      <p:pic>
        <p:nvPicPr>
          <p:cNvPr id="9" name="Content Placeholder 7" descr="WhatsApp Image 2022-03-21 at 18.22.20"/>
          <p:cNvPicPr>
            <a:picLocks noChangeAspect="1"/>
          </p:cNvPicPr>
          <p:nvPr/>
        </p:nvPicPr>
        <p:blipFill>
          <a:blip r:embed="rId1"/>
          <a:stretch>
            <a:fillRect/>
          </a:stretch>
        </p:blipFill>
        <p:spPr>
          <a:xfrm>
            <a:off x="2460625" y="683895"/>
            <a:ext cx="4149090" cy="576707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1076325" y="1250315"/>
            <a:ext cx="8834755" cy="4916170"/>
          </a:xfrm>
        </p:spPr>
        <p:txBody>
          <a:bodyPr/>
          <a:p>
            <a:br>
              <a:rPr lang="en-US" sz="4400">
                <a:latin typeface="Brush Script MT" panose="03060802040406070304" charset="0"/>
                <a:cs typeface="Brush Script MT" panose="03060802040406070304" charset="0"/>
              </a:rPr>
            </a:br>
            <a:br>
              <a:rPr lang="en-US" sz="4400">
                <a:latin typeface="Brush Script MT" panose="03060802040406070304" charset="0"/>
                <a:cs typeface="Brush Script MT" panose="03060802040406070304" charset="0"/>
              </a:rPr>
            </a:br>
            <a:r>
              <a:rPr lang="en-US" sz="4400">
                <a:latin typeface="Brush Script MT" panose="03060802040406070304" charset="0"/>
                <a:cs typeface="Brush Script MT" panose="03060802040406070304" charset="0"/>
              </a:rPr>
              <a:t>Girando sempre su se stessi, vedendo e facendo sempre le stesse cose, si perde l’abitudine e la possibilità di esercitare la propria intelligenza</a:t>
            </a:r>
            <a:r>
              <a:rPr lang="it-IT" altLang="en-US" sz="4400">
                <a:latin typeface="Brush Script MT" panose="03060802040406070304" charset="0"/>
                <a:cs typeface="Brush Script MT" panose="03060802040406070304" charset="0"/>
              </a:rPr>
              <a:t>.</a:t>
            </a:r>
            <a:r>
              <a:rPr lang="en-US" sz="4400">
                <a:latin typeface="Brush Script MT" panose="03060802040406070304" charset="0"/>
                <a:cs typeface="Brush Script MT" panose="03060802040406070304" charset="0"/>
              </a:rPr>
              <a:t> </a:t>
            </a:r>
            <a:r>
              <a:rPr lang="it-IT" altLang="en-US" sz="4400">
                <a:latin typeface="Brush Script MT" panose="03060802040406070304" charset="0"/>
                <a:cs typeface="Brush Script MT" panose="03060802040406070304" charset="0"/>
              </a:rPr>
              <a:t>L</a:t>
            </a:r>
            <a:r>
              <a:rPr lang="en-US" sz="4400">
                <a:latin typeface="Brush Script MT" panose="03060802040406070304" charset="0"/>
                <a:cs typeface="Brush Script MT" panose="03060802040406070304" charset="0"/>
              </a:rPr>
              <a:t>entamente tutto si chiude, si indurisce, si atrofizza come un muscolo.﻿</a:t>
            </a:r>
            <a:br>
              <a:rPr lang="en-US" sz="3200"/>
            </a:br>
            <a:br>
              <a:rPr lang="en-US"/>
            </a:br>
            <a:r>
              <a:rPr lang="en-US" sz="3200">
                <a:latin typeface="Calibri" panose="020F0502020204030204" charset="0"/>
                <a:cs typeface="Calibri" panose="020F0502020204030204" charset="0"/>
              </a:rPr>
              <a:t>Albert Camus</a:t>
            </a:r>
            <a:endParaRPr lang="en-US" sz="3200">
              <a:latin typeface="Calibri" panose="020F0502020204030204" charset="0"/>
              <a:cs typeface="Calibri" panose="020F05020202040302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processo-di-ricerca-ragazze-carine-felici-164772380"/>
          <p:cNvPicPr>
            <a:picLocks noChangeAspect="1"/>
          </p:cNvPicPr>
          <p:nvPr>
            <p:ph sz="half" idx="1"/>
          </p:nvPr>
        </p:nvPicPr>
        <p:blipFill>
          <a:blip r:embed="rId1"/>
          <a:stretch>
            <a:fillRect/>
          </a:stretch>
        </p:blipFill>
        <p:spPr>
          <a:xfrm>
            <a:off x="2771775" y="3716020"/>
            <a:ext cx="5384800" cy="2900680"/>
          </a:xfrm>
          <a:prstGeom prst="rect">
            <a:avLst/>
          </a:prstGeom>
          <a:effectLst>
            <a:softEdge rad="215900"/>
          </a:effectLst>
        </p:spPr>
      </p:pic>
      <p:sp>
        <p:nvSpPr>
          <p:cNvPr id="8" name="Rectangles 7"/>
          <p:cNvSpPr/>
          <p:nvPr/>
        </p:nvSpPr>
        <p:spPr>
          <a:xfrm>
            <a:off x="214630" y="1577975"/>
            <a:ext cx="5321300" cy="1717675"/>
          </a:xfrm>
          <a:prstGeom prst="rect">
            <a:avLst/>
          </a:prstGeom>
          <a:ln>
            <a:headEnd type="none" w="med" len="med"/>
            <a:tailEnd type="none" w="med" len="med"/>
          </a:ln>
          <a:effectLst>
            <a:outerShdw blurRad="50800" dist="50800" dir="20760000" algn="ctr"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vert="horz" wrap="none" lIns="91440" tIns="45720" rIns="91440" bIns="45720" numCol="1" anchor="ctr" anchorCtr="0" compatLnSpc="1"/>
          <a:p>
            <a:pPr algn="ctr"/>
            <a:r>
              <a:rPr lang="it-IT" altLang="en-US" sz="3200">
                <a:latin typeface="Bauhaus 93" panose="04030905020B02020C02" charset="0"/>
                <a:cs typeface="Bauhaus 93" panose="04030905020B02020C02" charset="0"/>
                <a:sym typeface="+mn-ea"/>
              </a:rPr>
              <a:t>diminuzione degli allievi</a:t>
            </a:r>
            <a:endParaRPr lang="it-IT" altLang="en-US" sz="3200">
              <a:latin typeface="Bauhaus 93" panose="04030905020B02020C02" charset="0"/>
              <a:cs typeface="Bauhaus 93" panose="04030905020B02020C02" charset="0"/>
              <a:sym typeface="+mn-ea"/>
            </a:endParaRPr>
          </a:p>
          <a:p>
            <a:pPr algn="ctr"/>
            <a:r>
              <a:rPr lang="it-IT" altLang="en-US" sz="3200">
                <a:latin typeface="Bauhaus 93" panose="04030905020B02020C02" charset="0"/>
                <a:cs typeface="Bauhaus 93" panose="04030905020B02020C02" charset="0"/>
                <a:sym typeface="+mn-ea"/>
              </a:rPr>
              <a:t> </a:t>
            </a:r>
            <a:r>
              <a:rPr lang="it-IT" altLang="en-US" sz="3200">
                <a:latin typeface="Bauhaus 93" panose="04030905020B02020C02" charset="0"/>
                <a:cs typeface="Bauhaus 93" panose="04030905020B02020C02" charset="0"/>
                <a:sym typeface="+mn-ea"/>
              </a:rPr>
              <a:t>nei corsi di alfabetizzazione</a:t>
            </a:r>
            <a:endParaRPr kumimoji="0" lang="zh-CN" altLang="en-US" sz="3200" b="0" i="0" u="none" strike="noStrike" cap="none" normalizeH="0" baseline="0" smtClean="0">
              <a:ln>
                <a:noFill/>
              </a:ln>
              <a:solidFill>
                <a:schemeClr val="tx1"/>
              </a:solidFill>
              <a:effectLst/>
              <a:latin typeface="Bauhaus 93" panose="04030905020B02020C02" charset="0"/>
              <a:ea typeface="SimSun" panose="02010600030101010101" pitchFamily="2" charset="-122"/>
              <a:cs typeface="Bauhaus 93" panose="04030905020B02020C02" charset="0"/>
            </a:endParaRPr>
          </a:p>
        </p:txBody>
      </p:sp>
      <p:sp>
        <p:nvSpPr>
          <p:cNvPr id="9" name="Rectangles 8"/>
          <p:cNvSpPr/>
          <p:nvPr/>
        </p:nvSpPr>
        <p:spPr>
          <a:xfrm>
            <a:off x="6031865" y="1578610"/>
            <a:ext cx="5925185" cy="171704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anchor="ctr" anchorCtr="0" compatLnSpc="1"/>
          <a:p>
            <a:pPr algn="ctr"/>
            <a:r>
              <a:rPr lang="it-IT" altLang="en-US" sz="3200">
                <a:latin typeface="Bauhaus 93" panose="04030905020B02020C02" charset="0"/>
                <a:cs typeface="Bauhaus 93" panose="04030905020B02020C02" charset="0"/>
                <a:sym typeface="+mn-ea"/>
              </a:rPr>
              <a:t>difficoltà linguistiche degli</a:t>
            </a:r>
            <a:endParaRPr lang="it-IT" altLang="en-US" sz="3200">
              <a:latin typeface="Bauhaus 93" panose="04030905020B02020C02" charset="0"/>
              <a:cs typeface="Bauhaus 93" panose="04030905020B02020C02" charset="0"/>
              <a:sym typeface="+mn-ea"/>
            </a:endParaRPr>
          </a:p>
          <a:p>
            <a:pPr algn="ctr"/>
            <a:r>
              <a:rPr lang="it-IT" altLang="en-US" sz="3200">
                <a:latin typeface="Bauhaus 93" panose="04030905020B02020C02" charset="0"/>
                <a:cs typeface="Bauhaus 93" panose="04030905020B02020C02" charset="0"/>
                <a:sym typeface="+mn-ea"/>
              </a:rPr>
              <a:t> allievi stranieri delle Istituzioni</a:t>
            </a:r>
            <a:endParaRPr lang="it-IT" altLang="en-US" sz="3200">
              <a:latin typeface="Bauhaus 93" panose="04030905020B02020C02" charset="0"/>
              <a:cs typeface="Bauhaus 93" panose="04030905020B02020C02" charset="0"/>
              <a:sym typeface="+mn-ea"/>
            </a:endParaRPr>
          </a:p>
          <a:p>
            <a:pPr algn="ctr"/>
            <a:r>
              <a:rPr lang="it-IT" altLang="en-US" sz="3200">
                <a:latin typeface="Bauhaus 93" panose="04030905020B02020C02" charset="0"/>
                <a:cs typeface="Bauhaus 93" panose="04030905020B02020C02" charset="0"/>
                <a:sym typeface="+mn-ea"/>
              </a:rPr>
              <a:t> scolastiche di I e II ciclo</a:t>
            </a:r>
            <a:endParaRPr kumimoji="0" lang="zh-CN" altLang="en-US" sz="3200" b="0" i="0" u="none" strike="noStrike" cap="none" normalizeH="0" baseline="0" smtClean="0">
              <a:ln>
                <a:noFill/>
              </a:ln>
              <a:solidFill>
                <a:schemeClr val="tx1"/>
              </a:solidFill>
              <a:effectLst/>
              <a:latin typeface="Bauhaus 93" panose="04030905020B02020C02" charset="0"/>
              <a:ea typeface="SimSun" panose="02010600030101010101" pitchFamily="2" charset="-122"/>
              <a:cs typeface="Bauhaus 93" panose="04030905020B02020C02" charset="0"/>
            </a:endParaRPr>
          </a:p>
        </p:txBody>
      </p:sp>
      <p:sp>
        <p:nvSpPr>
          <p:cNvPr id="11" name="Curved Right Arrow 10"/>
          <p:cNvSpPr/>
          <p:nvPr/>
        </p:nvSpPr>
        <p:spPr>
          <a:xfrm>
            <a:off x="2048510" y="3469640"/>
            <a:ext cx="697230" cy="2165985"/>
          </a:xfrm>
          <a:prstGeom prst="curvedRightArrow">
            <a:avLst>
              <a:gd name="adj1" fmla="val 19661"/>
              <a:gd name="adj2" fmla="val 50000"/>
              <a:gd name="adj3" fmla="val 25000"/>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sp>
        <p:nvSpPr>
          <p:cNvPr id="12" name="Curved Left Arrow 11"/>
          <p:cNvSpPr/>
          <p:nvPr/>
        </p:nvSpPr>
        <p:spPr>
          <a:xfrm>
            <a:off x="8182610" y="3420745"/>
            <a:ext cx="649605" cy="2165985"/>
          </a:xfrm>
          <a:prstGeom prst="curvedLeft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endParaRPr>
          </a:p>
        </p:txBody>
      </p:sp>
      <p:pic>
        <p:nvPicPr>
          <p:cNvPr id="14" name="Content Placeholder 13" descr="istockphoto-170617700-170667a"/>
          <p:cNvPicPr>
            <a:picLocks noChangeAspect="1"/>
          </p:cNvPicPr>
          <p:nvPr>
            <p:ph sz="half" idx="2"/>
          </p:nvPr>
        </p:nvPicPr>
        <p:blipFill>
          <a:blip r:embed="rId2"/>
          <a:stretch>
            <a:fillRect/>
          </a:stretch>
        </p:blipFill>
        <p:spPr>
          <a:xfrm>
            <a:off x="9010650" y="3145155"/>
            <a:ext cx="2946400" cy="1955800"/>
          </a:xfrm>
          <a:prstGeom prst="rect">
            <a:avLst/>
          </a:prstGeom>
          <a:effectLst/>
        </p:spPr>
      </p:pic>
      <p:sp>
        <p:nvSpPr>
          <p:cNvPr id="15" name="Title 14"/>
          <p:cNvSpPr>
            <a:spLocks noGrp="1"/>
          </p:cNvSpPr>
          <p:nvPr>
            <p:ph type="title"/>
          </p:nvPr>
        </p:nvSpPr>
        <p:spPr>
          <a:xfrm rot="660000">
            <a:off x="9768840" y="3575050"/>
            <a:ext cx="1211580" cy="1096010"/>
          </a:xfrm>
        </p:spPr>
        <p:txBody>
          <a:bodyPr/>
          <a:p>
            <a:pPr algn="ctr"/>
            <a:r>
              <a:rPr lang="it-IT" altLang="zh-CN" sz="1800" b="1" smtClean="0">
                <a:ln>
                  <a:noFill/>
                </a:ln>
                <a:solidFill>
                  <a:srgbClr val="00B0F0"/>
                </a:solidFill>
                <a:effectLst/>
                <a:latin typeface="Arial" panose="020B0604020202020204" pitchFamily="34" charset="0"/>
                <a:ea typeface="SimSun" panose="02010600030101010101" pitchFamily="2" charset="-122"/>
                <a:sym typeface="+mn-ea"/>
              </a:rPr>
              <a:t>NUOVI </a:t>
            </a:r>
            <a:br>
              <a:rPr lang="it-IT" altLang="zh-CN" sz="1800" b="1" smtClean="0">
                <a:ln>
                  <a:noFill/>
                </a:ln>
                <a:solidFill>
                  <a:srgbClr val="00B0F0"/>
                </a:solidFill>
                <a:effectLst/>
                <a:latin typeface="Arial" panose="020B0604020202020204" pitchFamily="34" charset="0"/>
                <a:ea typeface="SimSun" panose="02010600030101010101" pitchFamily="2" charset="-122"/>
                <a:sym typeface="+mn-ea"/>
              </a:rPr>
            </a:br>
            <a:r>
              <a:rPr lang="it-IT" altLang="zh-CN" sz="1800" b="1" smtClean="0">
                <a:ln>
                  <a:noFill/>
                </a:ln>
                <a:solidFill>
                  <a:srgbClr val="00B0F0"/>
                </a:solidFill>
                <a:effectLst/>
                <a:latin typeface="Arial" panose="020B0604020202020204" pitchFamily="34" charset="0"/>
                <a:ea typeface="SimSun" panose="02010600030101010101" pitchFamily="2" charset="-122"/>
                <a:sym typeface="+mn-ea"/>
              </a:rPr>
              <a:t>BISOGNI</a:t>
            </a:r>
            <a:endParaRPr lang="it-IT" altLang="zh-CN" sz="1800" b="1" smtClean="0">
              <a:ln>
                <a:noFill/>
              </a:ln>
              <a:solidFill>
                <a:srgbClr val="00B0F0"/>
              </a:solidFill>
              <a:effectLst/>
              <a:latin typeface="Arial" panose="020B0604020202020204" pitchFamily="34" charset="0"/>
              <a:ea typeface="SimSun"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000" fill="hold">
                                          <p:stCondLst>
                                            <p:cond delay="0"/>
                                          </p:stCondLst>
                                        </p:cTn>
                                        <p:tgtEl>
                                          <p:spTgt spid="11"/>
                                        </p:tgtEl>
                                        <p:attrNameLst>
                                          <p:attrName>style.visibility</p:attrName>
                                        </p:attrNameLst>
                                      </p:cBhvr>
                                      <p:to>
                                        <p:strVal val="visible"/>
                                      </p:to>
                                    </p:set>
                                    <p:animEffect transition="in" filter="strips(downLeft)">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000" fill="hold">
                                          <p:stCondLst>
                                            <p:cond delay="0"/>
                                          </p:stCondLst>
                                        </p:cTn>
                                        <p:tgtEl>
                                          <p:spTgt spid="12"/>
                                        </p:tgtEl>
                                        <p:attrNameLst>
                                          <p:attrName>style.visibility</p:attrName>
                                        </p:attrNameLst>
                                      </p:cBhvr>
                                      <p:to>
                                        <p:strVal val="visible"/>
                                      </p:to>
                                    </p:set>
                                    <p:animEffect transition="in" filter="strips(downLeft)">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3000" fill="hold">
                                          <p:stCondLst>
                                            <p:cond delay="0"/>
                                          </p:stCondLst>
                                        </p:cTn>
                                        <p:tgtEl>
                                          <p:spTgt spid="4"/>
                                        </p:tgtEl>
                                        <p:attrNameLst>
                                          <p:attrName>style.visibility</p:attrName>
                                        </p:attrNameLst>
                                      </p:cBhvr>
                                      <p:to>
                                        <p:strVal val="visible"/>
                                      </p:to>
                                    </p:set>
                                    <p:animEffect transition="in" filter="dissolve">
                                      <p:cBhvr>
                                        <p:cTn id="3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88000">
              <a:srgbClr val="FFFF00"/>
            </a:gs>
            <a:gs pos="100000">
              <a:srgbClr val="846C21"/>
            </a:gs>
          </a:gsLst>
          <a:lin ang="5400000" scaled="0"/>
        </a:gradFill>
        <a:effectLst/>
      </p:bgPr>
    </p:bg>
    <p:spTree>
      <p:nvGrpSpPr>
        <p:cNvPr id="1" name=""/>
        <p:cNvGrpSpPr/>
        <p:nvPr/>
      </p:nvGrpSpPr>
      <p:grpSpPr/>
      <p:pic>
        <p:nvPicPr>
          <p:cNvPr id="4" name="Content Placeholder 3" descr="WhatsApp Image 2022-03-18 at 23.19.34"/>
          <p:cNvPicPr>
            <a:picLocks noChangeAspect="1"/>
          </p:cNvPicPr>
          <p:nvPr>
            <p:ph idx="1"/>
          </p:nvPr>
        </p:nvPicPr>
        <p:blipFill>
          <a:blip r:embed="rId1"/>
          <a:stretch>
            <a:fillRect/>
          </a:stretch>
        </p:blipFill>
        <p:spPr>
          <a:xfrm>
            <a:off x="1940560" y="679450"/>
            <a:ext cx="7330440" cy="5498465"/>
          </a:xfrm>
          <a:prstGeom prst="rect">
            <a:avLst/>
          </a:prstGeom>
        </p:spPr>
      </p:pic>
      <p:sp>
        <p:nvSpPr>
          <p:cNvPr id="5" name="Oval 4"/>
          <p:cNvSpPr/>
          <p:nvPr/>
        </p:nvSpPr>
        <p:spPr>
          <a:xfrm>
            <a:off x="277495" y="867410"/>
            <a:ext cx="2400935" cy="1632585"/>
          </a:xfrm>
          <a:prstGeom prst="ellipse">
            <a:avLst/>
          </a:prstGeom>
          <a:solidFill>
            <a:schemeClr val="accent3">
              <a:lumMod val="95000"/>
            </a:schemeClr>
          </a:solidFill>
          <a:ln>
            <a:headEnd type="none" w="med" len="med"/>
            <a:tailEnd type="none" w="med" len="med"/>
          </a:ln>
          <a:effectLst>
            <a:outerShdw blurRad="50800" dist="50800" dir="5400000" algn="ctr" rotWithShape="0">
              <a:srgbClr val="92D050">
                <a:alpha val="10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it-IT" altLang="zh-CN"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  </a:t>
            </a:r>
            <a:r>
              <a:rPr kumimoji="0" lang="it-IT" altLang="zh-CN" sz="3200" b="0" i="0" u="none" strike="noStrike" cap="none" normalizeH="0" baseline="0" smtClean="0">
                <a:ln>
                  <a:noFill/>
                </a:ln>
                <a:solidFill>
                  <a:schemeClr val="tx1"/>
                </a:solidFill>
                <a:effectLst/>
                <a:latin typeface="Arial" panose="020B0604020202020204" pitchFamily="34" charset="0"/>
                <a:ea typeface="SimSun" panose="02010600030101010101" pitchFamily="2" charset="-122"/>
              </a:rPr>
              <a:t> </a:t>
            </a:r>
            <a:r>
              <a:rPr kumimoji="0" lang="it-IT" altLang="zh-CN" sz="2800" b="1" i="0" u="none" strike="noStrike" cap="none" normalizeH="0" baseline="0" smtClean="0">
                <a:ln>
                  <a:noFill/>
                </a:ln>
                <a:solidFill>
                  <a:srgbClr val="92D050"/>
                </a:solidFill>
                <a:effectLst/>
                <a:latin typeface="Arial" panose="020B0604020202020204" pitchFamily="34" charset="0"/>
                <a:ea typeface="SimSun" panose="02010600030101010101" pitchFamily="2" charset="-122"/>
              </a:rPr>
              <a:t>VISIBILIT</a:t>
            </a:r>
            <a:r>
              <a:rPr kumimoji="0" lang="it-IT" altLang="zh-CN" sz="2800" b="1" i="0" u="none" strike="noStrike" cap="none" normalizeH="0" baseline="0" smtClean="0">
                <a:ln>
                  <a:noFill/>
                </a:ln>
                <a:solidFill>
                  <a:srgbClr val="92D050"/>
                </a:solidFill>
                <a:effectLst/>
                <a:latin typeface="Arial" panose="020B0604020202020204" pitchFamily="34" charset="0"/>
                <a:ea typeface="SimSun" panose="02010600030101010101" pitchFamily="2" charset="-122"/>
                <a:cs typeface="Arial" panose="020B0604020202020204" pitchFamily="34" charset="0"/>
              </a:rPr>
              <a:t>À</a:t>
            </a:r>
            <a:endParaRPr kumimoji="0" lang="it-IT" altLang="zh-CN" sz="2800" b="1" i="0" u="none" strike="noStrike" cap="none" normalizeH="0" baseline="0" smtClean="0">
              <a:ln>
                <a:noFill/>
              </a:ln>
              <a:solidFill>
                <a:srgbClr val="92D050"/>
              </a:solidFill>
              <a:effectLst/>
              <a:latin typeface="Arial" panose="020B0604020202020204" pitchFamily="34" charset="0"/>
              <a:ea typeface="SimSun" panose="02010600030101010101" pitchFamily="2" charset="-122"/>
              <a:cs typeface="Arial" panose="020B0604020202020204" pitchFamily="34" charset="0"/>
            </a:endParaRPr>
          </a:p>
        </p:txBody>
      </p:sp>
      <p:sp>
        <p:nvSpPr>
          <p:cNvPr id="6" name="Oval 5"/>
          <p:cNvSpPr/>
          <p:nvPr/>
        </p:nvSpPr>
        <p:spPr>
          <a:xfrm>
            <a:off x="7120890" y="469265"/>
            <a:ext cx="2956560" cy="1778635"/>
          </a:xfrm>
          <a:prstGeom prst="ellipse">
            <a:avLst/>
          </a:prstGeom>
          <a:solidFill>
            <a:schemeClr val="bg2">
              <a:lumMod val="20000"/>
              <a:lumOff val="80000"/>
            </a:schemeClr>
          </a:solidFill>
          <a:ln>
            <a:headEnd type="none" w="med" len="med"/>
            <a:tailEnd type="none" w="med" len="med"/>
          </a:ln>
          <a:effectLst>
            <a:outerShdw dist="50800" dir="5400000" algn="ctr" rotWithShape="0">
              <a:srgbClr val="FFC000">
                <a:alpha val="82000"/>
              </a:srgbClr>
            </a:outerShdw>
          </a:effec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it-IT" altLang="zh-CN" sz="2400" b="1" i="0" u="none" strike="noStrike" cap="none" normalizeH="0" baseline="0" smtClean="0">
                <a:ln>
                  <a:noFill/>
                </a:ln>
                <a:solidFill>
                  <a:srgbClr val="FFC000"/>
                </a:solidFill>
                <a:effectLst/>
                <a:latin typeface="Arial" panose="020B0604020202020204" pitchFamily="34" charset="0"/>
                <a:ea typeface="SimSun" panose="02010600030101010101" pitchFamily="2" charset="-122"/>
              </a:rPr>
              <a:t>RICONOSCIMENTO</a:t>
            </a:r>
            <a:endParaRPr kumimoji="0" lang="it-IT" altLang="zh-CN" sz="2400" b="1" i="0" u="none" strike="noStrike" cap="none" normalizeH="0" baseline="0" smtClean="0">
              <a:ln>
                <a:noFill/>
              </a:ln>
              <a:solidFill>
                <a:srgbClr val="FFC000"/>
              </a:solidFill>
              <a:effectLst/>
              <a:latin typeface="Arial" panose="020B0604020202020204" pitchFamily="34" charset="0"/>
              <a:ea typeface="SimSun" panose="02010600030101010101" pitchFamily="2" charset="-122"/>
            </a:endParaRPr>
          </a:p>
        </p:txBody>
      </p:sp>
      <p:sp>
        <p:nvSpPr>
          <p:cNvPr id="7" name="Oval 6"/>
          <p:cNvSpPr/>
          <p:nvPr/>
        </p:nvSpPr>
        <p:spPr>
          <a:xfrm>
            <a:off x="408940" y="4882515"/>
            <a:ext cx="3042285" cy="1746885"/>
          </a:xfrm>
          <a:prstGeom prst="ellipse">
            <a:avLst/>
          </a:prstGeom>
          <a:solidFill>
            <a:schemeClr val="bg2">
              <a:lumMod val="20000"/>
              <a:lumOff val="80000"/>
            </a:schemeClr>
          </a:solidFill>
          <a:ln>
            <a:headEnd type="none" w="med" len="med"/>
            <a:tailEnd type="none" w="med" len="med"/>
          </a:ln>
          <a:effectLst>
            <a:outerShdw blurRad="50800" dist="50800" dir="5400000" algn="ctr" rotWithShape="0">
              <a:srgbClr val="FF0000">
                <a:alpha val="100000"/>
              </a:srgbClr>
            </a:outerShdw>
          </a:effectLst>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it-IT" altLang="zh-CN" sz="2400" b="1" i="0" u="none" strike="noStrike" cap="none" normalizeH="0" baseline="0" smtClean="0">
                <a:ln>
                  <a:noFill/>
                </a:ln>
                <a:solidFill>
                  <a:srgbClr val="FF0000"/>
                </a:solidFill>
                <a:effectLst/>
                <a:latin typeface="Arial" panose="020B0604020202020204" pitchFamily="34" charset="0"/>
                <a:ea typeface="SimSun" panose="02010600030101010101" pitchFamily="2" charset="-122"/>
              </a:rPr>
              <a:t>INTERCETTARE </a:t>
            </a:r>
            <a:endParaRPr kumimoji="0" lang="it-IT" altLang="zh-CN" sz="2400" b="1" i="0" u="none" strike="noStrike" cap="none" normalizeH="0" baseline="0" smtClean="0">
              <a:ln>
                <a:noFill/>
              </a:ln>
              <a:solidFill>
                <a:srgbClr val="FF0000"/>
              </a:solidFill>
              <a:effectLst/>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it-IT" altLang="zh-CN" sz="2400" b="1" i="0" u="none" strike="noStrike" cap="none" normalizeH="0" baseline="0" smtClean="0">
                <a:ln>
                  <a:noFill/>
                </a:ln>
                <a:solidFill>
                  <a:srgbClr val="FF0000"/>
                </a:solidFill>
                <a:effectLst/>
                <a:latin typeface="Arial" panose="020B0604020202020204" pitchFamily="34" charset="0"/>
                <a:ea typeface="SimSun" panose="02010600030101010101" pitchFamily="2" charset="-122"/>
              </a:rPr>
              <a:t>NUOVA UTENZA</a:t>
            </a:r>
            <a:endParaRPr kumimoji="0" lang="it-IT" altLang="zh-CN" sz="2400" b="1" i="0" u="none" strike="noStrike" cap="none" normalizeH="0" baseline="0" smtClean="0">
              <a:ln>
                <a:noFill/>
              </a:ln>
              <a:solidFill>
                <a:srgbClr val="FF0000"/>
              </a:solidFill>
              <a:effectLst/>
              <a:latin typeface="Arial" panose="020B0604020202020204" pitchFamily="34" charset="0"/>
              <a:ea typeface="SimSun" panose="02010600030101010101" pitchFamily="2" charset="-122"/>
            </a:endParaRPr>
          </a:p>
        </p:txBody>
      </p:sp>
      <p:sp>
        <p:nvSpPr>
          <p:cNvPr id="9" name="Oval 8"/>
          <p:cNvSpPr/>
          <p:nvPr/>
        </p:nvSpPr>
        <p:spPr>
          <a:xfrm>
            <a:off x="7662545" y="4662805"/>
            <a:ext cx="4141470" cy="1966595"/>
          </a:xfrm>
          <a:prstGeom prst="ellipse">
            <a:avLst/>
          </a:prstGeom>
          <a:solidFill>
            <a:srgbClr val="FDFB43">
              <a:alpha val="84000"/>
            </a:srgbClr>
          </a:solidFill>
          <a:ln w="28575" cmpd="dbl">
            <a:noFill/>
            <a:prstDash val="solid"/>
            <a:headEnd type="none" w="med" len="med"/>
            <a:tailEnd type="none" w="med" len="med"/>
          </a:ln>
          <a:effectLst>
            <a:innerShdw blurRad="63500" dist="50800" dir="5400000">
              <a:srgbClr val="FDFB43">
                <a:alpha val="50000"/>
              </a:srgbClr>
            </a:innerShdw>
          </a:effectLst>
        </p:spPr>
        <p:style>
          <a:lnRef idx="2">
            <a:schemeClr val="dk1"/>
          </a:lnRef>
          <a:fillRef idx="1">
            <a:schemeClr val="lt1"/>
          </a:fillRef>
          <a:effectRef idx="0">
            <a:schemeClr val="dk1"/>
          </a:effectRef>
          <a:fontRef idx="minor">
            <a:schemeClr val="dk1"/>
          </a:fontRef>
        </p:style>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it-IT" altLang="zh-CN" sz="3200" b="1" i="0" u="none" strike="noStrike" cap="none" normalizeH="0" baseline="0" smtClean="0">
                <a:ln>
                  <a:noFill/>
                </a:ln>
                <a:gradFill>
                  <a:gsLst>
                    <a:gs pos="0">
                      <a:srgbClr val="012D86"/>
                    </a:gs>
                    <a:gs pos="100000">
                      <a:srgbClr val="0E2557"/>
                    </a:gs>
                  </a:gsLst>
                  <a:lin scaled="0"/>
                </a:gradFill>
                <a:effectLst/>
                <a:latin typeface="Arial" panose="020B0604020202020204" pitchFamily="34" charset="0"/>
                <a:ea typeface="SimSun" panose="02010600030101010101" pitchFamily="2" charset="-122"/>
              </a:rPr>
              <a:t>I</a:t>
            </a:r>
            <a:r>
              <a:rPr kumimoji="0" lang="it-IT" altLang="zh-CN" sz="2800" b="1" i="0" u="none" strike="noStrike" cap="none" normalizeH="0" baseline="0" smtClean="0">
                <a:ln>
                  <a:noFill/>
                </a:ln>
                <a:gradFill>
                  <a:gsLst>
                    <a:gs pos="0">
                      <a:srgbClr val="012D86"/>
                    </a:gs>
                    <a:gs pos="100000">
                      <a:srgbClr val="0E2557"/>
                    </a:gs>
                  </a:gsLst>
                  <a:lin scaled="0"/>
                </a:gradFill>
                <a:effectLst/>
                <a:latin typeface="Arial" panose="020B0604020202020204" pitchFamily="34" charset="0"/>
                <a:ea typeface="SimSun" panose="02010600030101010101" pitchFamily="2" charset="-122"/>
              </a:rPr>
              <a:t>NTE</a:t>
            </a:r>
            <a:r>
              <a:rPr kumimoji="0" lang="it-IT" altLang="zh-CN" sz="2800" b="1" i="0" u="none" strike="noStrike" cap="none" normalizeH="0" baseline="0" smtClean="0">
                <a:ln>
                  <a:noFill/>
                </a:ln>
                <a:gradFill>
                  <a:gsLst>
                    <a:gs pos="0">
                      <a:srgbClr val="007BD3"/>
                    </a:gs>
                    <a:gs pos="100000">
                      <a:srgbClr val="034373"/>
                    </a:gs>
                  </a:gsLst>
                  <a:lin scaled="0"/>
                </a:gradFill>
                <a:effectLst/>
                <a:latin typeface="Arial" panose="020B0604020202020204" pitchFamily="34" charset="0"/>
                <a:ea typeface="SimSun" panose="02010600030101010101" pitchFamily="2" charset="-122"/>
              </a:rPr>
              <a:t>GRAZIONE</a:t>
            </a:r>
            <a:endParaRPr kumimoji="0" lang="it-IT" altLang="zh-CN" sz="2800" b="1" i="0" u="none" strike="noStrike" cap="none" normalizeH="0" baseline="0" smtClean="0">
              <a:ln>
                <a:noFill/>
              </a:ln>
              <a:gradFill>
                <a:gsLst>
                  <a:gs pos="0">
                    <a:srgbClr val="007BD3"/>
                  </a:gs>
                  <a:gs pos="100000">
                    <a:srgbClr val="034373"/>
                  </a:gs>
                </a:gsLst>
                <a:lin scaled="0"/>
              </a:gradFill>
              <a:effectLst/>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it-IT" altLang="zh-CN" sz="2800" b="1" i="0" u="none" strike="noStrike" cap="none" normalizeH="0" baseline="0" smtClean="0">
                <a:ln>
                  <a:noFill/>
                </a:ln>
                <a:gradFill>
                  <a:gsLst>
                    <a:gs pos="0">
                      <a:srgbClr val="007BD3"/>
                    </a:gs>
                    <a:gs pos="100000">
                      <a:srgbClr val="034373"/>
                    </a:gs>
                  </a:gsLst>
                  <a:lin scaled="0"/>
                </a:gradFill>
                <a:effectLst/>
                <a:latin typeface="Arial" panose="020B0604020202020204" pitchFamily="34" charset="0"/>
                <a:ea typeface="SimSun" panose="02010600030101010101" pitchFamily="2" charset="-122"/>
              </a:rPr>
              <a:t> ED</a:t>
            </a:r>
            <a:endParaRPr kumimoji="0" lang="it-IT" altLang="zh-CN" sz="2800" b="1" i="0" u="none" strike="noStrike" cap="none" normalizeH="0" baseline="0" smtClean="0">
              <a:ln>
                <a:noFill/>
              </a:ln>
              <a:gradFill>
                <a:gsLst>
                  <a:gs pos="0">
                    <a:srgbClr val="007BD3"/>
                  </a:gs>
                  <a:gs pos="100000">
                    <a:srgbClr val="034373"/>
                  </a:gs>
                </a:gsLst>
                <a:lin scaled="0"/>
              </a:gradFill>
              <a:effectLst/>
              <a:latin typeface="Arial" panose="020B0604020202020204" pitchFamily="34" charset="0"/>
              <a:ea typeface="SimSun"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r>
              <a:rPr kumimoji="0" lang="it-IT" altLang="zh-CN" sz="2800" b="1" i="0" u="none" strike="noStrike" cap="none" normalizeH="0" baseline="0" smtClean="0">
                <a:ln>
                  <a:noFill/>
                </a:ln>
                <a:gradFill>
                  <a:gsLst>
                    <a:gs pos="0">
                      <a:srgbClr val="007BD3"/>
                    </a:gs>
                    <a:gs pos="100000">
                      <a:srgbClr val="034373"/>
                    </a:gs>
                  </a:gsLst>
                  <a:lin scaled="0"/>
                </a:gradFill>
                <a:effectLst/>
                <a:latin typeface="Arial" panose="020B0604020202020204" pitchFamily="34" charset="0"/>
                <a:ea typeface="SimSun" panose="02010600030101010101" pitchFamily="2" charset="-122"/>
              </a:rPr>
              <a:t> INCLUSIONE</a:t>
            </a:r>
            <a:endParaRPr kumimoji="0" lang="it-IT" altLang="zh-CN" sz="2800" b="1" i="0" u="none" strike="noStrike" cap="none" normalizeH="0" baseline="0" smtClean="0">
              <a:ln>
                <a:noFill/>
              </a:ln>
              <a:gradFill>
                <a:gsLst>
                  <a:gs pos="0">
                    <a:srgbClr val="007BD3"/>
                  </a:gs>
                  <a:gs pos="100000">
                    <a:srgbClr val="034373"/>
                  </a:gs>
                </a:gsLst>
                <a:lin scaled="0"/>
              </a:gradFill>
              <a:effectLst/>
              <a:latin typeface="Arial" panose="020B0604020202020204" pitchFamily="34" charset="0"/>
              <a:ea typeface="SimSun" panose="02010600030101010101" pitchFamily="2" charset="-122"/>
            </a:endParaRPr>
          </a:p>
        </p:txBody>
      </p:sp>
      <p:sp>
        <p:nvSpPr>
          <p:cNvPr id="2" name="Title 1"/>
          <p:cNvSpPr>
            <a:spLocks noGrp="1"/>
          </p:cNvSpPr>
          <p:nvPr>
            <p:ph type="title"/>
          </p:nvPr>
        </p:nvSpPr>
        <p:spPr>
          <a:xfrm>
            <a:off x="609600" y="190500"/>
            <a:ext cx="5558155" cy="582930"/>
          </a:xfrm>
        </p:spPr>
        <p:txBody>
          <a:bodyPr/>
          <a:p>
            <a:r>
              <a:rPr lang="it-IT" altLang="en-US" sz="3200">
                <a:latin typeface="Bauhaus 93" panose="04030905020B02020C02" charset="0"/>
                <a:cs typeface="Bauhaus 93" panose="04030905020B02020C02" charset="0"/>
              </a:rPr>
              <a:t>una opportunità per...</a:t>
            </a:r>
            <a:endParaRPr lang="it-IT" altLang="en-US" sz="3200">
              <a:latin typeface="Bauhaus 93" panose="04030905020B02020C02" charset="0"/>
              <a:cs typeface="Bauhaus 93" panose="04030905020B02020C02"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000"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ldLvl="0" animBg="1"/>
      <p:bldP spid="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532765" y="1266825"/>
            <a:ext cx="11125835" cy="3754120"/>
          </a:xfrm>
        </p:spPr>
        <p:txBody>
          <a:bodyPr/>
          <a:p>
            <a:pPr algn="ctr"/>
            <a:r>
              <a:rPr lang="en-US" sz="4800" b="1">
                <a:latin typeface="Bauhaus 93" panose="04030905020B02020C02" charset="0"/>
                <a:cs typeface="Bauhaus 93" panose="04030905020B02020C02" charset="0"/>
              </a:rPr>
              <a:t>PROTOCOLLO D’INTESA</a:t>
            </a:r>
            <a:br>
              <a:rPr lang="en-US" sz="3600" b="1">
                <a:latin typeface="Bauhaus 93" panose="04030905020B02020C02" charset="0"/>
                <a:cs typeface="Bauhaus 93" panose="04030905020B02020C02" charset="0"/>
              </a:rPr>
            </a:br>
            <a:br>
              <a:rPr lang="en-US" sz="3600"/>
            </a:br>
            <a:r>
              <a:rPr lang="en-US" sz="3600">
                <a:latin typeface="Berlin Sans FB" panose="020E0602020502020306" charset="0"/>
                <a:cs typeface="Berlin Sans FB" panose="020E0602020502020306" charset="0"/>
              </a:rPr>
              <a:t>PER LA PROMOZIONE DI STRATEGIE CONDIVISE FINALIZZATE</a:t>
            </a:r>
            <a:br>
              <a:rPr lang="en-US" sz="3600">
                <a:latin typeface="Berlin Sans FB" panose="020E0602020502020306" charset="0"/>
                <a:cs typeface="Berlin Sans FB" panose="020E0602020502020306" charset="0"/>
              </a:rPr>
            </a:br>
            <a:r>
              <a:rPr lang="en-US" sz="3600">
                <a:latin typeface="Berlin Sans FB" panose="020E0602020502020306" charset="0"/>
                <a:cs typeface="Berlin Sans FB" panose="020E0602020502020306" charset="0"/>
              </a:rPr>
              <a:t> ALL’ACCOGLIENZA E ALL’INCLUSIONE DEGLI ALUNNI STRANIERI NELLE SCUOLE DEL MOLISE</a:t>
            </a:r>
            <a:endParaRPr lang="en-US" sz="3600">
              <a:latin typeface="Berlin Sans FB" panose="020E0602020502020306" charset="0"/>
              <a:cs typeface="Berlin Sans FB" panose="020E0602020502020306"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itle 7"/>
          <p:cNvSpPr>
            <a:spLocks noGrp="1"/>
          </p:cNvSpPr>
          <p:nvPr>
            <p:ph type="title"/>
          </p:nvPr>
        </p:nvSpPr>
        <p:spPr>
          <a:xfrm>
            <a:off x="502285" y="665480"/>
            <a:ext cx="10972800" cy="4873625"/>
          </a:xfrm>
        </p:spPr>
        <p:txBody>
          <a:bodyPr/>
          <a:p>
            <a:r>
              <a:rPr lang="it-IT" altLang="en-US"/>
              <a:t>Contraenti:</a:t>
            </a:r>
            <a:br>
              <a:rPr lang="it-IT" altLang="en-US"/>
            </a:br>
            <a:r>
              <a:rPr lang="it-IT" altLang="en-US" b="1"/>
              <a:t>U.S.R. Molise,</a:t>
            </a:r>
            <a:br>
              <a:rPr lang="it-IT" altLang="en-US" b="1"/>
            </a:br>
            <a:r>
              <a:rPr lang="it-IT" altLang="en-US" b="1"/>
              <a:t>C.P.I.A. di Campobasso “Maestro Alberto Manzi”</a:t>
            </a:r>
            <a:br>
              <a:rPr lang="it-IT" altLang="en-US" b="1"/>
            </a:br>
            <a:r>
              <a:rPr lang="it-IT" altLang="en-US" b="1"/>
              <a:t>C.P.I.A. di Isernia</a:t>
            </a:r>
            <a:br>
              <a:rPr lang="it-IT" altLang="en-US" b="1"/>
            </a:br>
            <a:br>
              <a:rPr lang="it-IT" altLang="en-US"/>
            </a:br>
            <a:r>
              <a:rPr lang="it-IT" altLang="en-US"/>
              <a:t>Destinatari:</a:t>
            </a:r>
            <a:br>
              <a:rPr lang="it-IT" altLang="en-US"/>
            </a:br>
            <a:r>
              <a:rPr lang="it-IT" altLang="en-US" b="1"/>
              <a:t>Istituzioni scolastiche  del Molise</a:t>
            </a:r>
            <a:br>
              <a:rPr lang="it-IT" altLang="en-US" b="1"/>
            </a:br>
            <a:endParaRPr lang="it-IT" altLang="en-US" b="1"/>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485775" y="1485900"/>
            <a:ext cx="5429885" cy="4643120"/>
          </a:xfrm>
        </p:spPr>
        <p:txBody>
          <a:bodyPr/>
          <a:p>
            <a:pPr algn="l">
              <a:lnSpc>
                <a:spcPct val="100000"/>
              </a:lnSpc>
            </a:pPr>
            <a:r>
              <a:rPr lang="en-US" sz="2800"/>
              <a:t>La scuola si fonda sui valori dell’accoglienza, dell’integrazione e dell’inclusione. </a:t>
            </a:r>
            <a:br>
              <a:rPr lang="en-US" sz="2800"/>
            </a:br>
            <a:r>
              <a:rPr lang="it-IT" altLang="en-US" sz="2800"/>
              <a:t>Per g</a:t>
            </a:r>
            <a:r>
              <a:rPr lang="en-US" sz="2800"/>
              <a:t>arantire pari opportunità a tutti i minori e</a:t>
            </a:r>
            <a:r>
              <a:rPr lang="it-IT" altLang="en-US" sz="2800"/>
              <a:t> </a:t>
            </a:r>
            <a:r>
              <a:rPr lang="en-US" sz="2800"/>
              <a:t>il diritto ad un percorso scolastico adeguato </a:t>
            </a:r>
            <a:r>
              <a:rPr lang="it-IT" altLang="en-US" sz="2800"/>
              <a:t>occorre</a:t>
            </a:r>
            <a:r>
              <a:rPr lang="en-US" sz="2800"/>
              <a:t> un approccio </a:t>
            </a:r>
            <a:r>
              <a:rPr lang="it-IT" altLang="en-US" sz="2800"/>
              <a:t>ch</a:t>
            </a:r>
            <a:r>
              <a:rPr lang="en-US" sz="2800"/>
              <a:t>e rispett</a:t>
            </a:r>
            <a:r>
              <a:rPr lang="it-IT" altLang="en-US" sz="2800"/>
              <a:t>i</a:t>
            </a:r>
            <a:r>
              <a:rPr lang="en-US" sz="2800"/>
              <a:t> le differenze, </a:t>
            </a:r>
            <a:r>
              <a:rPr lang="it-IT" altLang="en-US" sz="2800"/>
              <a:t>valorizzi </a:t>
            </a:r>
            <a:r>
              <a:rPr lang="en-US" sz="2800"/>
              <a:t>le risorse</a:t>
            </a:r>
            <a:r>
              <a:rPr lang="it-IT" altLang="en-US" sz="2800"/>
              <a:t>, </a:t>
            </a:r>
            <a:r>
              <a:rPr lang="en-US" sz="2800"/>
              <a:t>l’eterogeneità delle esperienze e dei punti di vista.</a:t>
            </a:r>
            <a:endParaRPr lang="en-US" sz="2800"/>
          </a:p>
        </p:txBody>
      </p:sp>
      <p:sp>
        <p:nvSpPr>
          <p:cNvPr id="4" name="Text Placeholder 3"/>
          <p:cNvSpPr>
            <a:spLocks noGrp="1"/>
          </p:cNvSpPr>
          <p:nvPr>
            <p:ph type="body" sz="half" idx="2"/>
          </p:nvPr>
        </p:nvSpPr>
        <p:spPr>
          <a:xfrm>
            <a:off x="485775" y="782320"/>
            <a:ext cx="1968500" cy="532130"/>
          </a:xfrm>
        </p:spPr>
        <p:txBody>
          <a:bodyPr/>
          <a:p>
            <a:r>
              <a:rPr lang="it-IT" altLang="en-US" sz="2400"/>
              <a:t>la premessa:</a:t>
            </a:r>
            <a:endParaRPr lang="it-IT" altLang="en-US" sz="2400"/>
          </a:p>
        </p:txBody>
      </p:sp>
      <p:pic>
        <p:nvPicPr>
          <p:cNvPr id="2" name="Content Placeholder 1" descr="WhatsApp Image 2022-03-27 at 21.27.32"/>
          <p:cNvPicPr>
            <a:picLocks noChangeAspect="1"/>
          </p:cNvPicPr>
          <p:nvPr>
            <p:ph idx="1"/>
          </p:nvPr>
        </p:nvPicPr>
        <p:blipFill>
          <a:blip r:embed="rId1"/>
          <a:stretch>
            <a:fillRect/>
          </a:stretch>
        </p:blipFill>
        <p:spPr>
          <a:xfrm rot="900000">
            <a:off x="6245860" y="2134870"/>
            <a:ext cx="5445760" cy="32689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2"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2000"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ppt_w</p:attrName>
                                        </p:attrNameLst>
                                      </p:cBhvr>
                                      <p:tavLst>
                                        <p:tav tm="0">
                                          <p:val>
                                            <p:fltVal val="0"/>
                                          </p:val>
                                        </p:tav>
                                        <p:tav tm="100000">
                                          <p:val>
                                            <p:strVal val="#ppt_w"/>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 calcmode="lin" valueType="num">
                                      <p:cBhvr>
                                        <p:cTn id="16" dur="2000" fill="hold"/>
                                        <p:tgtEl>
                                          <p:spTgt spid="2"/>
                                        </p:tgtEl>
                                        <p:attrNameLst>
                                          <p:attrName>style.rotation</p:attrName>
                                        </p:attrNameLst>
                                      </p:cBhvr>
                                      <p:tavLst>
                                        <p:tav tm="0">
                                          <p:val>
                                            <p:fltVal val="360"/>
                                          </p:val>
                                        </p:tav>
                                        <p:tav tm="100000">
                                          <p:val>
                                            <p:fltVal val="0"/>
                                          </p:val>
                                        </p:tav>
                                      </p:tavLst>
                                    </p:anim>
                                    <p:animEffect transition="in" filter="fade">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amond(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p"/>
      <p:bldP spid="4" grpId="2"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a:xfrm>
            <a:off x="832485" y="1522095"/>
            <a:ext cx="10744200" cy="3806825"/>
          </a:xfrm>
        </p:spPr>
        <p:txBody>
          <a:bodyPr/>
          <a:p>
            <a:pPr algn="l"/>
            <a:r>
              <a:rPr lang="it-IT" altLang="en-US" sz="3200"/>
              <a:t>I</a:t>
            </a:r>
            <a:r>
              <a:rPr lang="en-US" sz="3200"/>
              <a:t>ndividuare </a:t>
            </a:r>
            <a:r>
              <a:rPr lang="it-IT" altLang="en-US" sz="3200"/>
              <a:t>per il</a:t>
            </a:r>
            <a:r>
              <a:rPr lang="en-US" sz="3200"/>
              <a:t> prossimo triennio</a:t>
            </a:r>
            <a:r>
              <a:rPr lang="it-IT" altLang="en-US" sz="3200"/>
              <a:t>,</a:t>
            </a:r>
            <a:r>
              <a:rPr lang="en-US" sz="3200"/>
              <a:t> due “scuole polo” (C.p.i.a. di Campobasso “Maestro Alberto Manzi” e C.p.i.a. di Isernia) per </a:t>
            </a:r>
            <a:r>
              <a:rPr lang="en-US" sz="3200">
                <a:sym typeface="+mn-ea"/>
              </a:rPr>
              <a:t>l’attivazione di specific</a:t>
            </a:r>
            <a:r>
              <a:rPr lang="it-IT" altLang="en-US" sz="3200">
                <a:sym typeface="+mn-ea"/>
              </a:rPr>
              <a:t>he</a:t>
            </a:r>
            <a:r>
              <a:rPr lang="en-US" sz="3200">
                <a:sym typeface="+mn-ea"/>
              </a:rPr>
              <a:t> ret</a:t>
            </a:r>
            <a:r>
              <a:rPr lang="it-IT" altLang="en-US" sz="3200">
                <a:sym typeface="+mn-ea"/>
              </a:rPr>
              <a:t>i</a:t>
            </a:r>
            <a:r>
              <a:rPr lang="en-US" sz="3200">
                <a:sym typeface="+mn-ea"/>
              </a:rPr>
              <a:t> di scopo </a:t>
            </a:r>
            <a:r>
              <a:rPr lang="it-IT" altLang="en-US" sz="3200">
                <a:sym typeface="+mn-ea"/>
              </a:rPr>
              <a:t>con</a:t>
            </a:r>
            <a:r>
              <a:rPr lang="en-US" sz="3200">
                <a:sym typeface="+mn-ea"/>
              </a:rPr>
              <a:t> le Istituzioni scolastiche  del Molise</a:t>
            </a:r>
            <a:r>
              <a:rPr lang="it-IT" altLang="en-US" sz="3200">
                <a:sym typeface="+mn-ea"/>
              </a:rPr>
              <a:t>, che mirino a individuare e soddisfare i bisogni formativi </a:t>
            </a:r>
            <a:r>
              <a:rPr lang="en-US" sz="3200"/>
              <a:t>degli alunni stranieri e delle loro famiglie nella fase della prima accoglienza</a:t>
            </a:r>
            <a:endParaRPr lang="en-US" sz="3200"/>
          </a:p>
        </p:txBody>
      </p:sp>
      <p:sp>
        <p:nvSpPr>
          <p:cNvPr id="4" name="Text Placeholder 3"/>
          <p:cNvSpPr>
            <a:spLocks noGrp="1"/>
          </p:cNvSpPr>
          <p:nvPr>
            <p:ph type="body" idx="1"/>
          </p:nvPr>
        </p:nvSpPr>
        <p:spPr>
          <a:xfrm>
            <a:off x="831850" y="847090"/>
            <a:ext cx="4909185" cy="675005"/>
          </a:xfrm>
        </p:spPr>
        <p:txBody>
          <a:bodyPr/>
          <a:p>
            <a:r>
              <a:rPr lang="it-IT" altLang="en-US"/>
              <a:t>la proposta </a:t>
            </a:r>
            <a:r>
              <a:rPr lang="it-IT" altLang="en-US" b="1"/>
              <a:t>sperimentale</a:t>
            </a:r>
            <a:r>
              <a:rPr lang="it-IT" altLang="en-US"/>
              <a:t>:</a:t>
            </a:r>
            <a:endParaRPr lang="it-IT"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48995" y="1510030"/>
            <a:ext cx="10514965" cy="4883785"/>
          </a:xfrm>
        </p:spPr>
        <p:txBody>
          <a:bodyPr/>
          <a:p>
            <a:r>
              <a:rPr lang="it-IT" altLang="en-US"/>
              <a:t>C</a:t>
            </a:r>
            <a:r>
              <a:rPr lang="en-US"/>
              <a:t>ontribuire a far sì che il sistema scolastico del Molise sia sempre più in grado di:</a:t>
            </a:r>
            <a:br>
              <a:rPr lang="en-US"/>
            </a:br>
            <a:r>
              <a:rPr lang="it-IT" altLang="en-US"/>
              <a:t>. </a:t>
            </a:r>
            <a:r>
              <a:rPr lang="en-US"/>
              <a:t>assicurare accoglienza</a:t>
            </a:r>
            <a:r>
              <a:rPr lang="it-IT" altLang="en-US"/>
              <a:t> e inclusione</a:t>
            </a:r>
            <a:r>
              <a:rPr lang="en-US"/>
              <a:t>, </a:t>
            </a:r>
            <a:r>
              <a:rPr lang="it-IT" altLang="en-US"/>
              <a:t>fornendo</a:t>
            </a:r>
            <a:r>
              <a:rPr lang="en-US"/>
              <a:t> </a:t>
            </a:r>
            <a:r>
              <a:rPr lang="en-US">
                <a:sym typeface="+mn-ea"/>
              </a:rPr>
              <a:t>supporti didattici adeguati </a:t>
            </a:r>
            <a:r>
              <a:rPr lang="it-IT" altLang="en-US">
                <a:sym typeface="+mn-ea"/>
              </a:rPr>
              <a:t>ed efficaci per l’apprendimento  del</a:t>
            </a:r>
            <a:r>
              <a:rPr lang="en-US">
                <a:sym typeface="+mn-ea"/>
              </a:rPr>
              <a:t>la lingua italiana</a:t>
            </a:r>
            <a:r>
              <a:rPr lang="it-IT" altLang="en-US">
                <a:sym typeface="+mn-ea"/>
              </a:rPr>
              <a:t>, strumento indispensabile p</a:t>
            </a:r>
            <a:r>
              <a:rPr lang="en-US"/>
              <a:t>e</a:t>
            </a:r>
            <a:r>
              <a:rPr lang="it-IT" altLang="en-US"/>
              <a:t>r</a:t>
            </a:r>
            <a:r>
              <a:rPr lang="en-US"/>
              <a:t> </a:t>
            </a:r>
            <a:r>
              <a:rPr lang="it-IT" altLang="en-US"/>
              <a:t>superare l’insuccesso scolastico</a:t>
            </a:r>
            <a:r>
              <a:rPr lang="en-US"/>
              <a:t>;</a:t>
            </a:r>
            <a:br>
              <a:rPr lang="en-US"/>
            </a:br>
            <a:r>
              <a:rPr lang="it-IT" altLang="en-US"/>
              <a:t>. </a:t>
            </a:r>
            <a:r>
              <a:rPr lang="en-US"/>
              <a:t>prevenire la diffusione ed il radicamento di stereotipi e contrastare il razzismo con proposte di educazione interculturale</a:t>
            </a:r>
            <a:r>
              <a:rPr lang="it-IT" altLang="en-US" sz="2000"/>
              <a:t>.</a:t>
            </a:r>
            <a:endParaRPr lang="it-IT" altLang="en-US" sz="2000"/>
          </a:p>
        </p:txBody>
      </p:sp>
      <p:sp>
        <p:nvSpPr>
          <p:cNvPr id="3" name="Text Placeholder 2"/>
          <p:cNvSpPr>
            <a:spLocks noGrp="1"/>
          </p:cNvSpPr>
          <p:nvPr>
            <p:ph type="body" sz="half" idx="2"/>
          </p:nvPr>
        </p:nvSpPr>
        <p:spPr>
          <a:xfrm>
            <a:off x="848995" y="685800"/>
            <a:ext cx="1641475" cy="516890"/>
          </a:xfrm>
        </p:spPr>
        <p:txBody>
          <a:bodyPr/>
          <a:p>
            <a:r>
              <a:rPr lang="it-IT" altLang="en-US" sz="2400">
                <a:sym typeface="+mn-ea"/>
              </a:rPr>
              <a:t>l</a:t>
            </a:r>
            <a:r>
              <a:rPr lang="en-US" sz="2400">
                <a:sym typeface="+mn-ea"/>
              </a:rPr>
              <a:t>’obiettivo</a:t>
            </a:r>
            <a:r>
              <a:rPr lang="it-IT" altLang="en-US">
                <a:sym typeface="+mn-ea"/>
              </a:rPr>
              <a:t>:</a:t>
            </a:r>
            <a:endParaRPr lang="it-IT" altLang="en-US">
              <a:sym typeface="+mn-ea"/>
            </a:endParaRPr>
          </a:p>
        </p:txBody>
      </p:sp>
      <p:pic>
        <p:nvPicPr>
          <p:cNvPr id="100" name="Content Placeholder 99"/>
          <p:cNvPicPr/>
          <p:nvPr>
            <p:ph idx="1"/>
          </p:nvPr>
        </p:nvPicPr>
        <p:blipFill>
          <a:blip r:embed="rId1"/>
          <a:stretch>
            <a:fillRect/>
          </a:stretch>
        </p:blipFill>
        <p:spPr>
          <a:xfrm rot="20940000">
            <a:off x="3925570" y="368935"/>
            <a:ext cx="2206625" cy="14947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2"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box(in)">
                                      <p:cBhvr>
                                        <p:cTn id="18"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2" grpId="1"/>
      <p:bldP spid="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40740" y="1755140"/>
            <a:ext cx="5758180" cy="4843145"/>
          </a:xfrm>
        </p:spPr>
        <p:txBody>
          <a:bodyPr/>
          <a:p>
            <a:r>
              <a:rPr lang="it-IT" altLang="en-US" sz="3600"/>
              <a:t>C</a:t>
            </a:r>
            <a:r>
              <a:rPr lang="en-US" sz="3600"/>
              <a:t>ondividere procedure e</a:t>
            </a:r>
            <a:r>
              <a:rPr lang="it-IT" altLang="en-US" sz="3600"/>
              <a:t>d</a:t>
            </a:r>
            <a:r>
              <a:rPr lang="en-US" sz="3600"/>
              <a:t> azioni per rendere il più possibile omogeneo ed efficace l'inserimento degli alunni stranieri, concordando modalità di iscrizion</a:t>
            </a:r>
            <a:r>
              <a:rPr lang="it-IT" altLang="en-US" sz="3600"/>
              <a:t>e e</a:t>
            </a:r>
            <a:r>
              <a:rPr lang="en-US" sz="3600"/>
              <a:t> di accoglienza, uso delle risorse e accesso ai servizi a loro rivolti.</a:t>
            </a:r>
            <a:endParaRPr lang="en-US" sz="3600"/>
          </a:p>
        </p:txBody>
      </p:sp>
      <p:sp>
        <p:nvSpPr>
          <p:cNvPr id="3" name="Text Placeholder 2"/>
          <p:cNvSpPr>
            <a:spLocks noGrp="1"/>
          </p:cNvSpPr>
          <p:nvPr>
            <p:ph type="body" sz="half" idx="2"/>
          </p:nvPr>
        </p:nvSpPr>
        <p:spPr>
          <a:xfrm>
            <a:off x="840740" y="955675"/>
            <a:ext cx="2755900" cy="643890"/>
          </a:xfrm>
        </p:spPr>
        <p:txBody>
          <a:bodyPr/>
          <a:p>
            <a:r>
              <a:rPr lang="it-IT" altLang="en-US" sz="2400"/>
              <a:t>finalità:</a:t>
            </a:r>
            <a:endParaRPr lang="it-IT" altLang="en-US" sz="2400"/>
          </a:p>
        </p:txBody>
      </p:sp>
      <p:pic>
        <p:nvPicPr>
          <p:cNvPr id="100" name="Picture Placeholder 99"/>
          <p:cNvPicPr/>
          <p:nvPr>
            <p:ph type="pic" idx="1"/>
          </p:nvPr>
        </p:nvPicPr>
        <p:blipFill>
          <a:blip r:embed="rId1"/>
          <a:stretch>
            <a:fillRect/>
          </a:stretch>
        </p:blipFill>
        <p:spPr>
          <a:xfrm>
            <a:off x="6598285" y="1862455"/>
            <a:ext cx="5330825" cy="45726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2000" fill="hold">
                                          <p:stCondLst>
                                            <p:cond delay="0"/>
                                          </p:stCondLst>
                                        </p:cTn>
                                        <p:tgtEl>
                                          <p:spTgt spid="100"/>
                                        </p:tgtEl>
                                        <p:attrNameLst>
                                          <p:attrName>style.visibility</p:attrName>
                                        </p:attrNameLst>
                                      </p:cBhvr>
                                      <p:to>
                                        <p:strVal val="visible"/>
                                      </p:to>
                                    </p:set>
                                    <p:animEffect transition="in" filter="wipe(down)">
                                      <p:cBhvr>
                                        <p:cTn id="12" dur="2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heme/theme1.xml><?xml version="1.0" encoding="utf-8"?>
<a:theme xmlns:a="http://schemas.openxmlformats.org/drawingml/2006/main" name="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5441</Words>
  <Application>WPS Presentation</Application>
  <PresentationFormat>Widescreen</PresentationFormat>
  <Paragraphs>83</Paragraphs>
  <Slides>16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Arial</vt:lpstr>
      <vt:lpstr>SimSun</vt:lpstr>
      <vt:lpstr>Wingdings</vt:lpstr>
      <vt:lpstr>Broadway</vt:lpstr>
      <vt:lpstr>Brush Script MT</vt:lpstr>
      <vt:lpstr>Bauhaus 93</vt:lpstr>
      <vt:lpstr>Berlin Sans FB</vt:lpstr>
      <vt:lpstr>Wingdings</vt:lpstr>
      <vt:lpstr>Calibri</vt:lpstr>
      <vt:lpstr>Microsoft YaHei</vt:lpstr>
      <vt:lpstr>Arial Unicode MS</vt:lpstr>
      <vt:lpstr>Gear Drives</vt:lpstr>
      <vt:lpstr>... percorriamo nuove strade</vt:lpstr>
      <vt:lpstr>NUOVI  BISOGNI</vt:lpstr>
      <vt:lpstr>una opportunità per...</vt:lpstr>
      <vt:lpstr>PROTOCOLLO D’INTESA  PER LA PROMOZIONE DI STRATEGIE CONDIVISE FINALIZZATE  ALL’ACCOGLIENZA E ALL’INCLUSIONE DEGLI ALUNNI STRANIERI NELLE SCUOLE DEL MOLISE</vt:lpstr>
      <vt:lpstr>Contraenti: U.S.R. Molise, C.P.I.A. di Campobasso “Maestro Alberto Manzi” C.P.I.A. di Isernia  Destinatari: Istituzioni scolastiche  del Molise </vt:lpstr>
      <vt:lpstr>La scuola si fonda sui valori dell’accoglienza, dell’integrazione e dell’inclusione.  Per garantire pari opportunità a tutti i minori e il diritto ad un percorso scolastico adeguato occorre un approccio che rispetti le differenze, valorizzi le risorse, l’eterogeneità delle esperienze e dei punti di vista.</vt:lpstr>
      <vt:lpstr>Individuare per il prossimo triennio, due “scuole polo” (C.p.i.a. di Campobasso “Maestro Alberto Manzi” e C.p.i.a. di Isernia) per l’attivazione di specifiche reti di scopo con le Istituzioni scolastiche  del Molise, che mirino a individuare e soddisfare i bisogni formativi degli alunni stranieri e delle loro famiglie nella fase della prima accoglienza</vt:lpstr>
      <vt:lpstr>Contribuire a far sì che il sistema scolastico del Molise sia sempre più in grado di: . assicurare accoglienza e inclusione, fornendo supporti didattici adeguati ed efficaci per l’apprendimento  della lingua italiana, strumento indispensabile per superare l’insuccesso scolastico; . prevenire la diffusione ed il radicamento di stereotipi e contrastare il razzismo con proposte di educazione interculturale.</vt:lpstr>
      <vt:lpstr>Condividere procedure ed azioni per rendere il più possibile omogeneo ed efficace l'inserimento degli alunni stranieri, concordando modalità di iscrizione e di accoglienza, uso delle risorse e accesso ai servizi a loro rivolti.</vt:lpstr>
      <vt:lpstr>LE ISTITUZIONI SCOLASTICHE DEL MOLISE . collaborano, previa stipula di apposito accordo, con le scuole-polo nelle prime fasi di accoglienza e per l’iscrizione degli alunni alla propria scuola; . mettono in atto, come previsto dalla normativa, le facilitazioni didattiche e relazionali  per migliorare il percorso di integrazione scolastica, attuano le procedure di valutazione anche in base all’eventuale percorso personalizzato definito dal consiglio di classe e curano con attenzione ed in stretto rapporto con i genitori orientamenti coerenti con vocazioni e competenze degli alunni.</vt:lpstr>
      <vt:lpstr>. promuovono ogni utile forma di raccordo nei casi in cui i destinatari dei percorsi di alfabetizzazione in lingua italiana siano genitori di studenti frequentanti le scuole della regione Molise; . collaborano con le scuole per la valorizzazione delle competenze degli studenti stranieri, anche acquisite in contesti informali e non formali; . collaborano, altresì, con le scuole secondarie di I e II grado e con l'IeFP a progetti formativi per studenti con situazioni particolarmente complesse; . promuovono, in collaborazione con gli Istituti di II Grado e con i CFP, azioni di orientamento per favorire le scelte formative successive dei giovani studenti stranieri che frequentano i corsi di alfabetizzazione e di I Livello; . organizzano corsi di potenziamento linguistico per gli alunni delle scuole aderenti; . elaborano ed organizzano percorsi di formazione specifica rivolti ai docenti e al personale educativo delle Istituzioni scolastiche aderenti al presente accordo. . organizzano, utilizzando i propri docenti, le attività di supporto e potenziamento linguistico: presso la sede dei Cpia per gli alunni che rientrano nel II ciclo d’istruzione, presso le scuole di provenienza per gli alunni che rientrano nel I ciclo d’istruzione.</vt:lpstr>
      <vt:lpstr>. promuove e supporta la sperimentazione delle scuole-polo ed individua   le risorse umane necessarie a dar corso alle azioni ad esse assegnate, compatibilmente con le dotazioni di organico annualmente disponibili; . promuove il confronto e la collaborazione con le scuole della regione Molise sulle pratiche di accoglienza e integrazione scolastica dei minori non italiani e sulle esperienze di educazione interculturale. . verifica periodicamente i risultati qualitativi e quantitativi raggiunti dai Cpia sottoscrittori.</vt:lpstr>
      <vt:lpstr>  In considerazione delle novità operative introdotte  dalla sperimentazione delle scuole-polo (Cpia) si prevede una sperimentazione di durata pari a 36 mesi, dalla data di sottoscrizione del presente protocollo.</vt:lpstr>
      <vt:lpstr>Nella condivisione dei principi e degli obiettivi descritti in premessa, la parti firmatarie concordano che possono essere attivati confronti specifici su tematiche legate al disagio e alla disabilità in ambito scolastico riferite agli studenti con cittadinanza non italiana.  Al termine del periodo sperimentale di cui sopra, potranno essere approvate eventuali modifiche da concordare in relazione ai risultati conseguiti.</vt:lpstr>
      <vt:lpstr> La nuova crisi umanitaria ci conferma che i CPIA possono e devono essere di supporto alle altre Istituzioni scolastiche </vt:lpstr>
      <vt:lpstr>  Girando sempre su se stessi, vedendo e facendo sempre le stesse cose, si perde l’abitudine e la possibilità di esercitare la propria intelligenza. Lentamente tutto si chiude, si indurisce, si atrofizza come un muscolo.﻿  Albert Camus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percorriamo nuove strade</dc:title>
  <dc:creator/>
  <cp:lastModifiedBy>rosam</cp:lastModifiedBy>
  <cp:revision>14</cp:revision>
  <dcterms:created xsi:type="dcterms:W3CDTF">2022-03-20T20:22:00Z</dcterms:created>
  <dcterms:modified xsi:type="dcterms:W3CDTF">2022-04-01T23:44:28Z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E5BC9016085A46628F30CF1746A630F4</vt:lpwstr>
  </property>
  <property fmtid="{D5CDD505-2E9C-101B-9397-08002B2CF9AE}" pid="3" name="KSOProductBuildVer">
    <vt:lpwstr>1033-11.2.0.11042</vt:lpwstr>
  </property>
</Properties>
</file>